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322" r:id="rId6"/>
    <p:sldId id="257" r:id="rId7"/>
    <p:sldId id="335" r:id="rId8"/>
    <p:sldId id="324" r:id="rId9"/>
    <p:sldId id="336" r:id="rId10"/>
    <p:sldId id="325" r:id="rId11"/>
    <p:sldId id="326" r:id="rId12"/>
    <p:sldId id="327" r:id="rId13"/>
    <p:sldId id="328" r:id="rId14"/>
    <p:sldId id="334" r:id="rId15"/>
    <p:sldId id="329" r:id="rId16"/>
    <p:sldId id="330" r:id="rId17"/>
    <p:sldId id="331" r:id="rId18"/>
    <p:sldId id="332" r:id="rId19"/>
    <p:sldId id="333" r:id="rId20"/>
    <p:sldId id="338" r:id="rId21"/>
    <p:sldId id="337" r:id="rId22"/>
    <p:sldId id="323"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E3D58-4315-4342-BC8D-EA425A7A443F}" v="3" dt="2025-10-06T09:48:03.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47" autoAdjust="0"/>
  </p:normalViewPr>
  <p:slideViewPr>
    <p:cSldViewPr snapToGrid="0" showGuides="1">
      <p:cViewPr varScale="1">
        <p:scale>
          <a:sx n="71" d="100"/>
          <a:sy n="71" d="100"/>
        </p:scale>
        <p:origin x="653" y="283"/>
      </p:cViewPr>
      <p:guideLst>
        <p:guide orient="horz" pos="2160"/>
        <p:guide pos="3840"/>
      </p:guideLst>
    </p:cSldViewPr>
  </p:slideViewPr>
  <p:notesTextViewPr>
    <p:cViewPr>
      <p:scale>
        <a:sx n="1" d="1"/>
        <a:sy n="1" d="1"/>
      </p:scale>
      <p:origin x="0" y="0"/>
    </p:cViewPr>
  </p:notesTextViewPr>
  <p:sorterViewPr>
    <p:cViewPr>
      <p:scale>
        <a:sx n="100" d="100"/>
        <a:sy n="100" d="100"/>
      </p:scale>
      <p:origin x="0" y="-1308"/>
    </p:cViewPr>
  </p:sorterViewPr>
  <p:notesViewPr>
    <p:cSldViewPr snapToGrid="0"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gel Shattock" userId="c5aff74a-0e28-4d61-a1a9-676a3349a931" providerId="ADAL" clId="{D0DE3D58-4315-4342-BC8D-EA425A7A443F}"/>
    <pc:docChg chg="custSel addSld modSld">
      <pc:chgData name="Nigel Shattock" userId="c5aff74a-0e28-4d61-a1a9-676a3349a931" providerId="ADAL" clId="{D0DE3D58-4315-4342-BC8D-EA425A7A443F}" dt="2025-10-06T09:49:29.905" v="40" actId="20577"/>
      <pc:docMkLst>
        <pc:docMk/>
      </pc:docMkLst>
      <pc:sldChg chg="modSp mod">
        <pc:chgData name="Nigel Shattock" userId="c5aff74a-0e28-4d61-a1a9-676a3349a931" providerId="ADAL" clId="{D0DE3D58-4315-4342-BC8D-EA425A7A443F}" dt="2025-10-06T09:48:14.292" v="22" actId="20577"/>
        <pc:sldMkLst>
          <pc:docMk/>
          <pc:sldMk cId="2598023318" sldId="333"/>
        </pc:sldMkLst>
        <pc:spChg chg="mod">
          <ac:chgData name="Nigel Shattock" userId="c5aff74a-0e28-4d61-a1a9-676a3349a931" providerId="ADAL" clId="{D0DE3D58-4315-4342-BC8D-EA425A7A443F}" dt="2025-10-06T09:48:14.292" v="22" actId="20577"/>
          <ac:spMkLst>
            <pc:docMk/>
            <pc:sldMk cId="2598023318" sldId="333"/>
            <ac:spMk id="3" creationId="{8031AD1B-9973-EE1F-3DAE-062F9BEE028C}"/>
          </ac:spMkLst>
        </pc:spChg>
      </pc:sldChg>
      <pc:sldChg chg="modSp add mod">
        <pc:chgData name="Nigel Shattock" userId="c5aff74a-0e28-4d61-a1a9-676a3349a931" providerId="ADAL" clId="{D0DE3D58-4315-4342-BC8D-EA425A7A443F}" dt="2025-10-06T09:49:29.905" v="40" actId="20577"/>
        <pc:sldMkLst>
          <pc:docMk/>
          <pc:sldMk cId="1985354524" sldId="338"/>
        </pc:sldMkLst>
        <pc:spChg chg="mod">
          <ac:chgData name="Nigel Shattock" userId="c5aff74a-0e28-4d61-a1a9-676a3349a931" providerId="ADAL" clId="{D0DE3D58-4315-4342-BC8D-EA425A7A443F}" dt="2025-10-06T09:49:29.905" v="40" actId="20577"/>
          <ac:spMkLst>
            <pc:docMk/>
            <pc:sldMk cId="1985354524" sldId="338"/>
            <ac:spMk id="3" creationId="{6276C4A6-1102-DB58-DC73-7E1D99576C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30CA87-89A5-BFE5-EFE0-AE44DF30C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6283B78-7284-934E-B97B-87D3D92A81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7F350F-4B13-47A3-BAAE-EA64D4C58C77}" type="datetimeFigureOut">
              <a:rPr lang="en-GB" smtClean="0"/>
              <a:t>06/10/2025</a:t>
            </a:fld>
            <a:endParaRPr lang="en-GB"/>
          </a:p>
        </p:txBody>
      </p:sp>
      <p:sp>
        <p:nvSpPr>
          <p:cNvPr id="4" name="Footer Placeholder 3">
            <a:extLst>
              <a:ext uri="{FF2B5EF4-FFF2-40B4-BE49-F238E27FC236}">
                <a16:creationId xmlns:a16="http://schemas.microsoft.com/office/drawing/2014/main" id="{CCA93A6A-E0C0-B828-29F9-A715E9172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7B199FD-07E2-FF2C-C44E-6EAE9BDC3D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12038-89C8-423B-8526-BE832BA2015A}" type="slidenum">
              <a:rPr lang="en-GB" smtClean="0"/>
              <a:t>‹#›</a:t>
            </a:fld>
            <a:endParaRPr lang="en-GB"/>
          </a:p>
        </p:txBody>
      </p:sp>
    </p:spTree>
    <p:extLst>
      <p:ext uri="{BB962C8B-B14F-4D97-AF65-F5344CB8AC3E}">
        <p14:creationId xmlns:p14="http://schemas.microsoft.com/office/powerpoint/2010/main" val="387998677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194A-B124-4011-80FB-30D5F3A02D56}"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65E02-5373-4458-9F81-93DD536EC23C}" type="slidenum">
              <a:rPr lang="en-GB" smtClean="0"/>
              <a:t>‹#›</a:t>
            </a:fld>
            <a:endParaRPr lang="en-GB"/>
          </a:p>
        </p:txBody>
      </p:sp>
    </p:spTree>
    <p:extLst>
      <p:ext uri="{BB962C8B-B14F-4D97-AF65-F5344CB8AC3E}">
        <p14:creationId xmlns:p14="http://schemas.microsoft.com/office/powerpoint/2010/main" val="261791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6" name="Picture 5" descr="A blue and green gradient with circles&#10;&#10;Description automatically generated">
            <a:extLst>
              <a:ext uri="{FF2B5EF4-FFF2-40B4-BE49-F238E27FC236}">
                <a16:creationId xmlns:a16="http://schemas.microsoft.com/office/drawing/2014/main" id="{57692185-4B82-AF94-A5B6-FA965A3ADF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3A687A47-CB4D-26C6-28C5-77D570C14589}"/>
              </a:ext>
            </a:extLst>
          </p:cNvPr>
          <p:cNvSpPr>
            <a:spLocks noGrp="1"/>
          </p:cNvSpPr>
          <p:nvPr>
            <p:ph type="ctrTitle"/>
          </p:nvPr>
        </p:nvSpPr>
        <p:spPr>
          <a:xfrm>
            <a:off x="838200" y="2504212"/>
            <a:ext cx="9144000" cy="2387600"/>
          </a:xfrm>
        </p:spPr>
        <p:txBody>
          <a:bodyPr anchor="b">
            <a:noAutofit/>
          </a:bodyPr>
          <a:lstStyle>
            <a:lvl1pPr algn="l">
              <a:lnSpc>
                <a:spcPct val="90000"/>
              </a:lnSpc>
              <a:defRPr sz="80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p:nvPr>
        </p:nvSpPr>
        <p:spPr>
          <a:xfrm>
            <a:off x="838200" y="4891812"/>
            <a:ext cx="9144000" cy="1141343"/>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CCB1DAC-D014-3A3A-E7F5-C84B41545A17}"/>
              </a:ext>
            </a:extLst>
          </p:cNvPr>
          <p:cNvSpPr>
            <a:spLocks noGrp="1"/>
          </p:cNvSpPr>
          <p:nvPr>
            <p:ph type="dt" sz="half" idx="10"/>
          </p:nvPr>
        </p:nvSpPr>
        <p:spPr>
          <a:xfrm>
            <a:off x="838200" y="6130107"/>
            <a:ext cx="2743200" cy="365125"/>
          </a:xfrm>
        </p:spPr>
        <p:txBody>
          <a:bodyPr/>
          <a:lstStyle>
            <a:lvl1pPr>
              <a:defRPr>
                <a:solidFill>
                  <a:schemeClr val="bg1"/>
                </a:solidFill>
              </a:defRPr>
            </a:lvl1pPr>
          </a:lstStyle>
          <a:p>
            <a:r>
              <a:rPr lang="en-US"/>
              <a:t>DD Month YYYY</a:t>
            </a:r>
            <a:endParaRPr lang="en-GB" dirty="0"/>
          </a:p>
        </p:txBody>
      </p:sp>
      <p:pic>
        <p:nvPicPr>
          <p:cNvPr id="13" name="Graphic 12">
            <a:extLst>
              <a:ext uri="{FF2B5EF4-FFF2-40B4-BE49-F238E27FC236}">
                <a16:creationId xmlns:a16="http://schemas.microsoft.com/office/drawing/2014/main" id="{333F5C6B-365B-565E-BCB5-B74614AE6BF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474" t="4091" b="-1"/>
          <a:stretch/>
        </p:blipFill>
        <p:spPr>
          <a:xfrm>
            <a:off x="0" y="0"/>
            <a:ext cx="3205789" cy="1869171"/>
          </a:xfrm>
          <a:prstGeom prst="rect">
            <a:avLst/>
          </a:prstGeom>
        </p:spPr>
      </p:pic>
    </p:spTree>
    <p:extLst>
      <p:ext uri="{BB962C8B-B14F-4D97-AF65-F5344CB8AC3E}">
        <p14:creationId xmlns:p14="http://schemas.microsoft.com/office/powerpoint/2010/main" val="950365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Coral">
    <p:spTree>
      <p:nvGrpSpPr>
        <p:cNvPr id="1" name=""/>
        <p:cNvGrpSpPr/>
        <p:nvPr/>
      </p:nvGrpSpPr>
      <p:grpSpPr>
        <a:xfrm>
          <a:off x="0" y="0"/>
          <a:ext cx="0" cy="0"/>
          <a:chOff x="0" y="0"/>
          <a:chExt cx="0" cy="0"/>
        </a:xfrm>
      </p:grpSpPr>
      <p:pic>
        <p:nvPicPr>
          <p:cNvPr id="8" name="Picture 7" descr="A close-up of several squares&#10;&#10;Description automatically generated">
            <a:extLst>
              <a:ext uri="{FF2B5EF4-FFF2-40B4-BE49-F238E27FC236}">
                <a16:creationId xmlns:a16="http://schemas.microsoft.com/office/drawing/2014/main" id="{C8E5E43F-5AEB-A717-F10C-9BC5505B8E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4228"/>
          </a:xfrm>
          <a:prstGeom prst="rect">
            <a:avLst/>
          </a:prstGeom>
        </p:spPr>
      </p:pic>
      <p:pic>
        <p:nvPicPr>
          <p:cNvPr id="6" name="Picture 5" descr="A person holding a piece of paper&#10;&#10;Description automatically generated">
            <a:extLst>
              <a:ext uri="{FF2B5EF4-FFF2-40B4-BE49-F238E27FC236}">
                <a16:creationId xmlns:a16="http://schemas.microsoft.com/office/drawing/2014/main" id="{8AF683D5-AB3B-33B6-1B29-DE77B62E24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59990" y="1554886"/>
            <a:ext cx="5630668" cy="5322163"/>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371475" y="825500"/>
            <a:ext cx="6143625" cy="4496664"/>
          </a:xfrm>
        </p:spPr>
        <p:txBody>
          <a:bodyPr lIns="180000" tIns="180000" rIns="180000" bIns="180000" anchor="b">
            <a:normAutofit/>
          </a:bodyPr>
          <a:lstStyle>
            <a:lvl1pPr marL="0" indent="0">
              <a:lnSpc>
                <a:spcPct val="100000"/>
              </a:lnSpc>
              <a:buNone/>
              <a:defRPr sz="4800">
                <a:solidFill>
                  <a:schemeClr val="bg1"/>
                </a:solidFill>
                <a:latin typeface="+mj-lt"/>
              </a:defRPr>
            </a:lvl1pPr>
            <a:lvl2pPr marL="266700" indent="0">
              <a:buNone/>
              <a:defRPr/>
            </a:lvl2pPr>
          </a:lstStyle>
          <a:p>
            <a:pPr lvl="0"/>
            <a:r>
              <a:rPr lang="en-US" dirty="0"/>
              <a:t>Quote</a:t>
            </a:r>
          </a:p>
        </p:txBody>
      </p:sp>
      <p:sp>
        <p:nvSpPr>
          <p:cNvPr id="12" name="Text Placeholder 11">
            <a:extLst>
              <a:ext uri="{FF2B5EF4-FFF2-40B4-BE49-F238E27FC236}">
                <a16:creationId xmlns:a16="http://schemas.microsoft.com/office/drawing/2014/main" id="{CA7C2F68-1924-195F-84B1-2E34F1FDF301}"/>
              </a:ext>
            </a:extLst>
          </p:cNvPr>
          <p:cNvSpPr>
            <a:spLocks noGrp="1"/>
          </p:cNvSpPr>
          <p:nvPr>
            <p:ph type="body" sz="quarter" idx="11" hasCustomPrompt="1"/>
          </p:nvPr>
        </p:nvSpPr>
        <p:spPr>
          <a:xfrm>
            <a:off x="371476" y="5405437"/>
            <a:ext cx="5867400" cy="627063"/>
          </a:xfrm>
        </p:spPr>
        <p:txBody>
          <a:bodyPr>
            <a:normAutofit/>
          </a:bodyPr>
          <a:lstStyle>
            <a:lvl1pPr marL="0" indent="0">
              <a:buNone/>
              <a:defRPr sz="2000" b="1">
                <a:solidFill>
                  <a:schemeClr val="bg1"/>
                </a:solidFill>
              </a:defRPr>
            </a:lvl1pPr>
          </a:lstStyle>
          <a:p>
            <a:pPr lvl="0"/>
            <a:r>
              <a:rPr lang="en-US" dirty="0"/>
              <a:t>Quote attribution</a:t>
            </a:r>
            <a:endParaRPr lang="en-GB" dirty="0"/>
          </a:p>
        </p:txBody>
      </p:sp>
    </p:spTree>
    <p:extLst>
      <p:ext uri="{BB962C8B-B14F-4D97-AF65-F5344CB8AC3E}">
        <p14:creationId xmlns:p14="http://schemas.microsoft.com/office/powerpoint/2010/main" val="44912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E5E43F-5AEB-A717-F10C-9BC5505B8E6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74228"/>
          </a:xfrm>
          <a:prstGeom prst="rect">
            <a:avLst/>
          </a:prstGeom>
        </p:spPr>
      </p:pic>
      <p:pic>
        <p:nvPicPr>
          <p:cNvPr id="6" name="Picture 5">
            <a:extLst>
              <a:ext uri="{FF2B5EF4-FFF2-40B4-BE49-F238E27FC236}">
                <a16:creationId xmlns:a16="http://schemas.microsoft.com/office/drawing/2014/main" id="{8AF683D5-AB3B-33B6-1B29-DE77B62E24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64657"/>
            <a:ext cx="4342614" cy="6209572"/>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4657726" y="974108"/>
            <a:ext cx="7162800" cy="4489008"/>
          </a:xfrm>
        </p:spPr>
        <p:txBody>
          <a:bodyPr lIns="180000" tIns="180000" rIns="180000" bIns="180000" anchor="b">
            <a:normAutofit/>
          </a:bodyPr>
          <a:lstStyle>
            <a:lvl1pPr marL="0" indent="0">
              <a:lnSpc>
                <a:spcPct val="100000"/>
              </a:lnSpc>
              <a:buNone/>
              <a:defRPr sz="4800">
                <a:solidFill>
                  <a:schemeClr val="bg1"/>
                </a:solidFill>
                <a:latin typeface="+mj-lt"/>
              </a:defRPr>
            </a:lvl1pPr>
            <a:lvl2pPr marL="266700" indent="0">
              <a:buNone/>
              <a:defRPr/>
            </a:lvl2pPr>
          </a:lstStyle>
          <a:p>
            <a:pPr lvl="0"/>
            <a:r>
              <a:rPr lang="en-US" dirty="0"/>
              <a:t>Quote</a:t>
            </a:r>
          </a:p>
        </p:txBody>
      </p:sp>
      <p:sp>
        <p:nvSpPr>
          <p:cNvPr id="2" name="Text Placeholder 11">
            <a:extLst>
              <a:ext uri="{FF2B5EF4-FFF2-40B4-BE49-F238E27FC236}">
                <a16:creationId xmlns:a16="http://schemas.microsoft.com/office/drawing/2014/main" id="{FFEFBF72-8A88-25B4-5D09-7A38044FAF94}"/>
              </a:ext>
            </a:extLst>
          </p:cNvPr>
          <p:cNvSpPr>
            <a:spLocks noGrp="1"/>
          </p:cNvSpPr>
          <p:nvPr>
            <p:ph type="body" sz="quarter" idx="11" hasCustomPrompt="1"/>
          </p:nvPr>
        </p:nvSpPr>
        <p:spPr>
          <a:xfrm>
            <a:off x="4657726" y="5570360"/>
            <a:ext cx="5867400" cy="627063"/>
          </a:xfrm>
        </p:spPr>
        <p:txBody>
          <a:bodyPr>
            <a:normAutofit/>
          </a:bodyPr>
          <a:lstStyle>
            <a:lvl1pPr marL="0" indent="0">
              <a:buNone/>
              <a:defRPr sz="2000" b="1">
                <a:solidFill>
                  <a:schemeClr val="bg1"/>
                </a:solidFill>
              </a:defRPr>
            </a:lvl1pPr>
          </a:lstStyle>
          <a:p>
            <a:pPr lvl="0"/>
            <a:r>
              <a:rPr lang="en-US" dirty="0"/>
              <a:t>Quote attribution</a:t>
            </a:r>
            <a:endParaRPr lang="en-GB" dirty="0"/>
          </a:p>
        </p:txBody>
      </p:sp>
    </p:spTree>
    <p:extLst>
      <p:ext uri="{BB962C8B-B14F-4D97-AF65-F5344CB8AC3E}">
        <p14:creationId xmlns:p14="http://schemas.microsoft.com/office/powerpoint/2010/main" val="1295771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E5E43F-5AEB-A717-F10C-9BC5505B8E6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74228"/>
          </a:xfrm>
          <a:prstGeom prst="rect">
            <a:avLst/>
          </a:prstGeom>
        </p:spPr>
      </p:pic>
      <p:pic>
        <p:nvPicPr>
          <p:cNvPr id="6" name="Picture 5">
            <a:extLst>
              <a:ext uri="{FF2B5EF4-FFF2-40B4-BE49-F238E27FC236}">
                <a16:creationId xmlns:a16="http://schemas.microsoft.com/office/drawing/2014/main" id="{8AF683D5-AB3B-33B6-1B29-DE77B62E24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61100" y="169210"/>
            <a:ext cx="5559425" cy="6705018"/>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371475" y="1196976"/>
            <a:ext cx="6143625" cy="4253914"/>
          </a:xfrm>
        </p:spPr>
        <p:txBody>
          <a:bodyPr lIns="180000" tIns="180000" rIns="180000" bIns="180000" anchor="b">
            <a:normAutofit/>
          </a:bodyPr>
          <a:lstStyle>
            <a:lvl1pPr marL="0" indent="0">
              <a:lnSpc>
                <a:spcPct val="100000"/>
              </a:lnSpc>
              <a:buNone/>
              <a:defRPr sz="4800">
                <a:solidFill>
                  <a:schemeClr val="bg1"/>
                </a:solidFill>
                <a:latin typeface="+mj-lt"/>
              </a:defRPr>
            </a:lvl1pPr>
            <a:lvl2pPr marL="266700" indent="0">
              <a:buNone/>
              <a:defRPr/>
            </a:lvl2pPr>
          </a:lstStyle>
          <a:p>
            <a:pPr lvl="0"/>
            <a:r>
              <a:rPr lang="en-US" dirty="0"/>
              <a:t>Quote</a:t>
            </a:r>
          </a:p>
        </p:txBody>
      </p:sp>
      <p:sp>
        <p:nvSpPr>
          <p:cNvPr id="2" name="Text Placeholder 11">
            <a:extLst>
              <a:ext uri="{FF2B5EF4-FFF2-40B4-BE49-F238E27FC236}">
                <a16:creationId xmlns:a16="http://schemas.microsoft.com/office/drawing/2014/main" id="{8F07A4C5-D192-A74A-898B-5BF731395AF6}"/>
              </a:ext>
            </a:extLst>
          </p:cNvPr>
          <p:cNvSpPr>
            <a:spLocks noGrp="1"/>
          </p:cNvSpPr>
          <p:nvPr>
            <p:ph type="body" sz="quarter" idx="11" hasCustomPrompt="1"/>
          </p:nvPr>
        </p:nvSpPr>
        <p:spPr>
          <a:xfrm>
            <a:off x="371476" y="5598666"/>
            <a:ext cx="5867400" cy="627063"/>
          </a:xfrm>
        </p:spPr>
        <p:txBody>
          <a:bodyPr>
            <a:normAutofit/>
          </a:bodyPr>
          <a:lstStyle>
            <a:lvl1pPr marL="0" indent="0">
              <a:buNone/>
              <a:defRPr sz="2000" b="1">
                <a:solidFill>
                  <a:schemeClr val="bg1"/>
                </a:solidFill>
              </a:defRPr>
            </a:lvl1pPr>
          </a:lstStyle>
          <a:p>
            <a:pPr lvl="0"/>
            <a:r>
              <a:rPr lang="en-US" dirty="0"/>
              <a:t>Quote attribution</a:t>
            </a:r>
            <a:endParaRPr lang="en-GB" dirty="0"/>
          </a:p>
        </p:txBody>
      </p:sp>
    </p:spTree>
    <p:extLst>
      <p:ext uri="{BB962C8B-B14F-4D97-AF65-F5344CB8AC3E}">
        <p14:creationId xmlns:p14="http://schemas.microsoft.com/office/powerpoint/2010/main" val="12548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3CDF9-E73A-EE0B-76F3-26DEE0B541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03" b="10201"/>
          <a:stretch/>
        </p:blipFill>
        <p:spPr>
          <a:xfrm flipH="1">
            <a:off x="-3" y="-1"/>
            <a:ext cx="12191999" cy="6858001"/>
          </a:xfrm>
          <a:prstGeom prst="rect">
            <a:avLst/>
          </a:prstGeom>
        </p:spPr>
      </p:pic>
      <p:sp>
        <p:nvSpPr>
          <p:cNvPr id="2" name="Title 1">
            <a:extLst>
              <a:ext uri="{FF2B5EF4-FFF2-40B4-BE49-F238E27FC236}">
                <a16:creationId xmlns:a16="http://schemas.microsoft.com/office/drawing/2014/main" id="{DF4444D3-A341-87BD-489C-23284C884A97}"/>
              </a:ext>
            </a:extLst>
          </p:cNvPr>
          <p:cNvSpPr>
            <a:spLocks noGrp="1"/>
          </p:cNvSpPr>
          <p:nvPr>
            <p:ph type="title" hasCustomPrompt="1"/>
          </p:nvPr>
        </p:nvSpPr>
        <p:spPr>
          <a:xfrm>
            <a:off x="385439" y="2016510"/>
            <a:ext cx="11430740" cy="911225"/>
          </a:xfrm>
        </p:spPr>
        <p:txBody>
          <a:bodyPr anchor="b">
            <a:normAutofit/>
          </a:bodyPr>
          <a:lstStyle>
            <a:lvl1pPr>
              <a:defRPr sz="6000">
                <a:solidFill>
                  <a:schemeClr val="bg1"/>
                </a:solidFill>
              </a:defRPr>
            </a:lvl1pPr>
          </a:lstStyle>
          <a:p>
            <a:r>
              <a:rPr lang="en-US" dirty="0"/>
              <a:t>Click to edit agenda heading</a:t>
            </a:r>
            <a:endParaRPr lang="en-GB" dirty="0"/>
          </a:p>
        </p:txBody>
      </p:sp>
      <p:sp>
        <p:nvSpPr>
          <p:cNvPr id="3" name="Content Placeholder 2">
            <a:extLst>
              <a:ext uri="{FF2B5EF4-FFF2-40B4-BE49-F238E27FC236}">
                <a16:creationId xmlns:a16="http://schemas.microsoft.com/office/drawing/2014/main" id="{FA04CBD6-502C-F00E-3E83-5BEC523F2D47}"/>
              </a:ext>
            </a:extLst>
          </p:cNvPr>
          <p:cNvSpPr>
            <a:spLocks noGrp="1"/>
          </p:cNvSpPr>
          <p:nvPr>
            <p:ph idx="1" hasCustomPrompt="1"/>
          </p:nvPr>
        </p:nvSpPr>
        <p:spPr>
          <a:xfrm>
            <a:off x="754856" y="3071674"/>
            <a:ext cx="5246450" cy="3391270"/>
          </a:xfrm>
        </p:spPr>
        <p:txBody>
          <a:bodyPr/>
          <a:lstStyle>
            <a:lvl1pPr marL="0" indent="0">
              <a:buNone/>
              <a:defRPr sz="2600">
                <a:solidFill>
                  <a:schemeClr val="bg1"/>
                </a:solidFill>
              </a:defRPr>
            </a:lvl1pPr>
            <a:lvl2pPr marL="266700" indent="0">
              <a:buNone/>
              <a:defRPr>
                <a:solidFill>
                  <a:schemeClr val="bg1"/>
                </a:solidFill>
              </a:defRPr>
            </a:lvl2pPr>
            <a:lvl3pPr marL="541338" indent="0">
              <a:buNone/>
              <a:defRPr>
                <a:solidFill>
                  <a:schemeClr val="bg1"/>
                </a:solidFill>
              </a:defRPr>
            </a:lvl3pPr>
            <a:lvl4pPr marL="808038" indent="0">
              <a:buNone/>
              <a:defRPr>
                <a:solidFill>
                  <a:schemeClr val="bg1"/>
                </a:solidFill>
              </a:defRPr>
            </a:lvl4pPr>
            <a:lvl5pPr marL="1074737" indent="0">
              <a:buNone/>
              <a:defRPr>
                <a:solidFill>
                  <a:schemeClr val="bg1"/>
                </a:solidFill>
              </a:defRPr>
            </a:lvl5pPr>
          </a:lstStyle>
          <a:p>
            <a:pPr lvl="0"/>
            <a:r>
              <a:rPr lang="en-US" dirty="0"/>
              <a:t>Click to edit agenda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Graphic 5">
            <a:extLst>
              <a:ext uri="{FF2B5EF4-FFF2-40B4-BE49-F238E27FC236}">
                <a16:creationId xmlns:a16="http://schemas.microsoft.com/office/drawing/2014/main" id="{7D7E86EC-137A-C540-3986-FC82EF9DD04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
        <p:nvSpPr>
          <p:cNvPr id="7" name="Content Placeholder 2">
            <a:extLst>
              <a:ext uri="{FF2B5EF4-FFF2-40B4-BE49-F238E27FC236}">
                <a16:creationId xmlns:a16="http://schemas.microsoft.com/office/drawing/2014/main" id="{F7590B83-8970-2D83-0C5E-F86088A9A722}"/>
              </a:ext>
            </a:extLst>
          </p:cNvPr>
          <p:cNvSpPr>
            <a:spLocks noGrp="1"/>
          </p:cNvSpPr>
          <p:nvPr>
            <p:ph idx="10" hasCustomPrompt="1"/>
          </p:nvPr>
        </p:nvSpPr>
        <p:spPr>
          <a:xfrm>
            <a:off x="6190696" y="3071674"/>
            <a:ext cx="5246450" cy="3391270"/>
          </a:xfrm>
        </p:spPr>
        <p:txBody>
          <a:bodyPr/>
          <a:lstStyle>
            <a:lvl1pPr marL="0" indent="0">
              <a:buNone/>
              <a:defRPr sz="2600">
                <a:solidFill>
                  <a:schemeClr val="bg1"/>
                </a:solidFill>
              </a:defRPr>
            </a:lvl1pPr>
            <a:lvl2pPr marL="266700" indent="0">
              <a:buNone/>
              <a:defRPr>
                <a:solidFill>
                  <a:schemeClr val="bg1"/>
                </a:solidFill>
              </a:defRPr>
            </a:lvl2pPr>
            <a:lvl3pPr marL="541338" indent="0">
              <a:buNone/>
              <a:defRPr>
                <a:solidFill>
                  <a:schemeClr val="bg1"/>
                </a:solidFill>
              </a:defRPr>
            </a:lvl3pPr>
            <a:lvl4pPr marL="808038" indent="0">
              <a:buNone/>
              <a:defRPr>
                <a:solidFill>
                  <a:schemeClr val="bg1"/>
                </a:solidFill>
              </a:defRPr>
            </a:lvl4pPr>
            <a:lvl5pPr marL="1074737" indent="0">
              <a:buNone/>
              <a:defRPr>
                <a:solidFill>
                  <a:schemeClr val="bg1"/>
                </a:solidFill>
              </a:defRPr>
            </a:lvl5pPr>
          </a:lstStyle>
          <a:p>
            <a:pPr lvl="0"/>
            <a:r>
              <a:rPr lang="en-US" dirty="0"/>
              <a:t>Click to edit agenda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58401387"/>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Date Placeholder 2">
            <a:extLst>
              <a:ext uri="{FF2B5EF4-FFF2-40B4-BE49-F238E27FC236}">
                <a16:creationId xmlns:a16="http://schemas.microsoft.com/office/drawing/2014/main" id="{1FAB5B0D-2DDA-3806-2FF3-53A15C3999A5}"/>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dirty="0"/>
          </a:p>
        </p:txBody>
      </p:sp>
      <p:sp>
        <p:nvSpPr>
          <p:cNvPr id="10" name="Footer Placeholder 3">
            <a:extLst>
              <a:ext uri="{FF2B5EF4-FFF2-40B4-BE49-F238E27FC236}">
                <a16:creationId xmlns:a16="http://schemas.microsoft.com/office/drawing/2014/main" id="{98775716-D954-3242-2C35-011577650360}"/>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dirty="0"/>
              <a:t>Presentation title</a:t>
            </a:r>
          </a:p>
        </p:txBody>
      </p:sp>
      <p:sp>
        <p:nvSpPr>
          <p:cNvPr id="11" name="Slide Number Placeholder 4">
            <a:extLst>
              <a:ext uri="{FF2B5EF4-FFF2-40B4-BE49-F238E27FC236}">
                <a16:creationId xmlns:a16="http://schemas.microsoft.com/office/drawing/2014/main" id="{3996E5C8-D3D6-7C45-25DF-8E986504E495}"/>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12" name="Graphic 11">
            <a:extLst>
              <a:ext uri="{FF2B5EF4-FFF2-40B4-BE49-F238E27FC236}">
                <a16:creationId xmlns:a16="http://schemas.microsoft.com/office/drawing/2014/main" id="{69F01A85-33A3-4C35-77B2-DD6EBFA2AA3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43" t="22947" r="51317" b="23736"/>
          <a:stretch/>
        </p:blipFill>
        <p:spPr>
          <a:xfrm>
            <a:off x="266700" y="6181317"/>
            <a:ext cx="488156" cy="476251"/>
          </a:xfrm>
          <a:prstGeom prst="rect">
            <a:avLst/>
          </a:prstGeom>
        </p:spPr>
      </p:pic>
      <p:pic>
        <p:nvPicPr>
          <p:cNvPr id="13" name="Picture 12" descr="A grey circle with black background&#10;&#10;Description automatically generated">
            <a:extLst>
              <a:ext uri="{FF2B5EF4-FFF2-40B4-BE49-F238E27FC236}">
                <a16:creationId xmlns:a16="http://schemas.microsoft.com/office/drawing/2014/main" id="{18975E5B-8990-B1F8-6C6C-D127D209FED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Tree>
    <p:extLst>
      <p:ext uri="{BB962C8B-B14F-4D97-AF65-F5344CB8AC3E}">
        <p14:creationId xmlns:p14="http://schemas.microsoft.com/office/powerpoint/2010/main" val="1950287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962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t out statement coral">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C1717-01A0-92B5-B253-96E8392F0E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1185" y="0"/>
            <a:ext cx="12189630" cy="6857999"/>
          </a:xfrm>
          <a:prstGeom prst="rect">
            <a:avLst/>
          </a:prstGeom>
        </p:spPr>
      </p:pic>
      <p:sp>
        <p:nvSpPr>
          <p:cNvPr id="4" name="Title 1">
            <a:extLst>
              <a:ext uri="{FF2B5EF4-FFF2-40B4-BE49-F238E27FC236}">
                <a16:creationId xmlns:a16="http://schemas.microsoft.com/office/drawing/2014/main" id="{1ACCB549-5471-94DF-C768-AE902ADB533A}"/>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endParaRPr lang="en-GB" dirty="0"/>
          </a:p>
        </p:txBody>
      </p:sp>
      <p:sp>
        <p:nvSpPr>
          <p:cNvPr id="9" name="Picture Placeholder 8">
            <a:extLst>
              <a:ext uri="{FF2B5EF4-FFF2-40B4-BE49-F238E27FC236}">
                <a16:creationId xmlns:a16="http://schemas.microsoft.com/office/drawing/2014/main" id="{AC8C2863-4AC2-3707-C5F8-4B4F7A3D3591}"/>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endParaRPr lang="en-GB" dirty="0"/>
          </a:p>
        </p:txBody>
      </p:sp>
      <p:sp>
        <p:nvSpPr>
          <p:cNvPr id="10" name="Content Placeholder 2">
            <a:extLst>
              <a:ext uri="{FF2B5EF4-FFF2-40B4-BE49-F238E27FC236}">
                <a16:creationId xmlns:a16="http://schemas.microsoft.com/office/drawing/2014/main" id="{10686F0B-0C92-4849-F4A1-FBB328B4935A}"/>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Tree>
    <p:extLst>
      <p:ext uri="{BB962C8B-B14F-4D97-AF65-F5344CB8AC3E}">
        <p14:creationId xmlns:p14="http://schemas.microsoft.com/office/powerpoint/2010/main" val="1171643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Blue Green">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5CB5E-6809-DA9A-EA3E-9F17C7D404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0"/>
            <a:ext cx="12189630" cy="6857999"/>
          </a:xfrm>
          <a:prstGeom prst="rect">
            <a:avLst/>
          </a:prstGeom>
        </p:spPr>
      </p:pic>
      <p:sp>
        <p:nvSpPr>
          <p:cNvPr id="10" name="Title 1">
            <a:extLst>
              <a:ext uri="{FF2B5EF4-FFF2-40B4-BE49-F238E27FC236}">
                <a16:creationId xmlns:a16="http://schemas.microsoft.com/office/drawing/2014/main" id="{1C7C9B00-449F-BEDB-C241-A7B62F14ED3D}"/>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endParaRPr lang="en-GB" dirty="0"/>
          </a:p>
        </p:txBody>
      </p:sp>
      <p:sp>
        <p:nvSpPr>
          <p:cNvPr id="12" name="Picture Placeholder 8">
            <a:extLst>
              <a:ext uri="{FF2B5EF4-FFF2-40B4-BE49-F238E27FC236}">
                <a16:creationId xmlns:a16="http://schemas.microsoft.com/office/drawing/2014/main" id="{CBF9F4EE-8B0C-8009-C329-5CA767658AAD}"/>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endParaRPr lang="en-GB" dirty="0"/>
          </a:p>
        </p:txBody>
      </p:sp>
      <p:sp>
        <p:nvSpPr>
          <p:cNvPr id="13" name="Content Placeholder 2">
            <a:extLst>
              <a:ext uri="{FF2B5EF4-FFF2-40B4-BE49-F238E27FC236}">
                <a16:creationId xmlns:a16="http://schemas.microsoft.com/office/drawing/2014/main" id="{7943B234-84F4-D774-BC50-28C92A99BD8F}"/>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Tree>
    <p:extLst>
      <p:ext uri="{BB962C8B-B14F-4D97-AF65-F5344CB8AC3E}">
        <p14:creationId xmlns:p14="http://schemas.microsoft.com/office/powerpoint/2010/main" val="2024689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Blue Turquois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2F144-E51E-BD71-FB47-1C2334D945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6" y="0"/>
            <a:ext cx="12189628" cy="6857999"/>
          </a:xfrm>
          <a:prstGeom prst="rect">
            <a:avLst/>
          </a:prstGeom>
        </p:spPr>
      </p:pic>
      <p:sp>
        <p:nvSpPr>
          <p:cNvPr id="10" name="Title 1">
            <a:extLst>
              <a:ext uri="{FF2B5EF4-FFF2-40B4-BE49-F238E27FC236}">
                <a16:creationId xmlns:a16="http://schemas.microsoft.com/office/drawing/2014/main" id="{511947E2-08D0-E232-4941-5E5826CDBDC7}"/>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endParaRPr lang="en-GB" dirty="0"/>
          </a:p>
        </p:txBody>
      </p:sp>
      <p:sp>
        <p:nvSpPr>
          <p:cNvPr id="12" name="Picture Placeholder 8">
            <a:extLst>
              <a:ext uri="{FF2B5EF4-FFF2-40B4-BE49-F238E27FC236}">
                <a16:creationId xmlns:a16="http://schemas.microsoft.com/office/drawing/2014/main" id="{04A8A3E8-AE3A-5180-C9B5-763C5DBF60C3}"/>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endParaRPr lang="en-GB" dirty="0"/>
          </a:p>
        </p:txBody>
      </p:sp>
      <p:sp>
        <p:nvSpPr>
          <p:cNvPr id="13" name="Content Placeholder 2">
            <a:extLst>
              <a:ext uri="{FF2B5EF4-FFF2-40B4-BE49-F238E27FC236}">
                <a16:creationId xmlns:a16="http://schemas.microsoft.com/office/drawing/2014/main" id="{FC2AF5D3-C3CB-2B2A-CD0F-4D9EC842B552}"/>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Tree>
    <p:extLst>
      <p:ext uri="{BB962C8B-B14F-4D97-AF65-F5344CB8AC3E}">
        <p14:creationId xmlns:p14="http://schemas.microsoft.com/office/powerpoint/2010/main" val="4110730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Coral Blue">
    <p:bg>
      <p:bgPr>
        <a:solidFill>
          <a:schemeClr val="bg1"/>
        </a:solidFill>
        <a:effectLst/>
      </p:bgPr>
    </p:bg>
    <p:spTree>
      <p:nvGrpSpPr>
        <p:cNvPr id="1" name=""/>
        <p:cNvGrpSpPr/>
        <p:nvPr/>
      </p:nvGrpSpPr>
      <p:grpSpPr>
        <a:xfrm>
          <a:off x="0" y="0"/>
          <a:ext cx="0" cy="0"/>
          <a:chOff x="0" y="0"/>
          <a:chExt cx="0" cy="0"/>
        </a:xfrm>
      </p:grpSpPr>
      <p:pic>
        <p:nvPicPr>
          <p:cNvPr id="8" name="Picture 7" descr="A close-up of a colorful background&#10;&#10;Description automatically generated">
            <a:extLst>
              <a:ext uri="{FF2B5EF4-FFF2-40B4-BE49-F238E27FC236}">
                <a16:creationId xmlns:a16="http://schemas.microsoft.com/office/drawing/2014/main" id="{62D444C8-6637-5ADD-E877-F6A9C4EAD3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0815" cy="6857999"/>
          </a:xfrm>
          <a:prstGeom prst="rect">
            <a:avLst/>
          </a:prstGeom>
        </p:spPr>
      </p:pic>
      <p:sp>
        <p:nvSpPr>
          <p:cNvPr id="10" name="Title 1">
            <a:extLst>
              <a:ext uri="{FF2B5EF4-FFF2-40B4-BE49-F238E27FC236}">
                <a16:creationId xmlns:a16="http://schemas.microsoft.com/office/drawing/2014/main" id="{69986C8D-D73E-B15F-5390-949F4C53F9FC}"/>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endParaRPr lang="en-GB" dirty="0"/>
          </a:p>
        </p:txBody>
      </p:sp>
      <p:sp>
        <p:nvSpPr>
          <p:cNvPr id="11" name="Content Placeholder 2">
            <a:extLst>
              <a:ext uri="{FF2B5EF4-FFF2-40B4-BE49-F238E27FC236}">
                <a16:creationId xmlns:a16="http://schemas.microsoft.com/office/drawing/2014/main" id="{4F75DF19-2FBD-4FF5-ABAC-913806A71D8A}"/>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dirty="0"/>
              <a:t>Click to edit big statement styles</a:t>
            </a:r>
          </a:p>
        </p:txBody>
      </p:sp>
      <p:sp>
        <p:nvSpPr>
          <p:cNvPr id="12" name="Picture Placeholder 8">
            <a:extLst>
              <a:ext uri="{FF2B5EF4-FFF2-40B4-BE49-F238E27FC236}">
                <a16:creationId xmlns:a16="http://schemas.microsoft.com/office/drawing/2014/main" id="{6257A024-5778-BD7A-F9A2-BF8568D1E38F}"/>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endParaRPr lang="en-GB" dirty="0"/>
          </a:p>
        </p:txBody>
      </p:sp>
    </p:spTree>
    <p:extLst>
      <p:ext uri="{BB962C8B-B14F-4D97-AF65-F5344CB8AC3E}">
        <p14:creationId xmlns:p14="http://schemas.microsoft.com/office/powerpoint/2010/main" val="182827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grey circle with black background&#10;&#10;Description automatically generated">
            <a:extLst>
              <a:ext uri="{FF2B5EF4-FFF2-40B4-BE49-F238E27FC236}">
                <a16:creationId xmlns:a16="http://schemas.microsoft.com/office/drawing/2014/main" id="{E58D1227-1C2E-2F93-2CEE-24BD9E03B37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DF4444D3-A341-87BD-489C-23284C884A97}"/>
              </a:ext>
            </a:extLst>
          </p:cNvPr>
          <p:cNvSpPr>
            <a:spLocks noGrp="1"/>
          </p:cNvSpPr>
          <p:nvPr>
            <p:ph type="title"/>
          </p:nvPr>
        </p:nvSpPr>
        <p:spPr>
          <a:xfrm>
            <a:off x="385439" y="365125"/>
            <a:ext cx="11430740" cy="911225"/>
          </a:xfrm>
        </p:spPr>
        <p:txBody>
          <a:bodyPr anchor="b"/>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FA04CBD6-502C-F00E-3E83-5BEC523F2D47}"/>
              </a:ext>
            </a:extLst>
          </p:cNvPr>
          <p:cNvSpPr>
            <a:spLocks noGrp="1"/>
          </p:cNvSpPr>
          <p:nvPr>
            <p:ph idx="1"/>
          </p:nvPr>
        </p:nvSpPr>
        <p:spPr>
          <a:xfrm>
            <a:off x="754855" y="1495425"/>
            <a:ext cx="11061323" cy="453390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Date Placeholder 2">
            <a:extLst>
              <a:ext uri="{FF2B5EF4-FFF2-40B4-BE49-F238E27FC236}">
                <a16:creationId xmlns:a16="http://schemas.microsoft.com/office/drawing/2014/main" id="{E8346544-E54E-ADAF-4D26-88F4A74D669F}"/>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dirty="0"/>
          </a:p>
        </p:txBody>
      </p:sp>
      <p:sp>
        <p:nvSpPr>
          <p:cNvPr id="19" name="Footer Placeholder 3">
            <a:extLst>
              <a:ext uri="{FF2B5EF4-FFF2-40B4-BE49-F238E27FC236}">
                <a16:creationId xmlns:a16="http://schemas.microsoft.com/office/drawing/2014/main" id="{9D45F71E-304D-0C5B-271A-10F0C69FA939}"/>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dirty="0"/>
              <a:t>Presentation title</a:t>
            </a:r>
          </a:p>
        </p:txBody>
      </p:sp>
      <p:sp>
        <p:nvSpPr>
          <p:cNvPr id="20" name="Slide Number Placeholder 4">
            <a:extLst>
              <a:ext uri="{FF2B5EF4-FFF2-40B4-BE49-F238E27FC236}">
                <a16:creationId xmlns:a16="http://schemas.microsoft.com/office/drawing/2014/main" id="{964730D8-A573-016B-E768-8C40FC3BF920}"/>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1" name="Graphic 20">
            <a:extLst>
              <a:ext uri="{FF2B5EF4-FFF2-40B4-BE49-F238E27FC236}">
                <a16:creationId xmlns:a16="http://schemas.microsoft.com/office/drawing/2014/main" id="{2DBDC0D4-E9BB-E5B7-4A38-BFFF6B24B4C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4221453341"/>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5" name="Picture 4" descr="A blue and green background&#10;&#10;Description automatically generated">
            <a:extLst>
              <a:ext uri="{FF2B5EF4-FFF2-40B4-BE49-F238E27FC236}">
                <a16:creationId xmlns:a16="http://schemas.microsoft.com/office/drawing/2014/main" id="{4838002D-CB81-D214-8241-054EE207D4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3A687A47-CB4D-26C6-28C5-77D570C14589}"/>
              </a:ext>
            </a:extLst>
          </p:cNvPr>
          <p:cNvSpPr>
            <a:spLocks noGrp="1"/>
          </p:cNvSpPr>
          <p:nvPr>
            <p:ph type="ctrTitle" hasCustomPrompt="1"/>
          </p:nvPr>
        </p:nvSpPr>
        <p:spPr>
          <a:xfrm>
            <a:off x="838200" y="2086634"/>
            <a:ext cx="4238625" cy="2387600"/>
          </a:xfrm>
        </p:spPr>
        <p:txBody>
          <a:bodyPr anchor="b">
            <a:noAutofit/>
          </a:bodyPr>
          <a:lstStyle>
            <a:lvl1pPr algn="l">
              <a:lnSpc>
                <a:spcPct val="75000"/>
              </a:lnSpc>
              <a:defRPr sz="80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hasCustomPrompt="1"/>
          </p:nvPr>
        </p:nvSpPr>
        <p:spPr>
          <a:xfrm>
            <a:off x="1695450" y="4685277"/>
            <a:ext cx="4500000" cy="1482725"/>
          </a:xfrm>
        </p:spPr>
        <p:txBody>
          <a:bodyPr>
            <a:norm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contact details</a:t>
            </a:r>
          </a:p>
          <a:p>
            <a:endParaRPr lang="en-GB" dirty="0"/>
          </a:p>
        </p:txBody>
      </p:sp>
      <p:pic>
        <p:nvPicPr>
          <p:cNvPr id="10" name="Graphic 9">
            <a:extLst>
              <a:ext uri="{FF2B5EF4-FFF2-40B4-BE49-F238E27FC236}">
                <a16:creationId xmlns:a16="http://schemas.microsoft.com/office/drawing/2014/main" id="{C55A6660-8B6B-41D4-7502-28AA7C980A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23" y="-67806"/>
            <a:ext cx="3464681" cy="1948883"/>
          </a:xfrm>
          <a:prstGeom prst="rect">
            <a:avLst/>
          </a:prstGeom>
        </p:spPr>
      </p:pic>
      <p:sp>
        <p:nvSpPr>
          <p:cNvPr id="9" name="Text Placeholder 8">
            <a:extLst>
              <a:ext uri="{FF2B5EF4-FFF2-40B4-BE49-F238E27FC236}">
                <a16:creationId xmlns:a16="http://schemas.microsoft.com/office/drawing/2014/main" id="{9BA04E59-590D-437F-727F-BFF9F31B88C5}"/>
              </a:ext>
            </a:extLst>
          </p:cNvPr>
          <p:cNvSpPr>
            <a:spLocks noGrp="1"/>
          </p:cNvSpPr>
          <p:nvPr>
            <p:ph type="body" sz="quarter" idx="10" hasCustomPrompt="1"/>
          </p:nvPr>
        </p:nvSpPr>
        <p:spPr>
          <a:xfrm>
            <a:off x="6381749" y="4679950"/>
            <a:ext cx="4500000" cy="1482725"/>
          </a:xfrm>
        </p:spPr>
        <p:txBody>
          <a:bodyPr>
            <a:normAutofit/>
          </a:bodyPr>
          <a:lstStyle>
            <a:lvl1pPr marL="0" indent="0">
              <a:buNone/>
              <a:defRPr sz="1800">
                <a:solidFill>
                  <a:schemeClr val="bg1"/>
                </a:solidFill>
              </a:defRPr>
            </a:lvl1pPr>
          </a:lstStyle>
          <a:p>
            <a:pPr lvl="0"/>
            <a:r>
              <a:rPr lang="en-US" dirty="0"/>
              <a:t>Name and contact details</a:t>
            </a:r>
            <a:endParaRPr lang="en-GB" dirty="0"/>
          </a:p>
        </p:txBody>
      </p:sp>
    </p:spTree>
    <p:extLst>
      <p:ext uri="{BB962C8B-B14F-4D97-AF65-F5344CB8AC3E}">
        <p14:creationId xmlns:p14="http://schemas.microsoft.com/office/powerpoint/2010/main" val="3072004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27F2-57F5-1965-52CA-93D810EC144E}"/>
              </a:ext>
            </a:extLst>
          </p:cNvPr>
          <p:cNvSpPr>
            <a:spLocks noGrp="1"/>
          </p:cNvSpPr>
          <p:nvPr>
            <p:ph type="title"/>
          </p:nvPr>
        </p:nvSpPr>
        <p:spPr>
          <a:xfrm>
            <a:off x="376559" y="457200"/>
            <a:ext cx="4636800" cy="1600200"/>
          </a:xfrm>
        </p:spPr>
        <p:txBody>
          <a:bodyPr anchor="b"/>
          <a:lstStyle>
            <a:lvl1pPr>
              <a:defRPr sz="3200"/>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04476F5D-D621-8A15-8BD2-54A2CC8DD115}"/>
              </a:ext>
            </a:extLst>
          </p:cNvPr>
          <p:cNvSpPr>
            <a:spLocks noGrp="1"/>
          </p:cNvSpPr>
          <p:nvPr>
            <p:ph idx="1"/>
          </p:nvPr>
        </p:nvSpPr>
        <p:spPr>
          <a:xfrm>
            <a:off x="5183187" y="457201"/>
            <a:ext cx="6637337"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a:extLst>
              <a:ext uri="{FF2B5EF4-FFF2-40B4-BE49-F238E27FC236}">
                <a16:creationId xmlns:a16="http://schemas.microsoft.com/office/drawing/2014/main" id="{9902A2A6-9DDA-80C3-1D91-F3DB4A417CE8}"/>
              </a:ext>
            </a:extLst>
          </p:cNvPr>
          <p:cNvSpPr>
            <a:spLocks noGrp="1"/>
          </p:cNvSpPr>
          <p:nvPr>
            <p:ph type="body" sz="half" idx="2"/>
          </p:nvPr>
        </p:nvSpPr>
        <p:spPr>
          <a:xfrm>
            <a:off x="376559" y="2057400"/>
            <a:ext cx="4636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Date Placeholder 2">
            <a:extLst>
              <a:ext uri="{FF2B5EF4-FFF2-40B4-BE49-F238E27FC236}">
                <a16:creationId xmlns:a16="http://schemas.microsoft.com/office/drawing/2014/main" id="{67AD451D-64C2-ABF5-CF7B-787AD107E95C}"/>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dirty="0"/>
          </a:p>
        </p:txBody>
      </p:sp>
      <p:sp>
        <p:nvSpPr>
          <p:cNvPr id="13" name="Footer Placeholder 3">
            <a:extLst>
              <a:ext uri="{FF2B5EF4-FFF2-40B4-BE49-F238E27FC236}">
                <a16:creationId xmlns:a16="http://schemas.microsoft.com/office/drawing/2014/main" id="{79AFC53E-C659-0830-5DC7-BDC824FFA807}"/>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dirty="0"/>
              <a:t>Presentation title</a:t>
            </a:r>
          </a:p>
        </p:txBody>
      </p:sp>
      <p:sp>
        <p:nvSpPr>
          <p:cNvPr id="14" name="Slide Number Placeholder 4">
            <a:extLst>
              <a:ext uri="{FF2B5EF4-FFF2-40B4-BE49-F238E27FC236}">
                <a16:creationId xmlns:a16="http://schemas.microsoft.com/office/drawing/2014/main" id="{1B68ADF3-FBC7-D7BF-ED65-20BFFFCBE806}"/>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15" name="Graphic 14">
            <a:extLst>
              <a:ext uri="{FF2B5EF4-FFF2-40B4-BE49-F238E27FC236}">
                <a16:creationId xmlns:a16="http://schemas.microsoft.com/office/drawing/2014/main" id="{EA707C6A-4671-15AD-7FBC-70C496625E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1659819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D578-4322-A679-284C-4B9494A54E4F}"/>
              </a:ext>
            </a:extLst>
          </p:cNvPr>
          <p:cNvSpPr>
            <a:spLocks noGrp="1"/>
          </p:cNvSpPr>
          <p:nvPr>
            <p:ph type="title"/>
          </p:nvPr>
        </p:nvSpPr>
        <p:spPr>
          <a:xfrm>
            <a:off x="376560" y="365125"/>
            <a:ext cx="4636874" cy="911225"/>
          </a:xfrm>
        </p:spPr>
        <p:txBody>
          <a:bodyPr anchor="b">
            <a:noAutofit/>
          </a:bodyPr>
          <a:lstStyle>
            <a:lvl1pPr>
              <a:defRPr sz="4000"/>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F4E209C6-5A3A-3E29-B5A5-145E6423A829}"/>
              </a:ext>
            </a:extLst>
          </p:cNvPr>
          <p:cNvSpPr>
            <a:spLocks noGrp="1"/>
          </p:cNvSpPr>
          <p:nvPr>
            <p:ph type="pic" idx="1"/>
          </p:nvPr>
        </p:nvSpPr>
        <p:spPr>
          <a:xfrm>
            <a:off x="5183188" y="0"/>
            <a:ext cx="7008812" cy="685799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B646B257-E8DB-0A3C-6A18-3E9F3C6C3EF4}"/>
              </a:ext>
            </a:extLst>
          </p:cNvPr>
          <p:cNvSpPr>
            <a:spLocks noGrp="1"/>
          </p:cNvSpPr>
          <p:nvPr>
            <p:ph type="body" sz="half" idx="2"/>
          </p:nvPr>
        </p:nvSpPr>
        <p:spPr>
          <a:xfrm>
            <a:off x="754856" y="1414871"/>
            <a:ext cx="4258578" cy="4454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1" name="Footer Placeholder 3">
            <a:extLst>
              <a:ext uri="{FF2B5EF4-FFF2-40B4-BE49-F238E27FC236}">
                <a16:creationId xmlns:a16="http://schemas.microsoft.com/office/drawing/2014/main" id="{41B71330-E01C-182B-D4BC-D8794041D5ED}"/>
              </a:ext>
            </a:extLst>
          </p:cNvPr>
          <p:cNvSpPr>
            <a:spLocks noGrp="1"/>
          </p:cNvSpPr>
          <p:nvPr>
            <p:ph type="ftr" sz="quarter" idx="11"/>
          </p:nvPr>
        </p:nvSpPr>
        <p:spPr>
          <a:xfrm>
            <a:off x="850106" y="6236880"/>
            <a:ext cx="4163328" cy="365125"/>
          </a:xfrm>
        </p:spPr>
        <p:txBody>
          <a:bodyPr/>
          <a:lstStyle>
            <a:lvl1pPr algn="l">
              <a:defRPr>
                <a:solidFill>
                  <a:schemeClr val="tx2"/>
                </a:solidFill>
              </a:defRPr>
            </a:lvl1pPr>
          </a:lstStyle>
          <a:p>
            <a:r>
              <a:rPr lang="en-GB" dirty="0"/>
              <a:t>Presentation title</a:t>
            </a:r>
          </a:p>
        </p:txBody>
      </p:sp>
      <p:pic>
        <p:nvPicPr>
          <p:cNvPr id="23" name="Graphic 22">
            <a:extLst>
              <a:ext uri="{FF2B5EF4-FFF2-40B4-BE49-F238E27FC236}">
                <a16:creationId xmlns:a16="http://schemas.microsoft.com/office/drawing/2014/main" id="{6270CB0C-AED4-5E09-CC1C-4EFAE50C63E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87369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A grey circle with black background&#10;&#10;Description automatically generated">
            <a:extLst>
              <a:ext uri="{FF2B5EF4-FFF2-40B4-BE49-F238E27FC236}">
                <a16:creationId xmlns:a16="http://schemas.microsoft.com/office/drawing/2014/main" id="{7C36C811-39EC-F94D-FB83-9BAF81E1BF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C39BE839-F880-AD8E-A0E6-88B0E424E729}"/>
              </a:ext>
            </a:extLst>
          </p:cNvPr>
          <p:cNvSpPr>
            <a:spLocks noGrp="1"/>
          </p:cNvSpPr>
          <p:nvPr>
            <p:ph type="title"/>
          </p:nvPr>
        </p:nvSpPr>
        <p:spPr>
          <a:xfrm>
            <a:off x="379707" y="365125"/>
            <a:ext cx="11417067" cy="911225"/>
          </a:xfrm>
        </p:spPr>
        <p:txBody>
          <a:bodyPr anchor="b"/>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987C9DC-2C03-67E6-5016-E6E5E4A3DE51}"/>
              </a:ext>
            </a:extLst>
          </p:cNvPr>
          <p:cNvSpPr>
            <a:spLocks noGrp="1"/>
          </p:cNvSpPr>
          <p:nvPr>
            <p:ph sz="half" idx="1"/>
          </p:nvPr>
        </p:nvSpPr>
        <p:spPr>
          <a:xfrm>
            <a:off x="754855" y="1495425"/>
            <a:ext cx="5236663" cy="4524375"/>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5C604352-94AE-A3E5-54A4-FE9CDBC9C6F0}"/>
              </a:ext>
            </a:extLst>
          </p:cNvPr>
          <p:cNvSpPr>
            <a:spLocks noGrp="1"/>
          </p:cNvSpPr>
          <p:nvPr>
            <p:ph sz="half" idx="2"/>
          </p:nvPr>
        </p:nvSpPr>
        <p:spPr>
          <a:xfrm>
            <a:off x="6200484" y="1495425"/>
            <a:ext cx="5238000" cy="452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3" name="Date Placeholder 2">
            <a:extLst>
              <a:ext uri="{FF2B5EF4-FFF2-40B4-BE49-F238E27FC236}">
                <a16:creationId xmlns:a16="http://schemas.microsoft.com/office/drawing/2014/main" id="{A92EDADB-3BC5-B551-7B70-E49FABC9BA9D}"/>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dirty="0"/>
          </a:p>
        </p:txBody>
      </p:sp>
      <p:sp>
        <p:nvSpPr>
          <p:cNvPr id="24" name="Footer Placeholder 3">
            <a:extLst>
              <a:ext uri="{FF2B5EF4-FFF2-40B4-BE49-F238E27FC236}">
                <a16:creationId xmlns:a16="http://schemas.microsoft.com/office/drawing/2014/main" id="{0CB2BF93-3F77-BFE3-A575-8531FA4E2BA7}"/>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dirty="0"/>
              <a:t>Presentation title</a:t>
            </a:r>
          </a:p>
        </p:txBody>
      </p:sp>
      <p:sp>
        <p:nvSpPr>
          <p:cNvPr id="25" name="Slide Number Placeholder 4">
            <a:extLst>
              <a:ext uri="{FF2B5EF4-FFF2-40B4-BE49-F238E27FC236}">
                <a16:creationId xmlns:a16="http://schemas.microsoft.com/office/drawing/2014/main" id="{F819E7B6-7D4E-AF75-E537-CF523D36BA56}"/>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6" name="Graphic 25">
            <a:extLst>
              <a:ext uri="{FF2B5EF4-FFF2-40B4-BE49-F238E27FC236}">
                <a16:creationId xmlns:a16="http://schemas.microsoft.com/office/drawing/2014/main" id="{856DC488-A3CF-8F86-2B41-B06BECF0AB4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325916653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descr="A grey circle with black background&#10;&#10;Description automatically generated">
            <a:extLst>
              <a:ext uri="{FF2B5EF4-FFF2-40B4-BE49-F238E27FC236}">
                <a16:creationId xmlns:a16="http://schemas.microsoft.com/office/drawing/2014/main" id="{B62BC1EA-5D73-8250-EC39-EB40E9B8DF8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5A009E95-98F0-8B9C-82D2-D24F1669504E}"/>
              </a:ext>
            </a:extLst>
          </p:cNvPr>
          <p:cNvSpPr>
            <a:spLocks noGrp="1"/>
          </p:cNvSpPr>
          <p:nvPr>
            <p:ph type="title"/>
          </p:nvPr>
        </p:nvSpPr>
        <p:spPr>
          <a:xfrm>
            <a:off x="376560" y="365126"/>
            <a:ext cx="11438880" cy="911224"/>
          </a:xfrm>
        </p:spPr>
        <p:txBody>
          <a:bodyPr anchor="b"/>
          <a:lstStyle/>
          <a:p>
            <a:r>
              <a:rPr lang="en-GB"/>
              <a:t>Click to edit Master title style</a:t>
            </a:r>
            <a:endParaRPr lang="en-GB" dirty="0"/>
          </a:p>
        </p:txBody>
      </p:sp>
      <p:sp>
        <p:nvSpPr>
          <p:cNvPr id="3" name="Text Placeholder 2">
            <a:extLst>
              <a:ext uri="{FF2B5EF4-FFF2-40B4-BE49-F238E27FC236}">
                <a16:creationId xmlns:a16="http://schemas.microsoft.com/office/drawing/2014/main" id="{3838CC22-DEC0-6332-F335-010EBD7B20F0}"/>
              </a:ext>
            </a:extLst>
          </p:cNvPr>
          <p:cNvSpPr>
            <a:spLocks noGrp="1"/>
          </p:cNvSpPr>
          <p:nvPr>
            <p:ph type="body" idx="1"/>
          </p:nvPr>
        </p:nvSpPr>
        <p:spPr>
          <a:xfrm>
            <a:off x="754856" y="1477761"/>
            <a:ext cx="5242719" cy="60365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F0A7D0-BEA7-1B4A-B718-E91AFA0B8D2C}"/>
              </a:ext>
            </a:extLst>
          </p:cNvPr>
          <p:cNvSpPr>
            <a:spLocks noGrp="1"/>
          </p:cNvSpPr>
          <p:nvPr>
            <p:ph sz="half" idx="2"/>
          </p:nvPr>
        </p:nvSpPr>
        <p:spPr>
          <a:xfrm>
            <a:off x="754856" y="2171701"/>
            <a:ext cx="5242719" cy="382905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a:extLst>
              <a:ext uri="{FF2B5EF4-FFF2-40B4-BE49-F238E27FC236}">
                <a16:creationId xmlns:a16="http://schemas.microsoft.com/office/drawing/2014/main" id="{73CBBBE3-140C-3BB2-8EE0-B9864AC23CD7}"/>
              </a:ext>
            </a:extLst>
          </p:cNvPr>
          <p:cNvSpPr>
            <a:spLocks noGrp="1"/>
          </p:cNvSpPr>
          <p:nvPr>
            <p:ph type="body" sz="quarter" idx="3"/>
          </p:nvPr>
        </p:nvSpPr>
        <p:spPr>
          <a:xfrm>
            <a:off x="6199144" y="1477761"/>
            <a:ext cx="5238000" cy="60365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865862-B4BC-0359-7748-647913511744}"/>
              </a:ext>
            </a:extLst>
          </p:cNvPr>
          <p:cNvSpPr>
            <a:spLocks noGrp="1"/>
          </p:cNvSpPr>
          <p:nvPr>
            <p:ph sz="quarter" idx="4"/>
          </p:nvPr>
        </p:nvSpPr>
        <p:spPr>
          <a:xfrm>
            <a:off x="6199144" y="2171701"/>
            <a:ext cx="5238000" cy="382905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6" name="Date Placeholder 2">
            <a:extLst>
              <a:ext uri="{FF2B5EF4-FFF2-40B4-BE49-F238E27FC236}">
                <a16:creationId xmlns:a16="http://schemas.microsoft.com/office/drawing/2014/main" id="{9D0CB792-60F5-36DF-0355-323E46D1A156}"/>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dirty="0"/>
          </a:p>
        </p:txBody>
      </p:sp>
      <p:sp>
        <p:nvSpPr>
          <p:cNvPr id="27" name="Footer Placeholder 3">
            <a:extLst>
              <a:ext uri="{FF2B5EF4-FFF2-40B4-BE49-F238E27FC236}">
                <a16:creationId xmlns:a16="http://schemas.microsoft.com/office/drawing/2014/main" id="{E51ECF12-C200-6D2E-C96B-3D3D7ADBF118}"/>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dirty="0"/>
              <a:t>Presentation title</a:t>
            </a:r>
          </a:p>
        </p:txBody>
      </p:sp>
      <p:sp>
        <p:nvSpPr>
          <p:cNvPr id="28" name="Slide Number Placeholder 4">
            <a:extLst>
              <a:ext uri="{FF2B5EF4-FFF2-40B4-BE49-F238E27FC236}">
                <a16:creationId xmlns:a16="http://schemas.microsoft.com/office/drawing/2014/main" id="{CF84221E-E2B2-565D-755E-81CC4C208388}"/>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9" name="Graphic 28">
            <a:extLst>
              <a:ext uri="{FF2B5EF4-FFF2-40B4-BE49-F238E27FC236}">
                <a16:creationId xmlns:a16="http://schemas.microsoft.com/office/drawing/2014/main" id="{585C41FD-4B0E-54B9-AA7B-43D356EBA56A}"/>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26243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pic>
        <p:nvPicPr>
          <p:cNvPr id="5" name="Picture 4" descr="A close-up of a colorful background&#10;&#10;Description automatically generated">
            <a:extLst>
              <a:ext uri="{FF2B5EF4-FFF2-40B4-BE49-F238E27FC236}">
                <a16:creationId xmlns:a16="http://schemas.microsoft.com/office/drawing/2014/main" id="{943C1717-01A0-92B5-B253-96E8392F0E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pic>
        <p:nvPicPr>
          <p:cNvPr id="12" name="Graphic 11">
            <a:extLst>
              <a:ext uri="{FF2B5EF4-FFF2-40B4-BE49-F238E27FC236}">
                <a16:creationId xmlns:a16="http://schemas.microsoft.com/office/drawing/2014/main" id="{A79AB4D0-A594-E0FD-3014-0B37180752A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63880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Blue Green">
    <p:bg>
      <p:bgPr>
        <a:solidFill>
          <a:schemeClr val="tx2"/>
        </a:solidFill>
        <a:effectLst/>
      </p:bgPr>
    </p:bg>
    <p:spTree>
      <p:nvGrpSpPr>
        <p:cNvPr id="1" name=""/>
        <p:cNvGrpSpPr/>
        <p:nvPr/>
      </p:nvGrpSpPr>
      <p:grpSpPr>
        <a:xfrm>
          <a:off x="0" y="0"/>
          <a:ext cx="0" cy="0"/>
          <a:chOff x="0" y="0"/>
          <a:chExt cx="0" cy="0"/>
        </a:xfrm>
      </p:grpSpPr>
      <p:pic>
        <p:nvPicPr>
          <p:cNvPr id="6" name="Picture 5" descr="A close-up of a blue and green background&#10;&#10;Description automatically generated">
            <a:extLst>
              <a:ext uri="{FF2B5EF4-FFF2-40B4-BE49-F238E27FC236}">
                <a16:creationId xmlns:a16="http://schemas.microsoft.com/office/drawing/2014/main" id="{67D5CB5E-6809-DA9A-EA3E-9F17C7D404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90C11273-008F-0306-4E4A-16AE1A182C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Tree>
    <p:extLst>
      <p:ext uri="{BB962C8B-B14F-4D97-AF65-F5344CB8AC3E}">
        <p14:creationId xmlns:p14="http://schemas.microsoft.com/office/powerpoint/2010/main" val="155890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Blue Turquois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2F144-E51E-BD71-FB47-1C2334D945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0"/>
            <a:ext cx="12189630" cy="6857999"/>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1B28E51B-6C6B-E2C2-0D72-6EE4FF0F4F5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Tree>
    <p:extLst>
      <p:ext uri="{BB962C8B-B14F-4D97-AF65-F5344CB8AC3E}">
        <p14:creationId xmlns:p14="http://schemas.microsoft.com/office/powerpoint/2010/main" val="82578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Coral Blue">
    <p:bg>
      <p:bgPr>
        <a:solidFill>
          <a:schemeClr val="bg1"/>
        </a:solidFill>
        <a:effectLst/>
      </p:bgPr>
    </p:bg>
    <p:spTree>
      <p:nvGrpSpPr>
        <p:cNvPr id="1" name=""/>
        <p:cNvGrpSpPr/>
        <p:nvPr/>
      </p:nvGrpSpPr>
      <p:grpSpPr>
        <a:xfrm>
          <a:off x="0" y="0"/>
          <a:ext cx="0" cy="0"/>
          <a:chOff x="0" y="0"/>
          <a:chExt cx="0" cy="0"/>
        </a:xfrm>
      </p:grpSpPr>
      <p:pic>
        <p:nvPicPr>
          <p:cNvPr id="8" name="Picture 7" descr="A close-up of a colorful background&#10;&#10;Description automatically generated">
            <a:extLst>
              <a:ext uri="{FF2B5EF4-FFF2-40B4-BE49-F238E27FC236}">
                <a16:creationId xmlns:a16="http://schemas.microsoft.com/office/drawing/2014/main" id="{62D444C8-6637-5ADD-E877-F6A9C4EAD3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0815" cy="6857999"/>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E1839EBD-222A-5A39-30AD-997708C273C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Tree>
    <p:extLst>
      <p:ext uri="{BB962C8B-B14F-4D97-AF65-F5344CB8AC3E}">
        <p14:creationId xmlns:p14="http://schemas.microsoft.com/office/powerpoint/2010/main" val="182019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descr="A grey circle with black background&#10;&#10;Description automatically generated">
            <a:extLst>
              <a:ext uri="{FF2B5EF4-FFF2-40B4-BE49-F238E27FC236}">
                <a16:creationId xmlns:a16="http://schemas.microsoft.com/office/drawing/2014/main" id="{35EB1F5A-1276-B022-3A47-07EBFAAEEF8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CCAA6C4D-8D30-D439-5984-111AA140FCAB}"/>
              </a:ext>
            </a:extLst>
          </p:cNvPr>
          <p:cNvSpPr>
            <a:spLocks noGrp="1"/>
          </p:cNvSpPr>
          <p:nvPr>
            <p:ph type="title"/>
          </p:nvPr>
        </p:nvSpPr>
        <p:spPr/>
        <p:txBody>
          <a:bodyPr anchor="b"/>
          <a:lstStyle/>
          <a:p>
            <a:r>
              <a:rPr lang="en-GB"/>
              <a:t>Click to edit Master title style</a:t>
            </a:r>
            <a:endParaRPr lang="en-GB" dirty="0"/>
          </a:p>
        </p:txBody>
      </p:sp>
      <p:sp>
        <p:nvSpPr>
          <p:cNvPr id="17" name="Date Placeholder 2">
            <a:extLst>
              <a:ext uri="{FF2B5EF4-FFF2-40B4-BE49-F238E27FC236}">
                <a16:creationId xmlns:a16="http://schemas.microsoft.com/office/drawing/2014/main" id="{0E03F50D-3D33-3481-9AD0-8DFAE62F228E}"/>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dirty="0"/>
          </a:p>
        </p:txBody>
      </p:sp>
      <p:sp>
        <p:nvSpPr>
          <p:cNvPr id="18" name="Footer Placeholder 3">
            <a:extLst>
              <a:ext uri="{FF2B5EF4-FFF2-40B4-BE49-F238E27FC236}">
                <a16:creationId xmlns:a16="http://schemas.microsoft.com/office/drawing/2014/main" id="{ADB7A063-520D-D61C-19D0-2B356305AAFC}"/>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dirty="0"/>
              <a:t>Presentation title</a:t>
            </a:r>
          </a:p>
        </p:txBody>
      </p:sp>
      <p:sp>
        <p:nvSpPr>
          <p:cNvPr id="19" name="Slide Number Placeholder 4">
            <a:extLst>
              <a:ext uri="{FF2B5EF4-FFF2-40B4-BE49-F238E27FC236}">
                <a16:creationId xmlns:a16="http://schemas.microsoft.com/office/drawing/2014/main" id="{39388704-AF0B-B7F0-45A7-01199383C1CD}"/>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0" name="Graphic 19">
            <a:extLst>
              <a:ext uri="{FF2B5EF4-FFF2-40B4-BE49-F238E27FC236}">
                <a16:creationId xmlns:a16="http://schemas.microsoft.com/office/drawing/2014/main" id="{A01407A1-0449-9C56-2DD9-0A8712210C9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
        <p:nvSpPr>
          <p:cNvPr id="22" name="Text Placeholder 2">
            <a:extLst>
              <a:ext uri="{FF2B5EF4-FFF2-40B4-BE49-F238E27FC236}">
                <a16:creationId xmlns:a16="http://schemas.microsoft.com/office/drawing/2014/main" id="{A604CCE7-C965-1B7C-B2B1-F71FBEF609DF}"/>
              </a:ext>
            </a:extLst>
          </p:cNvPr>
          <p:cNvSpPr>
            <a:spLocks noGrp="1"/>
          </p:cNvSpPr>
          <p:nvPr>
            <p:ph idx="1"/>
          </p:nvPr>
        </p:nvSpPr>
        <p:spPr>
          <a:xfrm>
            <a:off x="754856" y="1419225"/>
            <a:ext cx="11070199" cy="47577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9622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B9AD5-DC0E-6760-21EF-5C257F2B368A}"/>
              </a:ext>
            </a:extLst>
          </p:cNvPr>
          <p:cNvSpPr>
            <a:spLocks noGrp="1"/>
          </p:cNvSpPr>
          <p:nvPr>
            <p:ph type="title"/>
          </p:nvPr>
        </p:nvSpPr>
        <p:spPr>
          <a:xfrm>
            <a:off x="376560" y="365125"/>
            <a:ext cx="11448495" cy="911225"/>
          </a:xfrm>
          <a:prstGeom prst="rect">
            <a:avLst/>
          </a:prstGeom>
        </p:spPr>
        <p:txBody>
          <a:bodyPr vert="horz" lIns="91440" tIns="45720" rIns="91440" bIns="45720" rtlCol="0" anchor="b">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0B966167-EF28-7F25-F960-C996E9DCAFCF}"/>
              </a:ext>
            </a:extLst>
          </p:cNvPr>
          <p:cNvSpPr>
            <a:spLocks noGrp="1"/>
          </p:cNvSpPr>
          <p:nvPr>
            <p:ph type="body" idx="1"/>
          </p:nvPr>
        </p:nvSpPr>
        <p:spPr>
          <a:xfrm>
            <a:off x="376560" y="1419225"/>
            <a:ext cx="11448495" cy="47577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A7E032DD-E6DC-C818-CC38-FF30E94EC5E0}"/>
              </a:ext>
            </a:extLst>
          </p:cNvPr>
          <p:cNvSpPr>
            <a:spLocks noGrp="1"/>
          </p:cNvSpPr>
          <p:nvPr>
            <p:ph type="dt" sz="half" idx="2"/>
          </p:nvPr>
        </p:nvSpPr>
        <p:spPr>
          <a:xfrm>
            <a:off x="6233603" y="6356350"/>
            <a:ext cx="2743200" cy="365125"/>
          </a:xfrm>
          <a:prstGeom prst="rect">
            <a:avLst/>
          </a:prstGeom>
        </p:spPr>
        <p:txBody>
          <a:bodyPr vert="horz" lIns="91440" tIns="45720" rIns="91440" bIns="45720" rtlCol="0" anchor="ctr"/>
          <a:lstStyle>
            <a:lvl1pPr algn="l">
              <a:defRPr sz="1200">
                <a:solidFill>
                  <a:schemeClr val="tx2"/>
                </a:solidFill>
              </a:defRPr>
            </a:lvl1pPr>
          </a:lstStyle>
          <a:p>
            <a:r>
              <a:rPr lang="en-US"/>
              <a:t>DD Month YYYY</a:t>
            </a:r>
            <a:endParaRPr lang="en-GB"/>
          </a:p>
        </p:txBody>
      </p:sp>
      <p:sp>
        <p:nvSpPr>
          <p:cNvPr id="5" name="Footer Placeholder 4">
            <a:extLst>
              <a:ext uri="{FF2B5EF4-FFF2-40B4-BE49-F238E27FC236}">
                <a16:creationId xmlns:a16="http://schemas.microsoft.com/office/drawing/2014/main" id="{C063BA7A-7F97-5111-0A93-2BC33DB5352F}"/>
              </a:ext>
            </a:extLst>
          </p:cNvPr>
          <p:cNvSpPr>
            <a:spLocks noGrp="1"/>
          </p:cNvSpPr>
          <p:nvPr>
            <p:ph type="ftr" sz="quarter" idx="3"/>
          </p:nvPr>
        </p:nvSpPr>
        <p:spPr>
          <a:xfrm>
            <a:off x="376560" y="6356350"/>
            <a:ext cx="5761607" cy="365125"/>
          </a:xfrm>
          <a:prstGeom prst="rect">
            <a:avLst/>
          </a:prstGeom>
        </p:spPr>
        <p:txBody>
          <a:bodyPr vert="horz" lIns="91440" tIns="45720" rIns="91440" bIns="45720" rtlCol="0" anchor="ctr"/>
          <a:lstStyle>
            <a:lvl1pPr algn="ctr">
              <a:defRPr sz="1200">
                <a:solidFill>
                  <a:schemeClr val="tx2"/>
                </a:solidFill>
              </a:defRPr>
            </a:lvl1pPr>
          </a:lstStyle>
          <a:p>
            <a:r>
              <a:rPr lang="en-GB" dirty="0"/>
              <a:t>Presentation title</a:t>
            </a:r>
          </a:p>
        </p:txBody>
      </p:sp>
      <p:sp>
        <p:nvSpPr>
          <p:cNvPr id="6" name="Slide Number Placeholder 5">
            <a:extLst>
              <a:ext uri="{FF2B5EF4-FFF2-40B4-BE49-F238E27FC236}">
                <a16:creationId xmlns:a16="http://schemas.microsoft.com/office/drawing/2014/main" id="{17155283-F670-5F90-4E0F-4B882DB32821}"/>
              </a:ext>
            </a:extLst>
          </p:cNvPr>
          <p:cNvSpPr>
            <a:spLocks noGrp="1"/>
          </p:cNvSpPr>
          <p:nvPr>
            <p:ph type="sldNum" sz="quarter" idx="4"/>
          </p:nvPr>
        </p:nvSpPr>
        <p:spPr>
          <a:xfrm>
            <a:off x="9072240"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DCE29462-D582-495B-966A-7379D4E80C1C}" type="slidenum">
              <a:rPr lang="en-GB" smtClean="0"/>
              <a:pPr/>
              <a:t>‹#›</a:t>
            </a:fld>
            <a:endParaRPr lang="en-GB"/>
          </a:p>
        </p:txBody>
      </p:sp>
    </p:spTree>
    <p:extLst>
      <p:ext uri="{BB962C8B-B14F-4D97-AF65-F5344CB8AC3E}">
        <p14:creationId xmlns:p14="http://schemas.microsoft.com/office/powerpoint/2010/main" val="4458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61" r:id="rId6"/>
    <p:sldLayoutId id="2147483662" r:id="rId7"/>
    <p:sldLayoutId id="2147483663" r:id="rId8"/>
    <p:sldLayoutId id="2147483654" r:id="rId9"/>
    <p:sldLayoutId id="2147483664" r:id="rId10"/>
    <p:sldLayoutId id="2147483665" r:id="rId11"/>
    <p:sldLayoutId id="2147483666" r:id="rId12"/>
    <p:sldLayoutId id="2147483668" r:id="rId13"/>
    <p:sldLayoutId id="2147483655" r:id="rId14"/>
    <p:sldLayoutId id="2147483667" r:id="rId15"/>
    <p:sldLayoutId id="2147483669" r:id="rId16"/>
    <p:sldLayoutId id="2147483670" r:id="rId17"/>
    <p:sldLayoutId id="2147483671" r:id="rId18"/>
    <p:sldLayoutId id="2147483672" r:id="rId19"/>
    <p:sldLayoutId id="2147483660" r:id="rId20"/>
    <p:sldLayoutId id="2147483656" r:id="rId21"/>
    <p:sldLayoutId id="2147483657" r:id="rId22"/>
  </p:sldLayoutIdLst>
  <p:hf hdr="0"/>
  <p:txStyles>
    <p:titleStyle>
      <a:lvl1pPr algn="l" defTabSz="914400" rtl="0" eaLnBrk="1" latinLnBrk="0" hangingPunct="1">
        <a:lnSpc>
          <a:spcPct val="75000"/>
        </a:lnSpc>
        <a:spcBef>
          <a:spcPct val="0"/>
        </a:spcBef>
        <a:buNone/>
        <a:defRPr sz="4000" kern="1200">
          <a:solidFill>
            <a:schemeClr val="tx1"/>
          </a:solidFill>
          <a:latin typeface="+mj-lt"/>
          <a:ea typeface="+mj-ea"/>
          <a:cs typeface="+mj-cs"/>
        </a:defRPr>
      </a:lvl1pPr>
    </p:titleStyle>
    <p:bodyStyle>
      <a:lvl1pPr marL="266700" indent="-2667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41338" indent="-274638"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34"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6782-E2A1-42F7-BE84-91FAB49BD4F6}"/>
              </a:ext>
            </a:extLst>
          </p:cNvPr>
          <p:cNvSpPr>
            <a:spLocks noGrp="1"/>
          </p:cNvSpPr>
          <p:nvPr>
            <p:ph type="ctrTitle"/>
          </p:nvPr>
        </p:nvSpPr>
        <p:spPr>
          <a:xfrm>
            <a:off x="838200" y="2504212"/>
            <a:ext cx="9144000" cy="2387600"/>
          </a:xfrm>
        </p:spPr>
        <p:txBody>
          <a:bodyPr/>
          <a:lstStyle/>
          <a:p>
            <a:r>
              <a:rPr lang="en-GB" dirty="0"/>
              <a:t>Member Survey June 2025</a:t>
            </a:r>
          </a:p>
        </p:txBody>
      </p:sp>
      <p:sp>
        <p:nvSpPr>
          <p:cNvPr id="3" name="Subtitle 2">
            <a:extLst>
              <a:ext uri="{FF2B5EF4-FFF2-40B4-BE49-F238E27FC236}">
                <a16:creationId xmlns:a16="http://schemas.microsoft.com/office/drawing/2014/main" id="{13C3E5E9-301D-53EE-4E28-8D2614AAB261}"/>
              </a:ext>
            </a:extLst>
          </p:cNvPr>
          <p:cNvSpPr>
            <a:spLocks noGrp="1"/>
          </p:cNvSpPr>
          <p:nvPr>
            <p:ph type="subTitle" idx="1"/>
          </p:nvPr>
        </p:nvSpPr>
        <p:spPr>
          <a:xfrm>
            <a:off x="838200" y="4891812"/>
            <a:ext cx="9144000" cy="1141343"/>
          </a:xfrm>
        </p:spPr>
        <p:txBody>
          <a:bodyPr vert="horz" lIns="91440" tIns="45720" rIns="91440" bIns="45720" rtlCol="0" anchor="t">
            <a:normAutofit fontScale="85000" lnSpcReduction="20000"/>
          </a:bodyPr>
          <a:lstStyle/>
          <a:p>
            <a:r>
              <a:rPr lang="en-GB" dirty="0">
                <a:latin typeface="Cabin"/>
              </a:rPr>
              <a:t>Report for Members</a:t>
            </a:r>
          </a:p>
          <a:p>
            <a:r>
              <a:rPr lang="en-GB" dirty="0">
                <a:latin typeface="Cabin"/>
              </a:rPr>
              <a:t>Ann Brook</a:t>
            </a:r>
          </a:p>
        </p:txBody>
      </p:sp>
      <p:sp>
        <p:nvSpPr>
          <p:cNvPr id="4" name="Date Placeholder 3">
            <a:extLst>
              <a:ext uri="{FF2B5EF4-FFF2-40B4-BE49-F238E27FC236}">
                <a16:creationId xmlns:a16="http://schemas.microsoft.com/office/drawing/2014/main" id="{45A4B80F-8C01-B302-4BED-8A015B81CA59}"/>
              </a:ext>
            </a:extLst>
          </p:cNvPr>
          <p:cNvSpPr>
            <a:spLocks noGrp="1"/>
          </p:cNvSpPr>
          <p:nvPr>
            <p:ph type="dt" sz="half" idx="10"/>
          </p:nvPr>
        </p:nvSpPr>
        <p:spPr>
          <a:xfrm>
            <a:off x="838200" y="6130107"/>
            <a:ext cx="2743200" cy="365125"/>
          </a:xfrm>
        </p:spPr>
        <p:txBody>
          <a:bodyPr/>
          <a:lstStyle/>
          <a:p>
            <a:r>
              <a:rPr lang="en-US" dirty="0"/>
              <a:t>September 2025</a:t>
            </a:r>
            <a:endParaRPr lang="en-GB" dirty="0"/>
          </a:p>
        </p:txBody>
      </p:sp>
    </p:spTree>
    <p:extLst>
      <p:ext uri="{BB962C8B-B14F-4D97-AF65-F5344CB8AC3E}">
        <p14:creationId xmlns:p14="http://schemas.microsoft.com/office/powerpoint/2010/main" val="346760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D4326-0C2F-7A6F-F18D-291FEA7CAEFA}"/>
              </a:ext>
            </a:extLst>
          </p:cNvPr>
          <p:cNvSpPr>
            <a:spLocks noGrp="1"/>
          </p:cNvSpPr>
          <p:nvPr>
            <p:ph type="title"/>
          </p:nvPr>
        </p:nvSpPr>
        <p:spPr/>
        <p:txBody>
          <a:bodyPr/>
          <a:lstStyle/>
          <a:p>
            <a:r>
              <a:rPr lang="en-GB" dirty="0"/>
              <a:t>Level of agreement with statements</a:t>
            </a:r>
          </a:p>
        </p:txBody>
      </p:sp>
      <p:sp>
        <p:nvSpPr>
          <p:cNvPr id="6" name="Slide Number Placeholder 5">
            <a:extLst>
              <a:ext uri="{FF2B5EF4-FFF2-40B4-BE49-F238E27FC236}">
                <a16:creationId xmlns:a16="http://schemas.microsoft.com/office/drawing/2014/main" id="{8592366E-74C8-4234-B4F2-96C21342C4B8}"/>
              </a:ext>
            </a:extLst>
          </p:cNvPr>
          <p:cNvSpPr>
            <a:spLocks noGrp="1"/>
          </p:cNvSpPr>
          <p:nvPr>
            <p:ph type="sldNum" sz="quarter" idx="12"/>
          </p:nvPr>
        </p:nvSpPr>
        <p:spPr/>
        <p:txBody>
          <a:bodyPr/>
          <a:lstStyle/>
          <a:p>
            <a:fld id="{DCE29462-D582-495B-966A-7379D4E80C1C}" type="slidenum">
              <a:rPr lang="en-GB" smtClean="0"/>
              <a:pPr/>
              <a:t>10</a:t>
            </a:fld>
            <a:endParaRPr lang="en-GB"/>
          </a:p>
        </p:txBody>
      </p:sp>
      <p:graphicFrame>
        <p:nvGraphicFramePr>
          <p:cNvPr id="7" name="Table 6">
            <a:extLst>
              <a:ext uri="{FF2B5EF4-FFF2-40B4-BE49-F238E27FC236}">
                <a16:creationId xmlns:a16="http://schemas.microsoft.com/office/drawing/2014/main" id="{40A5090C-D875-D946-2BD6-FE9DC5B1077D}"/>
              </a:ext>
            </a:extLst>
          </p:cNvPr>
          <p:cNvGraphicFramePr>
            <a:graphicFrameLocks noGrp="1"/>
          </p:cNvGraphicFramePr>
          <p:nvPr>
            <p:extLst>
              <p:ext uri="{D42A27DB-BD31-4B8C-83A1-F6EECF244321}">
                <p14:modId xmlns:p14="http://schemas.microsoft.com/office/powerpoint/2010/main" val="1282109907"/>
              </p:ext>
            </p:extLst>
          </p:nvPr>
        </p:nvGraphicFramePr>
        <p:xfrm>
          <a:off x="480880" y="2146571"/>
          <a:ext cx="11334559" cy="2419350"/>
        </p:xfrm>
        <a:graphic>
          <a:graphicData uri="http://schemas.openxmlformats.org/drawingml/2006/table">
            <a:tbl>
              <a:tblPr firstRow="1" firstCol="1" bandRow="1">
                <a:tableStyleId>{5C22544A-7EE6-4342-B048-85BDC9FD1C3A}</a:tableStyleId>
              </a:tblPr>
              <a:tblGrid>
                <a:gridCol w="4132580">
                  <a:extLst>
                    <a:ext uri="{9D8B030D-6E8A-4147-A177-3AD203B41FA5}">
                      <a16:colId xmlns:a16="http://schemas.microsoft.com/office/drawing/2014/main" val="2656185258"/>
                    </a:ext>
                  </a:extLst>
                </a:gridCol>
                <a:gridCol w="1262670">
                  <a:extLst>
                    <a:ext uri="{9D8B030D-6E8A-4147-A177-3AD203B41FA5}">
                      <a16:colId xmlns:a16="http://schemas.microsoft.com/office/drawing/2014/main" val="4008855081"/>
                    </a:ext>
                  </a:extLst>
                </a:gridCol>
                <a:gridCol w="1262670">
                  <a:extLst>
                    <a:ext uri="{9D8B030D-6E8A-4147-A177-3AD203B41FA5}">
                      <a16:colId xmlns:a16="http://schemas.microsoft.com/office/drawing/2014/main" val="3292692822"/>
                    </a:ext>
                  </a:extLst>
                </a:gridCol>
                <a:gridCol w="1276271">
                  <a:extLst>
                    <a:ext uri="{9D8B030D-6E8A-4147-A177-3AD203B41FA5}">
                      <a16:colId xmlns:a16="http://schemas.microsoft.com/office/drawing/2014/main" val="3241270273"/>
                    </a:ext>
                  </a:extLst>
                </a:gridCol>
                <a:gridCol w="1444023">
                  <a:extLst>
                    <a:ext uri="{9D8B030D-6E8A-4147-A177-3AD203B41FA5}">
                      <a16:colId xmlns:a16="http://schemas.microsoft.com/office/drawing/2014/main" val="718618062"/>
                    </a:ext>
                  </a:extLst>
                </a:gridCol>
                <a:gridCol w="1162926">
                  <a:extLst>
                    <a:ext uri="{9D8B030D-6E8A-4147-A177-3AD203B41FA5}">
                      <a16:colId xmlns:a16="http://schemas.microsoft.com/office/drawing/2014/main" val="2634887328"/>
                    </a:ext>
                  </a:extLst>
                </a:gridCol>
                <a:gridCol w="793419">
                  <a:extLst>
                    <a:ext uri="{9D8B030D-6E8A-4147-A177-3AD203B41FA5}">
                      <a16:colId xmlns:a16="http://schemas.microsoft.com/office/drawing/2014/main" val="1007256956"/>
                    </a:ext>
                  </a:extLst>
                </a:gridCol>
              </a:tblGrid>
              <a:tr h="0">
                <a:tc>
                  <a:txBody>
                    <a:bodyPr/>
                    <a:lstStyle/>
                    <a:p>
                      <a:pPr>
                        <a:buNone/>
                      </a:pPr>
                      <a:r>
                        <a:rPr lang="en-GB" sz="1400" dirty="0">
                          <a:effectLst/>
                          <a:latin typeface="+mn-lt"/>
                          <a:ea typeface="Times New Roman" panose="02020603050405020304" pitchFamily="18" charset="0"/>
                        </a:rPr>
                        <a:t>Answer Choices</a:t>
                      </a:r>
                    </a:p>
                  </a:txBody>
                  <a:tcPr marL="95250" marR="47625" marT="47625" marB="47625" anchor="ctr"/>
                </a:tc>
                <a:tc>
                  <a:txBody>
                    <a:bodyPr/>
                    <a:lstStyle/>
                    <a:p>
                      <a:pPr algn="ctr">
                        <a:buNone/>
                      </a:pPr>
                      <a:r>
                        <a:rPr lang="en-GB" sz="1400" dirty="0">
                          <a:effectLst/>
                          <a:latin typeface="+mn-lt"/>
                          <a:ea typeface="Times New Roman" panose="02020603050405020304" pitchFamily="18" charset="0"/>
                        </a:rPr>
                        <a:t>Completely disagree</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Disagree to an extent</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Agree to an extent</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Completely agree</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Unable to rate</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Total Responses</a:t>
                      </a:r>
                    </a:p>
                  </a:txBody>
                  <a:tcPr marL="47625" marR="47625" marT="47625" marB="47625" anchor="ctr"/>
                </a:tc>
                <a:extLst>
                  <a:ext uri="{0D108BD9-81ED-4DB2-BD59-A6C34878D82A}">
                    <a16:rowId xmlns:a16="http://schemas.microsoft.com/office/drawing/2014/main" val="2759445964"/>
                  </a:ext>
                </a:extLst>
              </a:tr>
              <a:tr h="0">
                <a:tc>
                  <a:txBody>
                    <a:bodyPr/>
                    <a:lstStyle/>
                    <a:p>
                      <a:pPr>
                        <a:buNone/>
                      </a:pPr>
                      <a:r>
                        <a:rPr lang="en-GB" sz="1400" dirty="0">
                          <a:effectLst/>
                        </a:rPr>
                        <a:t>The Chartered IIA provides excellent opportunities for members to network with each other.</a:t>
                      </a:r>
                      <a:endParaRPr lang="en-GB" sz="1400" dirty="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dirty="0">
                          <a:effectLst/>
                        </a:rPr>
                        <a:t>4.14%</a:t>
                      </a:r>
                      <a:br>
                        <a:rPr lang="en-GB" sz="1400" dirty="0">
                          <a:effectLst/>
                        </a:rPr>
                      </a:br>
                      <a:r>
                        <a:rPr lang="en-GB" sz="1400" dirty="0">
                          <a:effectLst/>
                        </a:rPr>
                        <a:t>18</a:t>
                      </a:r>
                      <a:endParaRPr lang="en-GB" sz="1400" dirty="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15.17%</a:t>
                      </a:r>
                      <a:br>
                        <a:rPr lang="en-GB" sz="1400">
                          <a:effectLst/>
                        </a:rPr>
                      </a:br>
                      <a:r>
                        <a:rPr lang="en-GB" sz="1400">
                          <a:effectLst/>
                        </a:rPr>
                        <a:t>66</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45.52%</a:t>
                      </a:r>
                      <a:br>
                        <a:rPr lang="en-GB" sz="1400">
                          <a:effectLst/>
                        </a:rPr>
                      </a:br>
                      <a:r>
                        <a:rPr lang="en-GB" sz="1400">
                          <a:effectLst/>
                        </a:rPr>
                        <a:t>198</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20.46%</a:t>
                      </a:r>
                      <a:br>
                        <a:rPr lang="en-GB" sz="1400">
                          <a:effectLst/>
                        </a:rPr>
                      </a:br>
                      <a:r>
                        <a:rPr lang="en-GB" sz="1400">
                          <a:effectLst/>
                        </a:rPr>
                        <a:t>89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14.71%</a:t>
                      </a:r>
                      <a:br>
                        <a:rPr lang="en-GB" sz="1400">
                          <a:effectLst/>
                        </a:rPr>
                      </a:br>
                      <a:r>
                        <a:rPr lang="en-GB" sz="1400">
                          <a:effectLst/>
                        </a:rPr>
                        <a:t>64</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435</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352548485"/>
                  </a:ext>
                </a:extLst>
              </a:tr>
              <a:tr h="0">
                <a:tc>
                  <a:txBody>
                    <a:bodyPr/>
                    <a:lstStyle/>
                    <a:p>
                      <a:pPr>
                        <a:buNone/>
                      </a:pPr>
                      <a:r>
                        <a:rPr lang="en-GB" sz="1400">
                          <a:effectLst/>
                        </a:rPr>
                        <a:t>I fully understand that I can reach out to the Chartered IIA for support as and when I need to, in relation to technical and professional matters I may face.</a:t>
                      </a:r>
                      <a:endParaRPr lang="en-GB" sz="1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4.37%</a:t>
                      </a:r>
                      <a:br>
                        <a:rPr lang="en-GB" sz="1400">
                          <a:effectLst/>
                        </a:rPr>
                      </a:br>
                      <a:r>
                        <a:rPr lang="en-GB" sz="1400">
                          <a:effectLst/>
                        </a:rPr>
                        <a:t>19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dirty="0">
                          <a:effectLst/>
                        </a:rPr>
                        <a:t>9.89%</a:t>
                      </a:r>
                      <a:br>
                        <a:rPr lang="en-GB" sz="1400" dirty="0">
                          <a:effectLst/>
                        </a:rPr>
                      </a:br>
                      <a:r>
                        <a:rPr lang="en-GB" sz="1400" dirty="0">
                          <a:effectLst/>
                        </a:rPr>
                        <a:t>43</a:t>
                      </a:r>
                      <a:endParaRPr lang="en-GB" sz="1400" dirty="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36.55%</a:t>
                      </a:r>
                      <a:br>
                        <a:rPr lang="en-GB" sz="1400">
                          <a:effectLst/>
                        </a:rPr>
                      </a:br>
                      <a:r>
                        <a:rPr lang="en-GB" sz="1400">
                          <a:effectLst/>
                        </a:rPr>
                        <a:t>159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40.23%</a:t>
                      </a:r>
                      <a:br>
                        <a:rPr lang="en-GB" sz="1400">
                          <a:effectLst/>
                        </a:rPr>
                      </a:br>
                      <a:r>
                        <a:rPr lang="en-GB" sz="1400">
                          <a:effectLst/>
                        </a:rPr>
                        <a:t>175</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8.97%</a:t>
                      </a:r>
                      <a:br>
                        <a:rPr lang="en-GB" sz="1400">
                          <a:effectLst/>
                        </a:rPr>
                      </a:br>
                      <a:r>
                        <a:rPr lang="en-GB" sz="1400">
                          <a:effectLst/>
                        </a:rPr>
                        <a:t>39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dirty="0">
                          <a:effectLst/>
                        </a:rPr>
                        <a:t>435</a:t>
                      </a:r>
                      <a:endParaRPr lang="en-GB" sz="1400" dirty="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3679325925"/>
                  </a:ext>
                </a:extLst>
              </a:tr>
            </a:tbl>
          </a:graphicData>
        </a:graphic>
      </p:graphicFrame>
      <p:sp>
        <p:nvSpPr>
          <p:cNvPr id="3" name="Date Placeholder 3">
            <a:extLst>
              <a:ext uri="{FF2B5EF4-FFF2-40B4-BE49-F238E27FC236}">
                <a16:creationId xmlns:a16="http://schemas.microsoft.com/office/drawing/2014/main" id="{E2EA27DE-8F4D-1928-E39C-8B75F0CFC350}"/>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F578AB31-7E50-EAE9-8CE4-16BAFEE3C935}"/>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420372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6EA2-E42B-0FB4-575E-3637EB7D9C84}"/>
              </a:ext>
            </a:extLst>
          </p:cNvPr>
          <p:cNvSpPr>
            <a:spLocks noGrp="1"/>
          </p:cNvSpPr>
          <p:nvPr>
            <p:ph type="title"/>
          </p:nvPr>
        </p:nvSpPr>
        <p:spPr>
          <a:xfrm>
            <a:off x="831850" y="2268537"/>
            <a:ext cx="10515600" cy="1705691"/>
          </a:xfrm>
        </p:spPr>
        <p:txBody>
          <a:bodyPr/>
          <a:lstStyle/>
          <a:p>
            <a:r>
              <a:rPr lang="en-GB" dirty="0"/>
              <a:t>Comment themes</a:t>
            </a:r>
          </a:p>
        </p:txBody>
      </p:sp>
      <p:sp>
        <p:nvSpPr>
          <p:cNvPr id="3" name="Text Placeholder 2">
            <a:extLst>
              <a:ext uri="{FF2B5EF4-FFF2-40B4-BE49-F238E27FC236}">
                <a16:creationId xmlns:a16="http://schemas.microsoft.com/office/drawing/2014/main" id="{5E55D09D-70B9-244A-D806-ED23E2C16EC7}"/>
              </a:ext>
            </a:extLst>
          </p:cNvPr>
          <p:cNvSpPr>
            <a:spLocks noGrp="1"/>
          </p:cNvSpPr>
          <p:nvPr>
            <p:ph type="body" idx="1"/>
          </p:nvPr>
        </p:nvSpPr>
        <p:spPr>
          <a:xfrm>
            <a:off x="831850" y="3974228"/>
            <a:ext cx="10515600" cy="2722408"/>
          </a:xfrm>
        </p:spPr>
        <p:txBody>
          <a:bodyPr vert="horz" lIns="91440" tIns="45720" rIns="91440" bIns="45720" rtlCol="0" anchor="t">
            <a:noAutofit/>
          </a:bodyPr>
          <a:lstStyle/>
          <a:p>
            <a:r>
              <a:rPr lang="en-GB" sz="2000" dirty="0">
                <a:latin typeface="Cabin"/>
              </a:rPr>
              <a:t>Participants were able to write free text comments in response to three questions. These were then analysed and pulled into key themes. </a:t>
            </a:r>
            <a:endParaRPr lang="en-US"/>
          </a:p>
          <a:p>
            <a:r>
              <a:rPr lang="en-GB" sz="2000" dirty="0">
                <a:latin typeface="Cabin"/>
              </a:rPr>
              <a:t>There were no surprises and actions were already underway to address the issues highlighted. </a:t>
            </a:r>
            <a:endParaRPr lang="en-GB" dirty="0">
              <a:latin typeface="Arial"/>
              <a:cs typeface="Arial"/>
            </a:endParaRPr>
          </a:p>
          <a:p>
            <a:r>
              <a:rPr lang="en-GB" sz="2000" dirty="0">
                <a:latin typeface="Cabin"/>
              </a:rPr>
              <a:t>It should also be noted that the overall % of negative comments was very low for each theme.</a:t>
            </a:r>
            <a:endParaRPr lang="en-GB">
              <a:cs typeface="Arial"/>
            </a:endParaRPr>
          </a:p>
        </p:txBody>
      </p:sp>
    </p:spTree>
    <p:extLst>
      <p:ext uri="{BB962C8B-B14F-4D97-AF65-F5344CB8AC3E}">
        <p14:creationId xmlns:p14="http://schemas.microsoft.com/office/powerpoint/2010/main" val="3573426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4879-04B9-E7AC-A745-32A6EE848381}"/>
              </a:ext>
            </a:extLst>
          </p:cNvPr>
          <p:cNvSpPr>
            <a:spLocks noGrp="1"/>
          </p:cNvSpPr>
          <p:nvPr>
            <p:ph type="title"/>
          </p:nvPr>
        </p:nvSpPr>
        <p:spPr/>
        <p:txBody>
          <a:bodyPr/>
          <a:lstStyle/>
          <a:p>
            <a:r>
              <a:rPr lang="en-GB" dirty="0"/>
              <a:t>Comment Themes – Cost and Value for Money</a:t>
            </a:r>
          </a:p>
        </p:txBody>
      </p:sp>
      <p:sp>
        <p:nvSpPr>
          <p:cNvPr id="3" name="Content Placeholder 2">
            <a:extLst>
              <a:ext uri="{FF2B5EF4-FFF2-40B4-BE49-F238E27FC236}">
                <a16:creationId xmlns:a16="http://schemas.microsoft.com/office/drawing/2014/main" id="{98983F2B-6D14-43FE-65D7-D2FA4AC3881B}"/>
              </a:ext>
            </a:extLst>
          </p:cNvPr>
          <p:cNvSpPr>
            <a:spLocks noGrp="1"/>
          </p:cNvSpPr>
          <p:nvPr>
            <p:ph idx="1"/>
          </p:nvPr>
        </p:nvSpPr>
        <p:spPr/>
        <p:txBody>
          <a:bodyPr vert="horz" lIns="91440" tIns="45720" rIns="91440" bIns="45720" rtlCol="0" anchor="t">
            <a:normAutofit/>
          </a:bodyPr>
          <a:lstStyle/>
          <a:p>
            <a:pPr marL="0" indent="0">
              <a:buNone/>
            </a:pPr>
            <a:r>
              <a:rPr lang="en-GB" sz="2000" i="1" dirty="0">
                <a:latin typeface="Cabin"/>
              </a:rPr>
              <a:t>41 (8.6%) comments on member fees and costs were received and 14 (3%) on value for money.</a:t>
            </a:r>
          </a:p>
          <a:p>
            <a:r>
              <a:rPr lang="en-GB" sz="2000" dirty="0">
                <a:latin typeface="Cabin"/>
              </a:rPr>
              <a:t>Member costs are predominantly for events, qualifications and training. The budget setting process looks carefully at these to ensure that these are set based on appropriate assumptions and the budgets are also seen and approved by Council. </a:t>
            </a:r>
            <a:endParaRPr lang="en-US" sz="2000" dirty="0">
              <a:latin typeface="Cabin"/>
            </a:endParaRPr>
          </a:p>
          <a:p>
            <a:pPr lvl="0"/>
            <a:r>
              <a:rPr lang="en-GB" sz="2000" dirty="0">
                <a:latin typeface="Cabin"/>
              </a:rPr>
              <a:t>Membership fees go through a robust process of review every year. This includes proposals to the Council as part of budget setting and members are asked to vote on the proposals at each AGM. </a:t>
            </a:r>
          </a:p>
          <a:p>
            <a:r>
              <a:rPr lang="en-GB" sz="2000" dirty="0">
                <a:latin typeface="Cabin"/>
              </a:rPr>
              <a:t>A review of membership types taking place during 2026/27 will take into account the membership fee structure, inc. training and on-demand costs. </a:t>
            </a:r>
          </a:p>
          <a:p>
            <a:r>
              <a:rPr lang="en-GB" sz="2000" dirty="0">
                <a:latin typeface="Cabin"/>
              </a:rPr>
              <a:t>Fees have also risen at less than the overall rate of inflation over the last 5 years.</a:t>
            </a:r>
          </a:p>
          <a:p>
            <a:pPr marL="0" indent="0">
              <a:buNone/>
            </a:pPr>
            <a:endParaRPr lang="en-GB" dirty="0"/>
          </a:p>
        </p:txBody>
      </p:sp>
      <p:sp>
        <p:nvSpPr>
          <p:cNvPr id="6" name="Slide Number Placeholder 5">
            <a:extLst>
              <a:ext uri="{FF2B5EF4-FFF2-40B4-BE49-F238E27FC236}">
                <a16:creationId xmlns:a16="http://schemas.microsoft.com/office/drawing/2014/main" id="{C2082001-7180-7815-E829-8485D371B3CF}"/>
              </a:ext>
            </a:extLst>
          </p:cNvPr>
          <p:cNvSpPr>
            <a:spLocks noGrp="1"/>
          </p:cNvSpPr>
          <p:nvPr>
            <p:ph type="sldNum" sz="quarter" idx="12"/>
          </p:nvPr>
        </p:nvSpPr>
        <p:spPr/>
        <p:txBody>
          <a:bodyPr/>
          <a:lstStyle/>
          <a:p>
            <a:fld id="{DCE29462-D582-495B-966A-7379D4E80C1C}" type="slidenum">
              <a:rPr lang="en-GB" smtClean="0"/>
              <a:pPr/>
              <a:t>12</a:t>
            </a:fld>
            <a:endParaRPr lang="en-GB"/>
          </a:p>
        </p:txBody>
      </p:sp>
      <p:sp>
        <p:nvSpPr>
          <p:cNvPr id="7" name="Date Placeholder 3">
            <a:extLst>
              <a:ext uri="{FF2B5EF4-FFF2-40B4-BE49-F238E27FC236}">
                <a16:creationId xmlns:a16="http://schemas.microsoft.com/office/drawing/2014/main" id="{BAEF7595-5F35-9A90-3940-A209ECC337DB}"/>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3A115611-8FDD-F4D7-7AE2-E3BE5465F23B}"/>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189998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DAF7-D985-D062-EA81-7DAD0BED6D99}"/>
              </a:ext>
            </a:extLst>
          </p:cNvPr>
          <p:cNvSpPr>
            <a:spLocks noGrp="1"/>
          </p:cNvSpPr>
          <p:nvPr>
            <p:ph type="title"/>
          </p:nvPr>
        </p:nvSpPr>
        <p:spPr/>
        <p:txBody>
          <a:bodyPr/>
          <a:lstStyle/>
          <a:p>
            <a:r>
              <a:rPr lang="en-GB" dirty="0"/>
              <a:t>Comment Themes – Chartered IIA website search</a:t>
            </a:r>
          </a:p>
        </p:txBody>
      </p:sp>
      <p:sp>
        <p:nvSpPr>
          <p:cNvPr id="3" name="Content Placeholder 2">
            <a:extLst>
              <a:ext uri="{FF2B5EF4-FFF2-40B4-BE49-F238E27FC236}">
                <a16:creationId xmlns:a16="http://schemas.microsoft.com/office/drawing/2014/main" id="{F6291F5B-9C74-31CF-7110-07D7917777B7}"/>
              </a:ext>
            </a:extLst>
          </p:cNvPr>
          <p:cNvSpPr>
            <a:spLocks noGrp="1"/>
          </p:cNvSpPr>
          <p:nvPr>
            <p:ph idx="1"/>
          </p:nvPr>
        </p:nvSpPr>
        <p:spPr/>
        <p:txBody>
          <a:bodyPr vert="horz" lIns="91440" tIns="45720" rIns="91440" bIns="45720" rtlCol="0" anchor="t">
            <a:normAutofit/>
          </a:bodyPr>
          <a:lstStyle/>
          <a:p>
            <a:pPr marL="0" indent="0">
              <a:buNone/>
            </a:pPr>
            <a:r>
              <a:rPr lang="en-GB" sz="2000" i="1" dirty="0">
                <a:latin typeface="Cabin"/>
              </a:rPr>
              <a:t>30 (6.3%) commented on the website, with many referring to the search function capability.</a:t>
            </a:r>
            <a:endParaRPr lang="en-GB" dirty="0"/>
          </a:p>
          <a:p>
            <a:r>
              <a:rPr lang="en-GB" sz="2000" dirty="0">
                <a:latin typeface="Cabin"/>
              </a:rPr>
              <a:t>Work to improve the functionality and user experience of the website has been on-going since its launch (in conjunction with Chartered IIA's web and CRM agency). </a:t>
            </a:r>
          </a:p>
          <a:p>
            <a:r>
              <a:rPr lang="en-GB" sz="2000" dirty="0">
                <a:latin typeface="Cabin"/>
              </a:rPr>
              <a:t>In late September 2025 an update to the website was implemented which has significantly improved the global search functionality available at the top of every Chartered IIA website page.</a:t>
            </a:r>
            <a:endParaRPr lang="en-GB" dirty="0"/>
          </a:p>
          <a:p>
            <a:r>
              <a:rPr lang="en-GB" sz="2000" dirty="0">
                <a:latin typeface="Cabin"/>
              </a:rPr>
              <a:t>A review project will start later this year specifically to look at the Content Hub and how content is presented and searched for.</a:t>
            </a:r>
          </a:p>
          <a:p>
            <a:r>
              <a:rPr lang="en-GB" sz="2000" dirty="0">
                <a:latin typeface="Cabin"/>
              </a:rPr>
              <a:t>It is hoped that further member input and real user testing will be undertaken as part of the review.</a:t>
            </a:r>
            <a:endParaRPr lang="en-GB" dirty="0"/>
          </a:p>
          <a:p>
            <a:pPr marL="0" indent="0">
              <a:buNone/>
            </a:pPr>
            <a:endParaRPr lang="en-GB" dirty="0"/>
          </a:p>
        </p:txBody>
      </p:sp>
      <p:sp>
        <p:nvSpPr>
          <p:cNvPr id="6" name="Slide Number Placeholder 5">
            <a:extLst>
              <a:ext uri="{FF2B5EF4-FFF2-40B4-BE49-F238E27FC236}">
                <a16:creationId xmlns:a16="http://schemas.microsoft.com/office/drawing/2014/main" id="{B62B813D-8567-353D-03E0-1A06DF573883}"/>
              </a:ext>
            </a:extLst>
          </p:cNvPr>
          <p:cNvSpPr>
            <a:spLocks noGrp="1"/>
          </p:cNvSpPr>
          <p:nvPr>
            <p:ph type="sldNum" sz="quarter" idx="12"/>
          </p:nvPr>
        </p:nvSpPr>
        <p:spPr/>
        <p:txBody>
          <a:bodyPr/>
          <a:lstStyle/>
          <a:p>
            <a:fld id="{DCE29462-D582-495B-966A-7379D4E80C1C}" type="slidenum">
              <a:rPr lang="en-GB" smtClean="0"/>
              <a:pPr/>
              <a:t>13</a:t>
            </a:fld>
            <a:endParaRPr lang="en-GB"/>
          </a:p>
        </p:txBody>
      </p:sp>
      <p:sp>
        <p:nvSpPr>
          <p:cNvPr id="7" name="Date Placeholder 3">
            <a:extLst>
              <a:ext uri="{FF2B5EF4-FFF2-40B4-BE49-F238E27FC236}">
                <a16:creationId xmlns:a16="http://schemas.microsoft.com/office/drawing/2014/main" id="{F14BC0C8-42AA-4FEB-AA8B-2F80AFCB4CCA}"/>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4BE1F7B2-6475-D0A6-846A-2A799A4F27F6}"/>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189391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86DC-203D-CDEC-BB3E-D550712E95D1}"/>
              </a:ext>
            </a:extLst>
          </p:cNvPr>
          <p:cNvSpPr>
            <a:spLocks noGrp="1"/>
          </p:cNvSpPr>
          <p:nvPr>
            <p:ph type="title"/>
          </p:nvPr>
        </p:nvSpPr>
        <p:spPr/>
        <p:txBody>
          <a:bodyPr/>
          <a:lstStyle/>
          <a:p>
            <a:r>
              <a:rPr lang="en-GB" dirty="0"/>
              <a:t>Comment Themes - Communication</a:t>
            </a:r>
          </a:p>
        </p:txBody>
      </p:sp>
      <p:sp>
        <p:nvSpPr>
          <p:cNvPr id="3" name="Content Placeholder 2">
            <a:extLst>
              <a:ext uri="{FF2B5EF4-FFF2-40B4-BE49-F238E27FC236}">
                <a16:creationId xmlns:a16="http://schemas.microsoft.com/office/drawing/2014/main" id="{2E853D82-7CA4-E019-FAC2-92C3A84C251A}"/>
              </a:ext>
            </a:extLst>
          </p:cNvPr>
          <p:cNvSpPr>
            <a:spLocks noGrp="1"/>
          </p:cNvSpPr>
          <p:nvPr>
            <p:ph idx="1"/>
          </p:nvPr>
        </p:nvSpPr>
        <p:spPr/>
        <p:txBody>
          <a:bodyPr vert="horz" lIns="91440" tIns="45720" rIns="91440" bIns="45720" rtlCol="0" anchor="t">
            <a:normAutofit/>
          </a:bodyPr>
          <a:lstStyle/>
          <a:p>
            <a:pPr marL="0" indent="0">
              <a:buNone/>
            </a:pPr>
            <a:r>
              <a:rPr lang="en-GB" sz="2000" i="1" dirty="0">
                <a:latin typeface="Cabin"/>
              </a:rPr>
              <a:t>16 (3.3%) comments were made in relation to communication, in particular our response to queries. And as a general tone across all comments made, there are clearly activities and services available that many members are not aware of. </a:t>
            </a:r>
          </a:p>
          <a:p>
            <a:r>
              <a:rPr lang="en-GB" sz="2000" dirty="0">
                <a:latin typeface="Cabin"/>
              </a:rPr>
              <a:t>One initiative - in train prior to the survey – is to publish a six-monthly report of the key products, services, activities and content delivered during that period. </a:t>
            </a:r>
          </a:p>
          <a:p>
            <a:r>
              <a:rPr lang="en-GB" sz="2000" dirty="0">
                <a:latin typeface="Cabin"/>
              </a:rPr>
              <a:t>The objective is to better communicate with members and highlight the benefits of membership for the year concerned (inc. representation work on behalf of members and the IA community).</a:t>
            </a:r>
          </a:p>
          <a:p>
            <a:r>
              <a:rPr lang="en-GB" sz="2000" dirty="0">
                <a:latin typeface="Cabin"/>
              </a:rPr>
              <a:t>There is also a known technical issue with the phone system which is currently being investigated by CSCM.</a:t>
            </a:r>
          </a:p>
        </p:txBody>
      </p:sp>
      <p:sp>
        <p:nvSpPr>
          <p:cNvPr id="6" name="Slide Number Placeholder 5">
            <a:extLst>
              <a:ext uri="{FF2B5EF4-FFF2-40B4-BE49-F238E27FC236}">
                <a16:creationId xmlns:a16="http://schemas.microsoft.com/office/drawing/2014/main" id="{F4E1145A-7480-B961-0B0F-D287FD149896}"/>
              </a:ext>
            </a:extLst>
          </p:cNvPr>
          <p:cNvSpPr>
            <a:spLocks noGrp="1"/>
          </p:cNvSpPr>
          <p:nvPr>
            <p:ph type="sldNum" sz="quarter" idx="12"/>
          </p:nvPr>
        </p:nvSpPr>
        <p:spPr/>
        <p:txBody>
          <a:bodyPr/>
          <a:lstStyle/>
          <a:p>
            <a:fld id="{DCE29462-D582-495B-966A-7379D4E80C1C}" type="slidenum">
              <a:rPr lang="en-GB" smtClean="0"/>
              <a:pPr/>
              <a:t>14</a:t>
            </a:fld>
            <a:endParaRPr lang="en-GB"/>
          </a:p>
        </p:txBody>
      </p:sp>
      <p:sp>
        <p:nvSpPr>
          <p:cNvPr id="7" name="Date Placeholder 3">
            <a:extLst>
              <a:ext uri="{FF2B5EF4-FFF2-40B4-BE49-F238E27FC236}">
                <a16:creationId xmlns:a16="http://schemas.microsoft.com/office/drawing/2014/main" id="{9BCAD833-BFE3-F8C4-A370-B503D86BFDE8}"/>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9FE27401-DF35-EF55-96B9-08641209FAA2}"/>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47338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7D16-AD47-BAAA-E080-47D38DB676BE}"/>
              </a:ext>
            </a:extLst>
          </p:cNvPr>
          <p:cNvSpPr>
            <a:spLocks noGrp="1"/>
          </p:cNvSpPr>
          <p:nvPr>
            <p:ph type="title"/>
          </p:nvPr>
        </p:nvSpPr>
        <p:spPr/>
        <p:txBody>
          <a:bodyPr/>
          <a:lstStyle/>
          <a:p>
            <a:r>
              <a:rPr lang="en-GB" dirty="0"/>
              <a:t>Comment Themes – Professional Qualifications</a:t>
            </a:r>
          </a:p>
        </p:txBody>
      </p:sp>
      <p:sp>
        <p:nvSpPr>
          <p:cNvPr id="3" name="Content Placeholder 2">
            <a:extLst>
              <a:ext uri="{FF2B5EF4-FFF2-40B4-BE49-F238E27FC236}">
                <a16:creationId xmlns:a16="http://schemas.microsoft.com/office/drawing/2014/main" id="{3C65EE28-1B6F-F446-55D9-6E5682BDA3CF}"/>
              </a:ext>
            </a:extLst>
          </p:cNvPr>
          <p:cNvSpPr>
            <a:spLocks noGrp="1"/>
          </p:cNvSpPr>
          <p:nvPr>
            <p:ph idx="1"/>
          </p:nvPr>
        </p:nvSpPr>
        <p:spPr/>
        <p:txBody>
          <a:bodyPr vert="horz" lIns="91440" tIns="45720" rIns="91440" bIns="45720" rtlCol="0" anchor="t">
            <a:normAutofit/>
          </a:bodyPr>
          <a:lstStyle/>
          <a:p>
            <a:pPr marL="0" indent="0">
              <a:buNone/>
            </a:pPr>
            <a:r>
              <a:rPr lang="en-GB" sz="2000" i="1" dirty="0">
                <a:latin typeface="Cabin"/>
              </a:rPr>
              <a:t>14 (2.9%) comments were made on qualifications, in particular study materials, administration and delivery.</a:t>
            </a:r>
          </a:p>
          <a:p>
            <a:r>
              <a:rPr lang="en-GB" sz="2000" dirty="0">
                <a:latin typeface="Cabin"/>
              </a:rPr>
              <a:t>We continue to discuss with The IIA (Global) the difficulties regarding the processes for the CIA, and The IIA have an action plan to try to resolve some of these. </a:t>
            </a:r>
          </a:p>
          <a:p>
            <a:r>
              <a:rPr lang="en-GB" sz="2000" dirty="0">
                <a:latin typeface="Cabin"/>
              </a:rPr>
              <a:t>We continue to make on-going improvements in relation to our new CRM and member portal in support of our qualification administration, inc. delivery through Moodle. </a:t>
            </a:r>
          </a:p>
          <a:p>
            <a:r>
              <a:rPr lang="en-GB" sz="2000" dirty="0">
                <a:latin typeface="Cabin"/>
              </a:rPr>
              <a:t>The training course and on-demand suite is planned to be reviewed in its entirety during the 2026/27 financial year; this will include a review of the costing models.</a:t>
            </a:r>
          </a:p>
        </p:txBody>
      </p:sp>
      <p:sp>
        <p:nvSpPr>
          <p:cNvPr id="6" name="Slide Number Placeholder 5">
            <a:extLst>
              <a:ext uri="{FF2B5EF4-FFF2-40B4-BE49-F238E27FC236}">
                <a16:creationId xmlns:a16="http://schemas.microsoft.com/office/drawing/2014/main" id="{BE798445-F46A-4FA5-A5EC-75521EEF76B9}"/>
              </a:ext>
            </a:extLst>
          </p:cNvPr>
          <p:cNvSpPr>
            <a:spLocks noGrp="1"/>
          </p:cNvSpPr>
          <p:nvPr>
            <p:ph type="sldNum" sz="quarter" idx="12"/>
          </p:nvPr>
        </p:nvSpPr>
        <p:spPr/>
        <p:txBody>
          <a:bodyPr/>
          <a:lstStyle/>
          <a:p>
            <a:fld id="{DCE29462-D582-495B-966A-7379D4E80C1C}" type="slidenum">
              <a:rPr lang="en-GB" smtClean="0"/>
              <a:pPr/>
              <a:t>15</a:t>
            </a:fld>
            <a:endParaRPr lang="en-GB"/>
          </a:p>
        </p:txBody>
      </p:sp>
      <p:sp>
        <p:nvSpPr>
          <p:cNvPr id="7" name="Date Placeholder 3">
            <a:extLst>
              <a:ext uri="{FF2B5EF4-FFF2-40B4-BE49-F238E27FC236}">
                <a16:creationId xmlns:a16="http://schemas.microsoft.com/office/drawing/2014/main" id="{C505EC05-E665-DD1C-C0F5-D9E365543CDB}"/>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03E381E2-1818-7183-A10E-519654DCBCDE}"/>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1147589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C750-03C6-CCC8-3A7B-F2BFD42CC29B}"/>
              </a:ext>
            </a:extLst>
          </p:cNvPr>
          <p:cNvSpPr>
            <a:spLocks noGrp="1"/>
          </p:cNvSpPr>
          <p:nvPr>
            <p:ph type="title"/>
          </p:nvPr>
        </p:nvSpPr>
        <p:spPr/>
        <p:txBody>
          <a:bodyPr/>
          <a:lstStyle/>
          <a:p>
            <a:r>
              <a:rPr lang="en-GB" dirty="0"/>
              <a:t>Comment Themes – London Centric</a:t>
            </a:r>
          </a:p>
        </p:txBody>
      </p:sp>
      <p:sp>
        <p:nvSpPr>
          <p:cNvPr id="3" name="Content Placeholder 2">
            <a:extLst>
              <a:ext uri="{FF2B5EF4-FFF2-40B4-BE49-F238E27FC236}">
                <a16:creationId xmlns:a16="http://schemas.microsoft.com/office/drawing/2014/main" id="{8031AD1B-9973-EE1F-3DAE-062F9BEE028C}"/>
              </a:ext>
            </a:extLst>
          </p:cNvPr>
          <p:cNvSpPr>
            <a:spLocks noGrp="1"/>
          </p:cNvSpPr>
          <p:nvPr>
            <p:ph idx="1"/>
          </p:nvPr>
        </p:nvSpPr>
        <p:spPr/>
        <p:txBody>
          <a:bodyPr vert="horz" lIns="91440" tIns="45720" rIns="91440" bIns="45720" rtlCol="0" anchor="t">
            <a:noAutofit/>
          </a:bodyPr>
          <a:lstStyle/>
          <a:p>
            <a:pPr marL="0" indent="0">
              <a:buNone/>
            </a:pPr>
            <a:r>
              <a:rPr lang="en-GB" sz="2000" i="1" dirty="0">
                <a:latin typeface="Cabin"/>
              </a:rPr>
              <a:t>13 (2.7%) comments were made on the Chartered IIA being too focused on London</a:t>
            </a:r>
            <a:r>
              <a:rPr lang="en-GB" sz="2000" dirty="0">
                <a:latin typeface="Cabin"/>
              </a:rPr>
              <a:t>.</a:t>
            </a:r>
          </a:p>
          <a:p>
            <a:r>
              <a:rPr lang="en-GB" sz="2000" dirty="0">
                <a:latin typeface="Cabin" pitchFamily="2" charset="0"/>
              </a:rPr>
              <a:t>Since Covid, we have moved to offer a significant amount of engagement virtually. This has increased our ability to connect across the UK and Ireland. </a:t>
            </a:r>
          </a:p>
          <a:p>
            <a:r>
              <a:rPr lang="en-GB" sz="2000" dirty="0">
                <a:latin typeface="Cabin" pitchFamily="2" charset="0"/>
              </a:rPr>
              <a:t>We have refocussed our regional committees and local activity will increase over the coming year.</a:t>
            </a:r>
          </a:p>
          <a:p>
            <a:r>
              <a:rPr lang="en-GB" sz="2000" dirty="0">
                <a:latin typeface="Cabin"/>
              </a:rPr>
              <a:t>The new </a:t>
            </a:r>
            <a:r>
              <a:rPr lang="en-GB" sz="2000" dirty="0">
                <a:latin typeface="Cabin" pitchFamily="2" charset="0"/>
              </a:rPr>
              <a:t>six-monthly member report includes a listing of in-person events to demonstrate the spread of these across the regions. </a:t>
            </a:r>
          </a:p>
          <a:p>
            <a:r>
              <a:rPr lang="en-GB" sz="2000" dirty="0">
                <a:latin typeface="Cabin"/>
              </a:rPr>
              <a:t>The work of regional committees has been refocused to support more local and in-person networking style activities, with the appropriate amount of central support in place.</a:t>
            </a:r>
          </a:p>
        </p:txBody>
      </p:sp>
      <p:sp>
        <p:nvSpPr>
          <p:cNvPr id="6" name="Slide Number Placeholder 5">
            <a:extLst>
              <a:ext uri="{FF2B5EF4-FFF2-40B4-BE49-F238E27FC236}">
                <a16:creationId xmlns:a16="http://schemas.microsoft.com/office/drawing/2014/main" id="{8CE929E8-7B66-B7D2-6A1D-DE916CDF5372}"/>
              </a:ext>
            </a:extLst>
          </p:cNvPr>
          <p:cNvSpPr>
            <a:spLocks noGrp="1"/>
          </p:cNvSpPr>
          <p:nvPr>
            <p:ph type="sldNum" sz="quarter" idx="12"/>
          </p:nvPr>
        </p:nvSpPr>
        <p:spPr/>
        <p:txBody>
          <a:bodyPr/>
          <a:lstStyle/>
          <a:p>
            <a:fld id="{DCE29462-D582-495B-966A-7379D4E80C1C}" type="slidenum">
              <a:rPr lang="en-GB" smtClean="0"/>
              <a:pPr/>
              <a:t>16</a:t>
            </a:fld>
            <a:endParaRPr lang="en-GB"/>
          </a:p>
        </p:txBody>
      </p:sp>
      <p:sp>
        <p:nvSpPr>
          <p:cNvPr id="7" name="Date Placeholder 3">
            <a:extLst>
              <a:ext uri="{FF2B5EF4-FFF2-40B4-BE49-F238E27FC236}">
                <a16:creationId xmlns:a16="http://schemas.microsoft.com/office/drawing/2014/main" id="{098B7C03-50B1-6FA7-0144-FAAF7C72D647}"/>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F86C4919-1F8F-E33B-5C1B-FB8D281E71F3}"/>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2598023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B5A6B-9D2B-3692-8143-EE5400A1A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A6AD8-0F68-8AC5-FBA8-4DE83B7DF9C6}"/>
              </a:ext>
            </a:extLst>
          </p:cNvPr>
          <p:cNvSpPr>
            <a:spLocks noGrp="1"/>
          </p:cNvSpPr>
          <p:nvPr>
            <p:ph type="title"/>
          </p:nvPr>
        </p:nvSpPr>
        <p:spPr/>
        <p:txBody>
          <a:bodyPr/>
          <a:lstStyle/>
          <a:p>
            <a:r>
              <a:rPr lang="en-GB" dirty="0"/>
              <a:t>Comment Themes – London Centric</a:t>
            </a:r>
          </a:p>
        </p:txBody>
      </p:sp>
      <p:sp>
        <p:nvSpPr>
          <p:cNvPr id="3" name="Content Placeholder 2">
            <a:extLst>
              <a:ext uri="{FF2B5EF4-FFF2-40B4-BE49-F238E27FC236}">
                <a16:creationId xmlns:a16="http://schemas.microsoft.com/office/drawing/2014/main" id="{6276C4A6-1102-DB58-DC73-7E1D99576C58}"/>
              </a:ext>
            </a:extLst>
          </p:cNvPr>
          <p:cNvSpPr>
            <a:spLocks noGrp="1"/>
          </p:cNvSpPr>
          <p:nvPr>
            <p:ph idx="1"/>
          </p:nvPr>
        </p:nvSpPr>
        <p:spPr/>
        <p:txBody>
          <a:bodyPr vert="horz" lIns="91440" tIns="45720" rIns="91440" bIns="45720" rtlCol="0" anchor="t">
            <a:noAutofit/>
          </a:bodyPr>
          <a:lstStyle/>
          <a:p>
            <a:pPr marL="0" indent="0">
              <a:buNone/>
            </a:pPr>
            <a:r>
              <a:rPr lang="en-GB" sz="2000" i="1" dirty="0">
                <a:latin typeface="Cabin"/>
              </a:rPr>
              <a:t>13 (2.7%) comments were made on the Chartered IIA being too focused on London</a:t>
            </a:r>
            <a:r>
              <a:rPr lang="en-GB" sz="2000" dirty="0">
                <a:latin typeface="Cabin"/>
              </a:rPr>
              <a:t>.</a:t>
            </a:r>
          </a:p>
          <a:p>
            <a:r>
              <a:rPr lang="en-GB" sz="2000" dirty="0">
                <a:latin typeface="Cabin"/>
              </a:rPr>
              <a:t>There is a focus on increased support for members in Ireland via the regional committee. </a:t>
            </a:r>
          </a:p>
          <a:p>
            <a:r>
              <a:rPr lang="en-GB" sz="2000" dirty="0">
                <a:latin typeface="Cabin"/>
              </a:rPr>
              <a:t>We are supporting in person events regularly across the UK and Ireland hosted by other organisations (</a:t>
            </a:r>
            <a:r>
              <a:rPr lang="en-GB" sz="2000" dirty="0" err="1">
                <a:latin typeface="Cabin"/>
              </a:rPr>
              <a:t>eg</a:t>
            </a:r>
            <a:r>
              <a:rPr lang="en-GB" sz="2000" dirty="0">
                <a:latin typeface="Cabin"/>
              </a:rPr>
              <a:t>: CIPFA, GIAA, IIAG, LACAN and ISACA) - which some members also attend.</a:t>
            </a:r>
          </a:p>
          <a:p>
            <a:r>
              <a:rPr lang="en-GB" sz="2000" dirty="0">
                <a:latin typeface="Cabin"/>
              </a:rPr>
              <a:t>We work with other IIA Affiliates in Europe and the ECIIA to link members to their activities, and this will be supported by an increased focus on curation of knowledge assets for our members. </a:t>
            </a:r>
          </a:p>
        </p:txBody>
      </p:sp>
      <p:sp>
        <p:nvSpPr>
          <p:cNvPr id="6" name="Slide Number Placeholder 5">
            <a:extLst>
              <a:ext uri="{FF2B5EF4-FFF2-40B4-BE49-F238E27FC236}">
                <a16:creationId xmlns:a16="http://schemas.microsoft.com/office/drawing/2014/main" id="{D226D02D-14CF-B166-53BA-C70AE7DDB081}"/>
              </a:ext>
            </a:extLst>
          </p:cNvPr>
          <p:cNvSpPr>
            <a:spLocks noGrp="1"/>
          </p:cNvSpPr>
          <p:nvPr>
            <p:ph type="sldNum" sz="quarter" idx="12"/>
          </p:nvPr>
        </p:nvSpPr>
        <p:spPr/>
        <p:txBody>
          <a:bodyPr/>
          <a:lstStyle/>
          <a:p>
            <a:fld id="{DCE29462-D582-495B-966A-7379D4E80C1C}" type="slidenum">
              <a:rPr lang="en-GB" smtClean="0"/>
              <a:pPr/>
              <a:t>17</a:t>
            </a:fld>
            <a:endParaRPr lang="en-GB"/>
          </a:p>
        </p:txBody>
      </p:sp>
      <p:sp>
        <p:nvSpPr>
          <p:cNvPr id="7" name="Date Placeholder 3">
            <a:extLst>
              <a:ext uri="{FF2B5EF4-FFF2-40B4-BE49-F238E27FC236}">
                <a16:creationId xmlns:a16="http://schemas.microsoft.com/office/drawing/2014/main" id="{8A9D1D07-2A06-110A-0D05-0862972C0B0C}"/>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DB048A79-A1CC-BF28-DFB4-556F9FFF15F6}"/>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198535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345E-1ED3-20A4-6AD7-9A9EC8D15487}"/>
              </a:ext>
            </a:extLst>
          </p:cNvPr>
          <p:cNvSpPr>
            <a:spLocks noGrp="1"/>
          </p:cNvSpPr>
          <p:nvPr>
            <p:ph type="title"/>
          </p:nvPr>
        </p:nvSpPr>
        <p:spPr>
          <a:xfrm>
            <a:off x="831850" y="2268537"/>
            <a:ext cx="10515600" cy="2182177"/>
          </a:xfrm>
        </p:spPr>
        <p:txBody>
          <a:bodyPr/>
          <a:lstStyle/>
          <a:p>
            <a:r>
              <a:rPr lang="en-GB" dirty="0"/>
              <a:t>Participants</a:t>
            </a:r>
          </a:p>
        </p:txBody>
      </p:sp>
      <p:sp>
        <p:nvSpPr>
          <p:cNvPr id="3" name="Text Placeholder 2">
            <a:extLst>
              <a:ext uri="{FF2B5EF4-FFF2-40B4-BE49-F238E27FC236}">
                <a16:creationId xmlns:a16="http://schemas.microsoft.com/office/drawing/2014/main" id="{EB010A17-74B6-38E4-B433-6C0E21A3C6C0}"/>
              </a:ext>
            </a:extLst>
          </p:cNvPr>
          <p:cNvSpPr>
            <a:spLocks noGrp="1"/>
          </p:cNvSpPr>
          <p:nvPr>
            <p:ph type="body" idx="1"/>
          </p:nvPr>
        </p:nvSpPr>
        <p:spPr>
          <a:xfrm>
            <a:off x="831850" y="4450714"/>
            <a:ext cx="10515600" cy="1110616"/>
          </a:xfrm>
        </p:spPr>
        <p:txBody>
          <a:bodyPr vert="horz" lIns="91440" tIns="45720" rIns="91440" bIns="45720" rtlCol="0" anchor="t">
            <a:normAutofit/>
          </a:bodyPr>
          <a:lstStyle/>
          <a:p>
            <a:r>
              <a:rPr lang="en-GB" sz="2000" dirty="0">
                <a:latin typeface="Cabin"/>
              </a:rPr>
              <a:t>We asked participants to provide some information about themselves to help us understand whether this was a representative group.</a:t>
            </a:r>
          </a:p>
        </p:txBody>
      </p:sp>
    </p:spTree>
    <p:extLst>
      <p:ext uri="{BB962C8B-B14F-4D97-AF65-F5344CB8AC3E}">
        <p14:creationId xmlns:p14="http://schemas.microsoft.com/office/powerpoint/2010/main" val="40925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FC26-44F1-28B2-350A-D94181326E7C}"/>
              </a:ext>
            </a:extLst>
          </p:cNvPr>
          <p:cNvSpPr>
            <a:spLocks noGrp="1"/>
          </p:cNvSpPr>
          <p:nvPr>
            <p:ph type="title"/>
          </p:nvPr>
        </p:nvSpPr>
        <p:spPr/>
        <p:txBody>
          <a:bodyPr/>
          <a:lstStyle/>
          <a:p>
            <a:r>
              <a:rPr lang="en-GB" dirty="0"/>
              <a:t>Participants</a:t>
            </a:r>
          </a:p>
        </p:txBody>
      </p:sp>
      <p:sp>
        <p:nvSpPr>
          <p:cNvPr id="3" name="Content Placeholder 2">
            <a:extLst>
              <a:ext uri="{FF2B5EF4-FFF2-40B4-BE49-F238E27FC236}">
                <a16:creationId xmlns:a16="http://schemas.microsoft.com/office/drawing/2014/main" id="{DCDDB668-432F-416B-93FB-3E3E3C4A4C8B}"/>
              </a:ext>
            </a:extLst>
          </p:cNvPr>
          <p:cNvSpPr>
            <a:spLocks noGrp="1"/>
          </p:cNvSpPr>
          <p:nvPr>
            <p:ph idx="1"/>
          </p:nvPr>
        </p:nvSpPr>
        <p:spPr/>
        <p:txBody>
          <a:bodyPr vert="horz" lIns="91440" tIns="45720" rIns="91440" bIns="45720" rtlCol="0" anchor="t">
            <a:normAutofit/>
          </a:bodyPr>
          <a:lstStyle/>
          <a:p>
            <a:endParaRPr lang="en-GB" sz="2000" dirty="0">
              <a:latin typeface="Cabin"/>
            </a:endParaRPr>
          </a:p>
          <a:p>
            <a:pPr lvl="0"/>
            <a:r>
              <a:rPr lang="en-GB" sz="2000" dirty="0">
                <a:latin typeface="Cabin"/>
              </a:rPr>
              <a:t>479 members (c 5% of the membership) participated in the survey, which is a satisfactory level of response and statistically sound. </a:t>
            </a:r>
            <a:endParaRPr lang="en-GB"/>
          </a:p>
          <a:p>
            <a:pPr lvl="0"/>
            <a:r>
              <a:rPr lang="en-GB" sz="2000" dirty="0">
                <a:latin typeface="Cabin"/>
              </a:rPr>
              <a:t>While participants included members from all membership categories and across all lengths of membership, the proportion of members from different categories was not uniform.</a:t>
            </a:r>
          </a:p>
          <a:p>
            <a:pPr lvl="0"/>
            <a:r>
              <a:rPr lang="en-GB" sz="2000" dirty="0">
                <a:latin typeface="Cabin"/>
              </a:rPr>
              <a:t>We also know that the participants are more likely to already be engaged in what we do, so the findings may not capture the views of those who are not, for example affiliates.</a:t>
            </a:r>
          </a:p>
          <a:p>
            <a:pPr marL="0" indent="0">
              <a:buNone/>
            </a:pPr>
            <a:endParaRPr lang="en-GB" dirty="0"/>
          </a:p>
        </p:txBody>
      </p:sp>
      <p:sp>
        <p:nvSpPr>
          <p:cNvPr id="6" name="Slide Number Placeholder 5">
            <a:extLst>
              <a:ext uri="{FF2B5EF4-FFF2-40B4-BE49-F238E27FC236}">
                <a16:creationId xmlns:a16="http://schemas.microsoft.com/office/drawing/2014/main" id="{49C84985-C080-C48E-221F-054B2E183496}"/>
              </a:ext>
            </a:extLst>
          </p:cNvPr>
          <p:cNvSpPr>
            <a:spLocks noGrp="1"/>
          </p:cNvSpPr>
          <p:nvPr>
            <p:ph type="sldNum" sz="quarter" idx="12"/>
          </p:nvPr>
        </p:nvSpPr>
        <p:spPr/>
        <p:txBody>
          <a:bodyPr/>
          <a:lstStyle/>
          <a:p>
            <a:fld id="{DCE29462-D582-495B-966A-7379D4E80C1C}" type="slidenum">
              <a:rPr lang="en-GB" smtClean="0"/>
              <a:pPr/>
              <a:t>19</a:t>
            </a:fld>
            <a:endParaRPr lang="en-GB"/>
          </a:p>
        </p:txBody>
      </p:sp>
      <p:sp>
        <p:nvSpPr>
          <p:cNvPr id="7" name="Date Placeholder 3">
            <a:extLst>
              <a:ext uri="{FF2B5EF4-FFF2-40B4-BE49-F238E27FC236}">
                <a16:creationId xmlns:a16="http://schemas.microsoft.com/office/drawing/2014/main" id="{67F0777C-0146-23A9-FCA7-CD35A7BAA36D}"/>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073B72FA-1539-FA6F-843C-82CFB94DD151}"/>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40618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2B21C-ACEE-8B47-4CD0-97D5FD47216E}"/>
              </a:ext>
            </a:extLst>
          </p:cNvPr>
          <p:cNvSpPr>
            <a:spLocks noGrp="1"/>
          </p:cNvSpPr>
          <p:nvPr>
            <p:ph type="title"/>
          </p:nvPr>
        </p:nvSpPr>
        <p:spPr>
          <a:xfrm>
            <a:off x="385439" y="2016510"/>
            <a:ext cx="11430740" cy="911225"/>
          </a:xfrm>
        </p:spPr>
        <p:txBody>
          <a:bodyPr/>
          <a:lstStyle/>
          <a:p>
            <a:r>
              <a:rPr lang="en-GB" dirty="0"/>
              <a:t>Agenda</a:t>
            </a:r>
          </a:p>
        </p:txBody>
      </p:sp>
      <p:sp>
        <p:nvSpPr>
          <p:cNvPr id="8" name="Content Placeholder 7">
            <a:extLst>
              <a:ext uri="{FF2B5EF4-FFF2-40B4-BE49-F238E27FC236}">
                <a16:creationId xmlns:a16="http://schemas.microsoft.com/office/drawing/2014/main" id="{11CD3307-E480-95CD-FA96-C64F39050680}"/>
              </a:ext>
            </a:extLst>
          </p:cNvPr>
          <p:cNvSpPr>
            <a:spLocks noGrp="1"/>
          </p:cNvSpPr>
          <p:nvPr>
            <p:ph idx="1"/>
          </p:nvPr>
        </p:nvSpPr>
        <p:spPr>
          <a:xfrm>
            <a:off x="754855" y="3071674"/>
            <a:ext cx="6623097" cy="3391270"/>
          </a:xfrm>
        </p:spPr>
        <p:txBody>
          <a:bodyPr vert="horz" lIns="91440" tIns="45720" rIns="91440" bIns="45720" rtlCol="0" anchor="t">
            <a:normAutofit/>
          </a:bodyPr>
          <a:lstStyle/>
          <a:p>
            <a:r>
              <a:rPr lang="en-GB" dirty="0">
                <a:latin typeface="Cabin"/>
              </a:rPr>
              <a:t>Overall Opinion </a:t>
            </a:r>
          </a:p>
          <a:p>
            <a:r>
              <a:rPr lang="en-GB" dirty="0">
                <a:latin typeface="Cabin"/>
              </a:rPr>
              <a:t>Ranking of value of membership</a:t>
            </a:r>
          </a:p>
          <a:p>
            <a:r>
              <a:rPr lang="en-GB" dirty="0">
                <a:latin typeface="Cabin"/>
              </a:rPr>
              <a:t>Level of agreement with statements</a:t>
            </a:r>
          </a:p>
          <a:p>
            <a:r>
              <a:rPr lang="en-GB" dirty="0">
                <a:latin typeface="Cabin"/>
              </a:rPr>
              <a:t>Comment themes</a:t>
            </a:r>
          </a:p>
          <a:p>
            <a:r>
              <a:rPr lang="en-GB" dirty="0">
                <a:latin typeface="Cabin"/>
              </a:rPr>
              <a:t>Participant Profile</a:t>
            </a:r>
          </a:p>
        </p:txBody>
      </p:sp>
    </p:spTree>
    <p:extLst>
      <p:ext uri="{BB962C8B-B14F-4D97-AF65-F5344CB8AC3E}">
        <p14:creationId xmlns:p14="http://schemas.microsoft.com/office/powerpoint/2010/main" val="404662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A42A21-7CFE-777A-CF12-E150F886AF23}"/>
              </a:ext>
            </a:extLst>
          </p:cNvPr>
          <p:cNvSpPr>
            <a:spLocks noGrp="1"/>
          </p:cNvSpPr>
          <p:nvPr>
            <p:ph type="ctrTitle"/>
          </p:nvPr>
        </p:nvSpPr>
        <p:spPr>
          <a:xfrm>
            <a:off x="838200" y="2086634"/>
            <a:ext cx="4238625" cy="2387600"/>
          </a:xfrm>
        </p:spPr>
        <p:txBody>
          <a:bodyPr/>
          <a:lstStyle/>
          <a:p>
            <a:r>
              <a:rPr lang="en-GB"/>
              <a:t>Thank     	you</a:t>
            </a:r>
            <a:endParaRPr lang="en-GB" dirty="0"/>
          </a:p>
        </p:txBody>
      </p:sp>
      <p:sp>
        <p:nvSpPr>
          <p:cNvPr id="9" name="Subtitle 8">
            <a:extLst>
              <a:ext uri="{FF2B5EF4-FFF2-40B4-BE49-F238E27FC236}">
                <a16:creationId xmlns:a16="http://schemas.microsoft.com/office/drawing/2014/main" id="{B0CFCDF3-3E67-2359-6A4E-7EE6C300432E}"/>
              </a:ext>
            </a:extLst>
          </p:cNvPr>
          <p:cNvSpPr>
            <a:spLocks noGrp="1"/>
          </p:cNvSpPr>
          <p:nvPr>
            <p:ph type="subTitle" idx="1"/>
          </p:nvPr>
        </p:nvSpPr>
        <p:spPr>
          <a:xfrm>
            <a:off x="2438400" y="4685277"/>
            <a:ext cx="4500000" cy="1482725"/>
          </a:xfrm>
        </p:spPr>
        <p:txBody>
          <a:bodyPr/>
          <a:lstStyle/>
          <a:p>
            <a:r>
              <a:rPr lang="en-GB" dirty="0"/>
              <a:t>Ann Brook</a:t>
            </a:r>
          </a:p>
          <a:p>
            <a:r>
              <a:rPr lang="en-GB" dirty="0"/>
              <a:t>Ann.brook@charterediia.org</a:t>
            </a:r>
          </a:p>
        </p:txBody>
      </p:sp>
    </p:spTree>
    <p:extLst>
      <p:ext uri="{BB962C8B-B14F-4D97-AF65-F5344CB8AC3E}">
        <p14:creationId xmlns:p14="http://schemas.microsoft.com/office/powerpoint/2010/main" val="1768707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03B6AF09-3CFF-0ABD-6D5A-F0C87098F2A0}"/>
              </a:ext>
            </a:extLst>
          </p:cNvPr>
          <p:cNvSpPr>
            <a:spLocks noGrp="1"/>
          </p:cNvSpPr>
          <p:nvPr>
            <p:ph type="body" sz="quarter" idx="10"/>
          </p:nvPr>
        </p:nvSpPr>
        <p:spPr>
          <a:xfrm>
            <a:off x="560927" y="1482255"/>
            <a:ext cx="6618077" cy="4516538"/>
          </a:xfrm>
        </p:spPr>
        <p:txBody>
          <a:bodyPr vert="horz" lIns="180000" tIns="180000" rIns="180000" bIns="180000" rtlCol="0" anchor="b">
            <a:noAutofit/>
          </a:bodyPr>
          <a:lstStyle/>
          <a:p>
            <a:endParaRPr lang="en-GB" sz="2000" dirty="0">
              <a:latin typeface="Cabin"/>
            </a:endParaRPr>
          </a:p>
          <a:p>
            <a:pPr algn="ctr"/>
            <a:endParaRPr lang="en-GB" sz="2000" dirty="0">
              <a:latin typeface="Cabin"/>
            </a:endParaRPr>
          </a:p>
          <a:p>
            <a:pPr algn="ctr"/>
            <a:r>
              <a:rPr lang="en-GB" sz="2000" dirty="0">
                <a:latin typeface="Cabin"/>
              </a:rPr>
              <a:t>Participants were asked: ‘</a:t>
            </a:r>
            <a:r>
              <a:rPr lang="en-GB" sz="2000" i="1" dirty="0">
                <a:latin typeface="Cabin"/>
              </a:rPr>
              <a:t>How do you rate the overall quality of the products and services that you can access as a member of the Chartered IIA?</a:t>
            </a:r>
            <a:r>
              <a:rPr lang="en-GB" sz="2000" dirty="0">
                <a:latin typeface="Cabin"/>
              </a:rPr>
              <a:t>'</a:t>
            </a:r>
            <a:endParaRPr lang="en-GB" dirty="0"/>
          </a:p>
          <a:p>
            <a:pPr algn="ctr"/>
            <a:endParaRPr lang="en-GB" sz="2000" dirty="0">
              <a:latin typeface="Cabin"/>
            </a:endParaRPr>
          </a:p>
          <a:p>
            <a:pPr algn="ctr"/>
            <a:r>
              <a:rPr lang="en-GB" sz="2000" b="1" dirty="0">
                <a:latin typeface="Cabin"/>
              </a:rPr>
              <a:t>51% rated us as ‘excellent’ or ‘very good’</a:t>
            </a:r>
            <a:endParaRPr lang="en-GB" sz="2000" dirty="0">
              <a:latin typeface="Cabin"/>
            </a:endParaRPr>
          </a:p>
          <a:p>
            <a:pPr algn="ctr"/>
            <a:r>
              <a:rPr lang="en-GB" sz="2000" b="1" dirty="0">
                <a:latin typeface="Cabin"/>
              </a:rPr>
              <a:t>A further 37% rated us as ‘satisfactory’ </a:t>
            </a:r>
            <a:endParaRPr lang="en-GB" sz="2000" dirty="0">
              <a:latin typeface="Cabin"/>
            </a:endParaRPr>
          </a:p>
          <a:p>
            <a:pPr algn="ctr"/>
            <a:r>
              <a:rPr lang="en-GB" sz="2000" b="1" dirty="0">
                <a:latin typeface="Cabin"/>
              </a:rPr>
              <a:t>Giving a total of 88% positive overall feedback</a:t>
            </a:r>
            <a:endParaRPr lang="en-GB" sz="2000" dirty="0">
              <a:latin typeface="Cabin"/>
            </a:endParaRPr>
          </a:p>
          <a:p>
            <a:pPr algn="ctr"/>
            <a:endParaRPr lang="en-GB" sz="2000" dirty="0">
              <a:latin typeface="Cabin"/>
            </a:endParaRPr>
          </a:p>
          <a:p>
            <a:pPr algn="ctr"/>
            <a:r>
              <a:rPr lang="en-GB" sz="2000" dirty="0">
                <a:latin typeface="Cabin"/>
              </a:rPr>
              <a:t>These are overall very positive results - but we want to move the 37% who rated us as satisfactory to a higher level and explore why the remainder found us wanting.</a:t>
            </a:r>
            <a:endParaRPr lang="en-GB"/>
          </a:p>
        </p:txBody>
      </p:sp>
      <p:sp>
        <p:nvSpPr>
          <p:cNvPr id="15" name="Title 14">
            <a:extLst>
              <a:ext uri="{FF2B5EF4-FFF2-40B4-BE49-F238E27FC236}">
                <a16:creationId xmlns:a16="http://schemas.microsoft.com/office/drawing/2014/main" id="{B024945B-629B-0660-EA1F-312E6A491EAF}"/>
              </a:ext>
            </a:extLst>
          </p:cNvPr>
          <p:cNvSpPr>
            <a:spLocks noGrp="1"/>
          </p:cNvSpPr>
          <p:nvPr>
            <p:ph type="title" idx="4294967295"/>
          </p:nvPr>
        </p:nvSpPr>
        <p:spPr>
          <a:xfrm>
            <a:off x="646982" y="365125"/>
            <a:ext cx="11545018" cy="911225"/>
          </a:xfrm>
        </p:spPr>
        <p:txBody>
          <a:bodyPr/>
          <a:lstStyle/>
          <a:p>
            <a:r>
              <a:rPr lang="en-GB" dirty="0">
                <a:solidFill>
                  <a:schemeClr val="bg1"/>
                </a:solidFill>
              </a:rPr>
              <a:t>Overall opinion of Chartered IIA</a:t>
            </a:r>
          </a:p>
        </p:txBody>
      </p:sp>
      <p:sp>
        <p:nvSpPr>
          <p:cNvPr id="4" name="Date Placeholder 3">
            <a:extLst>
              <a:ext uri="{FF2B5EF4-FFF2-40B4-BE49-F238E27FC236}">
                <a16:creationId xmlns:a16="http://schemas.microsoft.com/office/drawing/2014/main" id="{2A883395-4D38-5311-4C0D-4138AB501E3A}"/>
              </a:ext>
            </a:extLst>
          </p:cNvPr>
          <p:cNvSpPr>
            <a:spLocks noGrp="1"/>
          </p:cNvSpPr>
          <p:nvPr>
            <p:ph type="dt" sz="half" idx="4294967295"/>
          </p:nvPr>
        </p:nvSpPr>
        <p:spPr>
          <a:xfrm>
            <a:off x="9344025" y="6237288"/>
            <a:ext cx="2847975" cy="365125"/>
          </a:xfrm>
        </p:spPr>
        <p:txBody>
          <a:bodyPr/>
          <a:lstStyle/>
          <a:p>
            <a:r>
              <a:rPr lang="en-US" dirty="0"/>
              <a:t>October 2025</a:t>
            </a:r>
            <a:endParaRPr lang="en-GB" dirty="0"/>
          </a:p>
        </p:txBody>
      </p:sp>
      <p:sp>
        <p:nvSpPr>
          <p:cNvPr id="6" name="Slide Number Placeholder 5">
            <a:extLst>
              <a:ext uri="{FF2B5EF4-FFF2-40B4-BE49-F238E27FC236}">
                <a16:creationId xmlns:a16="http://schemas.microsoft.com/office/drawing/2014/main" id="{D176FECF-CAF9-7244-32A5-D43AC4B3A854}"/>
              </a:ext>
            </a:extLst>
          </p:cNvPr>
          <p:cNvSpPr>
            <a:spLocks noGrp="1"/>
          </p:cNvSpPr>
          <p:nvPr>
            <p:ph type="sldNum" sz="quarter" idx="4294967295"/>
          </p:nvPr>
        </p:nvSpPr>
        <p:spPr>
          <a:xfrm>
            <a:off x="10882313" y="6237288"/>
            <a:ext cx="1309687" cy="365125"/>
          </a:xfrm>
        </p:spPr>
        <p:txBody>
          <a:bodyPr/>
          <a:lstStyle/>
          <a:p>
            <a:fld id="{DCE29462-D582-495B-966A-7379D4E80C1C}" type="slidenum">
              <a:rPr lang="en-GB" smtClean="0"/>
              <a:pPr/>
              <a:t>3</a:t>
            </a:fld>
            <a:endParaRPr lang="en-GB"/>
          </a:p>
        </p:txBody>
      </p:sp>
    </p:spTree>
    <p:extLst>
      <p:ext uri="{BB962C8B-B14F-4D97-AF65-F5344CB8AC3E}">
        <p14:creationId xmlns:p14="http://schemas.microsoft.com/office/powerpoint/2010/main" val="78908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8A69-6F04-7B72-250E-253843725343}"/>
              </a:ext>
            </a:extLst>
          </p:cNvPr>
          <p:cNvSpPr>
            <a:spLocks noGrp="1"/>
          </p:cNvSpPr>
          <p:nvPr>
            <p:ph type="title"/>
          </p:nvPr>
        </p:nvSpPr>
        <p:spPr>
          <a:xfrm>
            <a:off x="831850" y="2006222"/>
            <a:ext cx="10515600" cy="2634018"/>
          </a:xfrm>
        </p:spPr>
        <p:txBody>
          <a:bodyPr/>
          <a:lstStyle/>
          <a:p>
            <a:r>
              <a:rPr lang="en-GB" dirty="0"/>
              <a:t>Ranking of the value of membership</a:t>
            </a:r>
          </a:p>
        </p:txBody>
      </p:sp>
      <p:sp>
        <p:nvSpPr>
          <p:cNvPr id="3" name="Text Placeholder 2">
            <a:extLst>
              <a:ext uri="{FF2B5EF4-FFF2-40B4-BE49-F238E27FC236}">
                <a16:creationId xmlns:a16="http://schemas.microsoft.com/office/drawing/2014/main" id="{13AAFFE4-2CFD-4FBE-9A15-DE2018B0A454}"/>
              </a:ext>
            </a:extLst>
          </p:cNvPr>
          <p:cNvSpPr>
            <a:spLocks noGrp="1"/>
          </p:cNvSpPr>
          <p:nvPr>
            <p:ph type="body" idx="1"/>
          </p:nvPr>
        </p:nvSpPr>
        <p:spPr>
          <a:xfrm>
            <a:off x="831850" y="4640240"/>
            <a:ext cx="10515600" cy="1449410"/>
          </a:xfrm>
        </p:spPr>
        <p:txBody>
          <a:bodyPr>
            <a:noAutofit/>
          </a:bodyPr>
          <a:lstStyle/>
          <a:p>
            <a:r>
              <a:rPr lang="en-GB" sz="2000" dirty="0">
                <a:latin typeface="Cabin" pitchFamily="2" charset="0"/>
              </a:rPr>
              <a:t>Participants were asked to rank 10 benefits of membership. The results reflected what we believed to be the case in the main, but some of this is influenced by the visibility of those benefits.</a:t>
            </a:r>
          </a:p>
        </p:txBody>
      </p:sp>
    </p:spTree>
    <p:extLst>
      <p:ext uri="{BB962C8B-B14F-4D97-AF65-F5344CB8AC3E}">
        <p14:creationId xmlns:p14="http://schemas.microsoft.com/office/powerpoint/2010/main" val="3606195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33EE-EEF7-2D0A-A78C-CF1B3C288972}"/>
              </a:ext>
            </a:extLst>
          </p:cNvPr>
          <p:cNvSpPr>
            <a:spLocks noGrp="1"/>
          </p:cNvSpPr>
          <p:nvPr>
            <p:ph type="title"/>
          </p:nvPr>
        </p:nvSpPr>
        <p:spPr/>
        <p:txBody>
          <a:bodyPr/>
          <a:lstStyle/>
          <a:p>
            <a:r>
              <a:rPr lang="en-GB" dirty="0"/>
              <a:t>Ranking of value of membership</a:t>
            </a:r>
          </a:p>
        </p:txBody>
      </p:sp>
      <p:graphicFrame>
        <p:nvGraphicFramePr>
          <p:cNvPr id="7" name="Content Placeholder 6">
            <a:extLst>
              <a:ext uri="{FF2B5EF4-FFF2-40B4-BE49-F238E27FC236}">
                <a16:creationId xmlns:a16="http://schemas.microsoft.com/office/drawing/2014/main" id="{AC0AF5A1-0D93-EFA7-66C1-AE468D1BC114}"/>
              </a:ext>
            </a:extLst>
          </p:cNvPr>
          <p:cNvGraphicFramePr>
            <a:graphicFrameLocks noGrp="1"/>
          </p:cNvGraphicFramePr>
          <p:nvPr>
            <p:ph idx="1"/>
            <p:extLst>
              <p:ext uri="{D42A27DB-BD31-4B8C-83A1-F6EECF244321}">
                <p14:modId xmlns:p14="http://schemas.microsoft.com/office/powerpoint/2010/main" val="2964111073"/>
              </p:ext>
            </p:extLst>
          </p:nvPr>
        </p:nvGraphicFramePr>
        <p:xfrm>
          <a:off x="385439" y="1349525"/>
          <a:ext cx="11061700" cy="4645984"/>
        </p:xfrm>
        <a:graphic>
          <a:graphicData uri="http://schemas.openxmlformats.org/drawingml/2006/table">
            <a:tbl>
              <a:tblPr firstRow="1" firstCol="1" bandRow="1">
                <a:tableStyleId>{5C22544A-7EE6-4342-B048-85BDC9FD1C3A}</a:tableStyleId>
              </a:tblPr>
              <a:tblGrid>
                <a:gridCol w="7663796">
                  <a:extLst>
                    <a:ext uri="{9D8B030D-6E8A-4147-A177-3AD203B41FA5}">
                      <a16:colId xmlns:a16="http://schemas.microsoft.com/office/drawing/2014/main" val="3190914123"/>
                    </a:ext>
                  </a:extLst>
                </a:gridCol>
                <a:gridCol w="2392182">
                  <a:extLst>
                    <a:ext uri="{9D8B030D-6E8A-4147-A177-3AD203B41FA5}">
                      <a16:colId xmlns:a16="http://schemas.microsoft.com/office/drawing/2014/main" val="2273166119"/>
                    </a:ext>
                  </a:extLst>
                </a:gridCol>
                <a:gridCol w="1005722">
                  <a:extLst>
                    <a:ext uri="{9D8B030D-6E8A-4147-A177-3AD203B41FA5}">
                      <a16:colId xmlns:a16="http://schemas.microsoft.com/office/drawing/2014/main" val="3617019109"/>
                    </a:ext>
                  </a:extLst>
                </a:gridCol>
              </a:tblGrid>
              <a:tr h="371828">
                <a:tc gridSpan="3">
                  <a:txBody>
                    <a:bodyPr/>
                    <a:lstStyle/>
                    <a:p>
                      <a:pPr>
                        <a:buNone/>
                      </a:pPr>
                      <a:r>
                        <a:rPr lang="en-GB" sz="1600" dirty="0">
                          <a:effectLst/>
                        </a:rPr>
                        <a:t>5.  Please rank the following in the order of what you value most by being a member of the Chartered IIA (1 being the most valued)  </a:t>
                      </a:r>
                      <a:endParaRPr lang="en-GB" sz="2400" dirty="0">
                        <a:effectLst/>
                        <a:latin typeface="Times New Roman" panose="02020603050405020304" pitchFamily="18" charset="0"/>
                        <a:ea typeface="Times New Roman" panose="02020603050405020304" pitchFamily="18" charset="0"/>
                      </a:endParaRPr>
                    </a:p>
                  </a:txBody>
                  <a:tcPr marL="92957" marR="92957" marT="92957" marB="92957"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59607593"/>
                  </a:ext>
                </a:extLst>
              </a:tr>
              <a:tr h="226815">
                <a:tc>
                  <a:txBody>
                    <a:bodyPr/>
                    <a:lstStyle/>
                    <a:p>
                      <a:pPr>
                        <a:buNone/>
                      </a:pPr>
                      <a:r>
                        <a:rPr lang="en-GB" sz="1400">
                          <a:effectLst/>
                        </a:rPr>
                        <a:t>Item</a:t>
                      </a:r>
                      <a:endParaRPr lang="en-GB" sz="2400">
                        <a:effectLst/>
                        <a:latin typeface="Times New Roman" panose="02020603050405020304" pitchFamily="18" charset="0"/>
                        <a:ea typeface="Times New Roman" panose="02020603050405020304" pitchFamily="18" charset="0"/>
                      </a:endParaRPr>
                    </a:p>
                  </a:txBody>
                  <a:tcPr marL="92957" marR="46479" marT="46479" marB="46479" anchor="ctr"/>
                </a:tc>
                <a:tc>
                  <a:txBody>
                    <a:bodyPr/>
                    <a:lstStyle/>
                    <a:p>
                      <a:pPr algn="ctr">
                        <a:buNone/>
                      </a:pPr>
                      <a:r>
                        <a:rPr lang="en-GB" sz="1400">
                          <a:effectLst/>
                        </a:rPr>
                        <a:t>Total Score </a:t>
                      </a:r>
                      <a:r>
                        <a:rPr lang="en-GB" sz="1400" baseline="30000">
                          <a:effectLst/>
                        </a:rPr>
                        <a:t>1</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Overall Rank</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extLst>
                  <a:ext uri="{0D108BD9-81ED-4DB2-BD59-A6C34878D82A}">
                    <a16:rowId xmlns:a16="http://schemas.microsoft.com/office/drawing/2014/main" val="370391511"/>
                  </a:ext>
                </a:extLst>
              </a:tr>
              <a:tr h="208224">
                <a:tc>
                  <a:txBody>
                    <a:bodyPr/>
                    <a:lstStyle/>
                    <a:p>
                      <a:pPr>
                        <a:buNone/>
                      </a:pPr>
                      <a:r>
                        <a:rPr lang="en-GB" sz="1400">
                          <a:effectLst/>
                        </a:rPr>
                        <a:t>To gain/retain an internal audit certification/qualification</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3538</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1</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2931005223"/>
                  </a:ext>
                </a:extLst>
              </a:tr>
              <a:tr h="208224">
                <a:tc>
                  <a:txBody>
                    <a:bodyPr/>
                    <a:lstStyle/>
                    <a:p>
                      <a:pPr>
                        <a:buNone/>
                      </a:pPr>
                      <a:r>
                        <a:rPr lang="en-GB" sz="1400">
                          <a:effectLst/>
                        </a:rPr>
                        <a:t>To access and use technical content, research and guidance</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3531</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2</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3052899948"/>
                  </a:ext>
                </a:extLst>
              </a:tr>
              <a:tr h="208224">
                <a:tc>
                  <a:txBody>
                    <a:bodyPr/>
                    <a:lstStyle/>
                    <a:p>
                      <a:pPr>
                        <a:buNone/>
                      </a:pPr>
                      <a:r>
                        <a:rPr lang="en-GB" sz="1400">
                          <a:effectLst/>
                        </a:rPr>
                        <a:t>To support my career progression.</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3307</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3</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340629329"/>
                  </a:ext>
                </a:extLst>
              </a:tr>
              <a:tr h="208224">
                <a:tc>
                  <a:txBody>
                    <a:bodyPr/>
                    <a:lstStyle/>
                    <a:p>
                      <a:pPr>
                        <a:buNone/>
                      </a:pPr>
                      <a:r>
                        <a:rPr lang="en-GB" sz="1400">
                          <a:effectLst/>
                        </a:rPr>
                        <a:t>To have access and participate in forums and special interest groups</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2775</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4</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2038789245"/>
                  </a:ext>
                </a:extLst>
              </a:tr>
              <a:tr h="208224">
                <a:tc>
                  <a:txBody>
                    <a:bodyPr/>
                    <a:lstStyle/>
                    <a:p>
                      <a:pPr>
                        <a:buNone/>
                      </a:pPr>
                      <a:r>
                        <a:rPr lang="en-GB" sz="1400">
                          <a:effectLst/>
                        </a:rPr>
                        <a:t>To network</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2445</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5</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966027577"/>
                  </a:ext>
                </a:extLst>
              </a:tr>
              <a:tr h="208224">
                <a:tc>
                  <a:txBody>
                    <a:bodyPr/>
                    <a:lstStyle/>
                    <a:p>
                      <a:pPr>
                        <a:buNone/>
                      </a:pPr>
                      <a:r>
                        <a:rPr lang="en-GB" sz="1400">
                          <a:effectLst/>
                        </a:rPr>
                        <a:t>To be a part of the internal audit community, supporting, developing and growing it.</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2367</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6</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3820020395"/>
                  </a:ext>
                </a:extLst>
              </a:tr>
              <a:tr h="208224">
                <a:tc>
                  <a:txBody>
                    <a:bodyPr/>
                    <a:lstStyle/>
                    <a:p>
                      <a:pPr>
                        <a:buNone/>
                      </a:pPr>
                      <a:r>
                        <a:rPr lang="en-GB" sz="1400">
                          <a:effectLst/>
                        </a:rPr>
                        <a:t>To have member rates for attending events, study packages, training</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2157</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7</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3778642715"/>
                  </a:ext>
                </a:extLst>
              </a:tr>
              <a:tr h="208224">
                <a:tc>
                  <a:txBody>
                    <a:bodyPr/>
                    <a:lstStyle/>
                    <a:p>
                      <a:pPr>
                        <a:buNone/>
                      </a:pPr>
                      <a:r>
                        <a:rPr lang="en-GB" sz="1400">
                          <a:effectLst/>
                        </a:rPr>
                        <a:t>It enhances my personal/business brand</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1856</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8</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2387437484"/>
                  </a:ext>
                </a:extLst>
              </a:tr>
              <a:tr h="208224">
                <a:tc>
                  <a:txBody>
                    <a:bodyPr/>
                    <a:lstStyle/>
                    <a:p>
                      <a:pPr>
                        <a:buNone/>
                      </a:pPr>
                      <a:r>
                        <a:rPr lang="en-GB" sz="1400">
                          <a:effectLst/>
                        </a:rPr>
                        <a:t>To understand the advocacy work of the Chartered IIA</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1693</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9</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3411374397"/>
                  </a:ext>
                </a:extLst>
              </a:tr>
              <a:tr h="208224">
                <a:tc>
                  <a:txBody>
                    <a:bodyPr/>
                    <a:lstStyle/>
                    <a:p>
                      <a:pPr>
                        <a:buNone/>
                      </a:pPr>
                      <a:r>
                        <a:rPr lang="en-GB" sz="1400">
                          <a:effectLst/>
                        </a:rPr>
                        <a:t>It is a mandatory requirement of my employer</a:t>
                      </a:r>
                      <a:endParaRPr lang="en-GB" sz="2400">
                        <a:effectLst/>
                        <a:latin typeface="Times New Roman" panose="02020603050405020304" pitchFamily="18" charset="0"/>
                        <a:ea typeface="Times New Roman" panose="02020603050405020304" pitchFamily="18" charset="0"/>
                      </a:endParaRPr>
                    </a:p>
                  </a:txBody>
                  <a:tcPr marL="65070" marR="37183" marT="37183" marB="37183" anchor="ctr"/>
                </a:tc>
                <a:tc>
                  <a:txBody>
                    <a:bodyPr/>
                    <a:lstStyle/>
                    <a:p>
                      <a:pPr algn="ctr">
                        <a:buNone/>
                      </a:pPr>
                      <a:r>
                        <a:rPr lang="en-GB" sz="1400">
                          <a:effectLst/>
                        </a:rPr>
                        <a:t>1466</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10</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2751586334"/>
                  </a:ext>
                </a:extLst>
              </a:tr>
              <a:tr h="208224">
                <a:tc rowSpan="2">
                  <a:txBody>
                    <a:bodyPr/>
                    <a:lstStyle/>
                    <a:p>
                      <a:pPr>
                        <a:buNone/>
                      </a:pPr>
                      <a:r>
                        <a:rPr lang="en-GB" sz="1400" baseline="30000">
                          <a:effectLst/>
                        </a:rPr>
                        <a:t>1</a:t>
                      </a:r>
                      <a:r>
                        <a:rPr lang="en-GB" sz="1400">
                          <a:effectLst/>
                        </a:rPr>
                        <a:t> </a:t>
                      </a:r>
                      <a:r>
                        <a:rPr lang="en-GB" sz="1200">
                          <a:effectLst/>
                        </a:rPr>
                        <a:t>Score is a weighted calculation. Items ranked first are valued higher than the following ranks, the score is a sum of all weighted rank counts.</a:t>
                      </a:r>
                      <a:r>
                        <a:rPr lang="en-GB" sz="1400">
                          <a:effectLst/>
                        </a:rPr>
                        <a:t> </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answered</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a:effectLst/>
                        </a:rPr>
                        <a:t>457</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313857321"/>
                  </a:ext>
                </a:extLst>
              </a:tr>
              <a:tr h="208224">
                <a:tc vMerge="1">
                  <a:txBody>
                    <a:bodyPr/>
                    <a:lstStyle/>
                    <a:p>
                      <a:endParaRPr lang="en-GB"/>
                    </a:p>
                  </a:txBody>
                  <a:tcPr/>
                </a:tc>
                <a:tc>
                  <a:txBody>
                    <a:bodyPr/>
                    <a:lstStyle/>
                    <a:p>
                      <a:pPr algn="ctr">
                        <a:buNone/>
                      </a:pPr>
                      <a:r>
                        <a:rPr lang="en-GB" sz="1400">
                          <a:effectLst/>
                        </a:rPr>
                        <a:t>skipped</a:t>
                      </a:r>
                      <a:endParaRPr lang="en-GB" sz="2400">
                        <a:effectLst/>
                        <a:latin typeface="Times New Roman" panose="02020603050405020304" pitchFamily="18" charset="0"/>
                        <a:ea typeface="Times New Roman" panose="02020603050405020304" pitchFamily="18" charset="0"/>
                      </a:endParaRPr>
                    </a:p>
                  </a:txBody>
                  <a:tcPr marL="37183" marR="37183" marT="37183" marB="37183" anchor="ctr"/>
                </a:tc>
                <a:tc>
                  <a:txBody>
                    <a:bodyPr/>
                    <a:lstStyle/>
                    <a:p>
                      <a:pPr algn="ctr">
                        <a:buNone/>
                      </a:pPr>
                      <a:r>
                        <a:rPr lang="en-GB" sz="1400" dirty="0">
                          <a:effectLst/>
                        </a:rPr>
                        <a:t>22</a:t>
                      </a:r>
                      <a:endParaRPr lang="en-GB" sz="2400" dirty="0">
                        <a:effectLst/>
                        <a:latin typeface="Times New Roman" panose="02020603050405020304" pitchFamily="18" charset="0"/>
                        <a:ea typeface="Times New Roman" panose="02020603050405020304" pitchFamily="18" charset="0"/>
                      </a:endParaRPr>
                    </a:p>
                  </a:txBody>
                  <a:tcPr marL="37183" marR="37183" marT="37183" marB="37183" anchor="ctr"/>
                </a:tc>
                <a:extLst>
                  <a:ext uri="{0D108BD9-81ED-4DB2-BD59-A6C34878D82A}">
                    <a16:rowId xmlns:a16="http://schemas.microsoft.com/office/drawing/2014/main" val="1706602003"/>
                  </a:ext>
                </a:extLst>
              </a:tr>
            </a:tbl>
          </a:graphicData>
        </a:graphic>
      </p:graphicFrame>
      <p:sp>
        <p:nvSpPr>
          <p:cNvPr id="6" name="Slide Number Placeholder 5">
            <a:extLst>
              <a:ext uri="{FF2B5EF4-FFF2-40B4-BE49-F238E27FC236}">
                <a16:creationId xmlns:a16="http://schemas.microsoft.com/office/drawing/2014/main" id="{5609A1A9-C4B4-633B-05F9-D55230D847D3}"/>
              </a:ext>
            </a:extLst>
          </p:cNvPr>
          <p:cNvSpPr>
            <a:spLocks noGrp="1"/>
          </p:cNvSpPr>
          <p:nvPr>
            <p:ph type="sldNum" sz="quarter" idx="12"/>
          </p:nvPr>
        </p:nvSpPr>
        <p:spPr/>
        <p:txBody>
          <a:bodyPr/>
          <a:lstStyle/>
          <a:p>
            <a:fld id="{DCE29462-D582-495B-966A-7379D4E80C1C}" type="slidenum">
              <a:rPr lang="en-GB" smtClean="0"/>
              <a:pPr/>
              <a:t>5</a:t>
            </a:fld>
            <a:endParaRPr lang="en-GB"/>
          </a:p>
        </p:txBody>
      </p:sp>
      <p:cxnSp>
        <p:nvCxnSpPr>
          <p:cNvPr id="8" name="Straight Connector 7">
            <a:extLst>
              <a:ext uri="{FF2B5EF4-FFF2-40B4-BE49-F238E27FC236}">
                <a16:creationId xmlns:a16="http://schemas.microsoft.com/office/drawing/2014/main" id="{AC648C16-40F3-2BC2-A6E8-DA27CB236E0A}"/>
              </a:ext>
            </a:extLst>
          </p:cNvPr>
          <p:cNvCxnSpPr/>
          <p:nvPr/>
        </p:nvCxnSpPr>
        <p:spPr>
          <a:xfrm>
            <a:off x="1263650" y="7661275"/>
            <a:ext cx="5670550" cy="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CEEBCA2-F3A9-F520-BE16-D859EDF480D7}"/>
              </a:ext>
            </a:extLst>
          </p:cNvPr>
          <p:cNvCxnSpPr/>
          <p:nvPr/>
        </p:nvCxnSpPr>
        <p:spPr>
          <a:xfrm>
            <a:off x="1257300" y="7881938"/>
            <a:ext cx="5670550" cy="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FA8E4F2-2934-2C24-D9A9-A5602B1BC31E}"/>
              </a:ext>
            </a:extLst>
          </p:cNvPr>
          <p:cNvCxnSpPr/>
          <p:nvPr/>
        </p:nvCxnSpPr>
        <p:spPr>
          <a:xfrm>
            <a:off x="1252538" y="8748713"/>
            <a:ext cx="5670550" cy="6350"/>
          </a:xfrm>
          <a:prstGeom prst="line">
            <a:avLst/>
          </a:prstGeom>
        </p:spPr>
        <p:style>
          <a:lnRef idx="2">
            <a:schemeClr val="accent1"/>
          </a:lnRef>
          <a:fillRef idx="0">
            <a:schemeClr val="accent1"/>
          </a:fillRef>
          <a:effectRef idx="1">
            <a:schemeClr val="accent1"/>
          </a:effectRef>
          <a:fontRef idx="minor">
            <a:schemeClr val="tx1"/>
          </a:fontRef>
        </p:style>
      </p:cxnSp>
      <p:sp>
        <p:nvSpPr>
          <p:cNvPr id="3" name="Date Placeholder 3">
            <a:extLst>
              <a:ext uri="{FF2B5EF4-FFF2-40B4-BE49-F238E27FC236}">
                <a16:creationId xmlns:a16="http://schemas.microsoft.com/office/drawing/2014/main" id="{0147D42B-28CE-23FB-E851-E420335BAD43}"/>
              </a:ext>
            </a:extLst>
          </p:cNvPr>
          <p:cNvSpPr txBox="1">
            <a:spLocks/>
          </p:cNvSpPr>
          <p:nvPr/>
        </p:nvSpPr>
        <p:spPr>
          <a:xfrm>
            <a:off x="7715250" y="6389280"/>
            <a:ext cx="284797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October 2025</a:t>
            </a:r>
            <a:endParaRPr lang="en-GB" dirty="0"/>
          </a:p>
        </p:txBody>
      </p:sp>
      <p:sp>
        <p:nvSpPr>
          <p:cNvPr id="11" name="Footer Placeholder 4">
            <a:extLst>
              <a:ext uri="{FF2B5EF4-FFF2-40B4-BE49-F238E27FC236}">
                <a16:creationId xmlns:a16="http://schemas.microsoft.com/office/drawing/2014/main" id="{A2AD41D5-9249-AD2F-C270-7479CDE488A4}"/>
              </a:ext>
            </a:extLst>
          </p:cNvPr>
          <p:cNvSpPr txBox="1">
            <a:spLocks/>
          </p:cNvSpPr>
          <p:nvPr/>
        </p:nvSpPr>
        <p:spPr>
          <a:xfrm>
            <a:off x="1002506" y="6389280"/>
            <a:ext cx="66174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Member Survey </a:t>
            </a:r>
            <a:endParaRPr lang="en-GB" dirty="0"/>
          </a:p>
        </p:txBody>
      </p:sp>
    </p:spTree>
    <p:extLst>
      <p:ext uri="{BB962C8B-B14F-4D97-AF65-F5344CB8AC3E}">
        <p14:creationId xmlns:p14="http://schemas.microsoft.com/office/powerpoint/2010/main" val="423970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57E3-2D91-30F9-81A3-446E3BD583E9}"/>
              </a:ext>
            </a:extLst>
          </p:cNvPr>
          <p:cNvSpPr>
            <a:spLocks noGrp="1"/>
          </p:cNvSpPr>
          <p:nvPr>
            <p:ph type="title"/>
          </p:nvPr>
        </p:nvSpPr>
        <p:spPr>
          <a:xfrm>
            <a:off x="831850" y="2268538"/>
            <a:ext cx="10515600" cy="2074484"/>
          </a:xfrm>
        </p:spPr>
        <p:txBody>
          <a:bodyPr/>
          <a:lstStyle/>
          <a:p>
            <a:r>
              <a:rPr lang="en-GB" dirty="0"/>
              <a:t>Level of agreement with statements</a:t>
            </a:r>
          </a:p>
        </p:txBody>
      </p:sp>
      <p:sp>
        <p:nvSpPr>
          <p:cNvPr id="3" name="Text Placeholder 2">
            <a:extLst>
              <a:ext uri="{FF2B5EF4-FFF2-40B4-BE49-F238E27FC236}">
                <a16:creationId xmlns:a16="http://schemas.microsoft.com/office/drawing/2014/main" id="{16E19853-D61C-E541-E882-4A366BBE370B}"/>
              </a:ext>
            </a:extLst>
          </p:cNvPr>
          <p:cNvSpPr>
            <a:spLocks noGrp="1"/>
          </p:cNvSpPr>
          <p:nvPr>
            <p:ph type="body" idx="1"/>
          </p:nvPr>
        </p:nvSpPr>
        <p:spPr>
          <a:xfrm>
            <a:off x="831850" y="4343022"/>
            <a:ext cx="10515600" cy="1746628"/>
          </a:xfrm>
        </p:spPr>
        <p:txBody>
          <a:bodyPr vert="horz" lIns="91440" tIns="45720" rIns="91440" bIns="45720" rtlCol="0" anchor="t">
            <a:noAutofit/>
          </a:bodyPr>
          <a:lstStyle/>
          <a:p>
            <a:r>
              <a:rPr lang="en-GB" sz="2000" dirty="0">
                <a:latin typeface="Cabin"/>
              </a:rPr>
              <a:t>A series of statements on services delivered were given for members to agree or disagree with. The overall results were very positive: all above 63% for agree and tend to agree. However, it is recognised that there is work to do here, </a:t>
            </a:r>
            <a:r>
              <a:rPr lang="en-GB" sz="2000" dirty="0" err="1">
                <a:latin typeface="Cabin"/>
              </a:rPr>
              <a:t>eg</a:t>
            </a:r>
            <a:r>
              <a:rPr lang="en-GB" sz="2000" dirty="0">
                <a:latin typeface="Cabin"/>
              </a:rPr>
              <a:t> where the ‘unable to rate’ was at 20% or more.</a:t>
            </a:r>
          </a:p>
        </p:txBody>
      </p:sp>
    </p:spTree>
    <p:extLst>
      <p:ext uri="{BB962C8B-B14F-4D97-AF65-F5344CB8AC3E}">
        <p14:creationId xmlns:p14="http://schemas.microsoft.com/office/powerpoint/2010/main" val="376670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D491-64BB-48D2-F63E-D1487065E01B}"/>
              </a:ext>
            </a:extLst>
          </p:cNvPr>
          <p:cNvSpPr>
            <a:spLocks noGrp="1"/>
          </p:cNvSpPr>
          <p:nvPr>
            <p:ph type="title"/>
          </p:nvPr>
        </p:nvSpPr>
        <p:spPr/>
        <p:txBody>
          <a:bodyPr/>
          <a:lstStyle/>
          <a:p>
            <a:r>
              <a:rPr lang="en-GB" dirty="0"/>
              <a:t>Level of agreement with statements</a:t>
            </a:r>
          </a:p>
        </p:txBody>
      </p:sp>
      <p:graphicFrame>
        <p:nvGraphicFramePr>
          <p:cNvPr id="7" name="Content Placeholder 6">
            <a:extLst>
              <a:ext uri="{FF2B5EF4-FFF2-40B4-BE49-F238E27FC236}">
                <a16:creationId xmlns:a16="http://schemas.microsoft.com/office/drawing/2014/main" id="{8F073597-C70C-AD1D-AAB4-1BE7E7DCE3B2}"/>
              </a:ext>
            </a:extLst>
          </p:cNvPr>
          <p:cNvGraphicFramePr>
            <a:graphicFrameLocks noGrp="1"/>
          </p:cNvGraphicFramePr>
          <p:nvPr>
            <p:ph idx="1"/>
            <p:extLst>
              <p:ext uri="{D42A27DB-BD31-4B8C-83A1-F6EECF244321}">
                <p14:modId xmlns:p14="http://schemas.microsoft.com/office/powerpoint/2010/main" val="1348164991"/>
              </p:ext>
            </p:extLst>
          </p:nvPr>
        </p:nvGraphicFramePr>
        <p:xfrm>
          <a:off x="565150" y="1869553"/>
          <a:ext cx="11061699" cy="3265914"/>
        </p:xfrm>
        <a:graphic>
          <a:graphicData uri="http://schemas.openxmlformats.org/drawingml/2006/table">
            <a:tbl>
              <a:tblPr firstRow="1" firstCol="1" bandRow="1">
                <a:tableStyleId>{5C22544A-7EE6-4342-B048-85BDC9FD1C3A}</a:tableStyleId>
              </a:tblPr>
              <a:tblGrid>
                <a:gridCol w="3858321">
                  <a:extLst>
                    <a:ext uri="{9D8B030D-6E8A-4147-A177-3AD203B41FA5}">
                      <a16:colId xmlns:a16="http://schemas.microsoft.com/office/drawing/2014/main" val="4223402694"/>
                    </a:ext>
                  </a:extLst>
                </a:gridCol>
                <a:gridCol w="1081275">
                  <a:extLst>
                    <a:ext uri="{9D8B030D-6E8A-4147-A177-3AD203B41FA5}">
                      <a16:colId xmlns:a16="http://schemas.microsoft.com/office/drawing/2014/main" val="2319026654"/>
                    </a:ext>
                  </a:extLst>
                </a:gridCol>
                <a:gridCol w="1165412">
                  <a:extLst>
                    <a:ext uri="{9D8B030D-6E8A-4147-A177-3AD203B41FA5}">
                      <a16:colId xmlns:a16="http://schemas.microsoft.com/office/drawing/2014/main" val="1041374837"/>
                    </a:ext>
                  </a:extLst>
                </a:gridCol>
                <a:gridCol w="1032000">
                  <a:extLst>
                    <a:ext uri="{9D8B030D-6E8A-4147-A177-3AD203B41FA5}">
                      <a16:colId xmlns:a16="http://schemas.microsoft.com/office/drawing/2014/main" val="564925932"/>
                    </a:ext>
                  </a:extLst>
                </a:gridCol>
                <a:gridCol w="1409261">
                  <a:extLst>
                    <a:ext uri="{9D8B030D-6E8A-4147-A177-3AD203B41FA5}">
                      <a16:colId xmlns:a16="http://schemas.microsoft.com/office/drawing/2014/main" val="105968502"/>
                    </a:ext>
                  </a:extLst>
                </a:gridCol>
                <a:gridCol w="1245547">
                  <a:extLst>
                    <a:ext uri="{9D8B030D-6E8A-4147-A177-3AD203B41FA5}">
                      <a16:colId xmlns:a16="http://schemas.microsoft.com/office/drawing/2014/main" val="3259393333"/>
                    </a:ext>
                  </a:extLst>
                </a:gridCol>
                <a:gridCol w="1269883">
                  <a:extLst>
                    <a:ext uri="{9D8B030D-6E8A-4147-A177-3AD203B41FA5}">
                      <a16:colId xmlns:a16="http://schemas.microsoft.com/office/drawing/2014/main" val="266207665"/>
                    </a:ext>
                  </a:extLst>
                </a:gridCol>
              </a:tblGrid>
              <a:tr h="360673">
                <a:tc>
                  <a:txBody>
                    <a:bodyPr/>
                    <a:lstStyle/>
                    <a:p>
                      <a:pPr>
                        <a:buNone/>
                      </a:pPr>
                      <a:r>
                        <a:rPr lang="en-GB" sz="1400" dirty="0">
                          <a:effectLst/>
                        </a:rPr>
                        <a:t>Answer Choices</a:t>
                      </a:r>
                      <a:endParaRPr lang="en-GB" sz="2400" dirty="0">
                        <a:effectLst/>
                        <a:latin typeface="Times New Roman" panose="02020603050405020304" pitchFamily="18" charset="0"/>
                        <a:ea typeface="Times New Roman" panose="02020603050405020304" pitchFamily="18" charset="0"/>
                      </a:endParaRPr>
                    </a:p>
                  </a:txBody>
                  <a:tcPr marL="92957" marR="46479" marT="46479" marB="46479" anchor="ctr"/>
                </a:tc>
                <a:tc>
                  <a:txBody>
                    <a:bodyPr/>
                    <a:lstStyle/>
                    <a:p>
                      <a:pPr algn="ctr">
                        <a:buNone/>
                      </a:pPr>
                      <a:r>
                        <a:rPr lang="en-GB" sz="1400">
                          <a:effectLst/>
                        </a:rPr>
                        <a:t>Completely disagree</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Disagree to an extent</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Agree to an extent</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Completely agree</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Unable to rate</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Response Total</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extLst>
                  <a:ext uri="{0D108BD9-81ED-4DB2-BD59-A6C34878D82A}">
                    <a16:rowId xmlns:a16="http://schemas.microsoft.com/office/drawing/2014/main" val="1131200955"/>
                  </a:ext>
                </a:extLst>
              </a:tr>
              <a:tr h="494531">
                <a:tc>
                  <a:txBody>
                    <a:bodyPr/>
                    <a:lstStyle/>
                    <a:p>
                      <a:pPr>
                        <a:buNone/>
                      </a:pPr>
                      <a:r>
                        <a:rPr lang="en-GB" sz="1400" dirty="0">
                          <a:effectLst/>
                        </a:rPr>
                        <a:t>The Chartered IIA is effective in advocating for the profession when engaging with regulators, Parliamentarians, other professional bodies, non-executives / audit committee members and the media.</a:t>
                      </a:r>
                      <a:endParaRPr lang="en-GB" sz="2400" dirty="0">
                        <a:effectLst/>
                        <a:latin typeface="Times New Roman" panose="02020603050405020304" pitchFamily="18" charset="0"/>
                        <a:ea typeface="Times New Roman" panose="02020603050405020304" pitchFamily="18" charset="0"/>
                      </a:endParaRPr>
                    </a:p>
                  </a:txBody>
                  <a:tcPr marL="92957" marR="46479" marT="46479" marB="46479" anchor="ctr"/>
                </a:tc>
                <a:tc>
                  <a:txBody>
                    <a:bodyPr/>
                    <a:lstStyle/>
                    <a:p>
                      <a:pPr algn="ctr">
                        <a:buNone/>
                      </a:pPr>
                      <a:r>
                        <a:rPr lang="en-GB" sz="1400">
                          <a:effectLst/>
                        </a:rPr>
                        <a:t>2.52%</a:t>
                      </a:r>
                      <a:br>
                        <a:rPr lang="en-GB" sz="1400">
                          <a:effectLst/>
                        </a:rPr>
                      </a:br>
                      <a:r>
                        <a:rPr lang="en-GB" sz="1400">
                          <a:effectLst/>
                        </a:rPr>
                        <a:t>11</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5.49%</a:t>
                      </a:r>
                      <a:br>
                        <a:rPr lang="en-GB" sz="1400">
                          <a:effectLst/>
                        </a:rPr>
                      </a:br>
                      <a:r>
                        <a:rPr lang="en-GB" sz="1400">
                          <a:effectLst/>
                        </a:rPr>
                        <a:t>24</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40.05%</a:t>
                      </a:r>
                      <a:br>
                        <a:rPr lang="en-GB" sz="1400">
                          <a:effectLst/>
                        </a:rPr>
                      </a:br>
                      <a:r>
                        <a:rPr lang="en-GB" sz="1400">
                          <a:effectLst/>
                        </a:rPr>
                        <a:t>175</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26.77%</a:t>
                      </a:r>
                      <a:br>
                        <a:rPr lang="en-GB" sz="1400">
                          <a:effectLst/>
                        </a:rPr>
                      </a:br>
                      <a:r>
                        <a:rPr lang="en-GB" sz="1400">
                          <a:effectLst/>
                        </a:rPr>
                        <a:t>117</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25.17%</a:t>
                      </a:r>
                      <a:br>
                        <a:rPr lang="en-GB" sz="1400">
                          <a:effectLst/>
                        </a:rPr>
                      </a:br>
                      <a:r>
                        <a:rPr lang="en-GB" sz="1400">
                          <a:effectLst/>
                        </a:rPr>
                        <a:t>110</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437</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extLst>
                  <a:ext uri="{0D108BD9-81ED-4DB2-BD59-A6C34878D82A}">
                    <a16:rowId xmlns:a16="http://schemas.microsoft.com/office/drawing/2014/main" val="466878433"/>
                  </a:ext>
                </a:extLst>
              </a:tr>
              <a:tr h="628390">
                <a:tc>
                  <a:txBody>
                    <a:bodyPr/>
                    <a:lstStyle/>
                    <a:p>
                      <a:pPr>
                        <a:buNone/>
                      </a:pPr>
                      <a:r>
                        <a:rPr lang="en-GB" sz="1400">
                          <a:effectLst/>
                        </a:rPr>
                        <a:t>The Chartered IIA’s relationships with the global Institute of Internal Auditors (IIA), other IIA affiliate institutes and the European Confederation of Institutes of Internal Audit (ECIIA) are strong and effective in representing the views of the UK and Republic of Ireland members.</a:t>
                      </a:r>
                      <a:endParaRPr lang="en-GB" sz="2400">
                        <a:effectLst/>
                        <a:latin typeface="Times New Roman" panose="02020603050405020304" pitchFamily="18" charset="0"/>
                        <a:ea typeface="Times New Roman" panose="02020603050405020304" pitchFamily="18" charset="0"/>
                      </a:endParaRPr>
                    </a:p>
                  </a:txBody>
                  <a:tcPr marL="92957" marR="46479" marT="46479" marB="46479" anchor="ctr"/>
                </a:tc>
                <a:tc>
                  <a:txBody>
                    <a:bodyPr/>
                    <a:lstStyle/>
                    <a:p>
                      <a:pPr algn="ctr">
                        <a:buNone/>
                      </a:pPr>
                      <a:r>
                        <a:rPr lang="en-GB" sz="1400">
                          <a:effectLst/>
                        </a:rPr>
                        <a:t>2.06%</a:t>
                      </a:r>
                      <a:br>
                        <a:rPr lang="en-GB" sz="1400">
                          <a:effectLst/>
                        </a:rPr>
                      </a:br>
                      <a:r>
                        <a:rPr lang="en-GB" sz="1400">
                          <a:effectLst/>
                        </a:rPr>
                        <a:t>9</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8.24%</a:t>
                      </a:r>
                      <a:br>
                        <a:rPr lang="en-GB" sz="1400">
                          <a:effectLst/>
                        </a:rPr>
                      </a:br>
                      <a:r>
                        <a:rPr lang="en-GB" sz="1400">
                          <a:effectLst/>
                        </a:rPr>
                        <a:t>36</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35.70%</a:t>
                      </a:r>
                      <a:br>
                        <a:rPr lang="en-GB" sz="1400">
                          <a:effectLst/>
                        </a:rPr>
                      </a:br>
                      <a:r>
                        <a:rPr lang="en-GB" sz="1400">
                          <a:effectLst/>
                        </a:rPr>
                        <a:t>156</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27.46%</a:t>
                      </a:r>
                      <a:br>
                        <a:rPr lang="en-GB" sz="1400">
                          <a:effectLst/>
                        </a:rPr>
                      </a:br>
                      <a:r>
                        <a:rPr lang="en-GB" sz="1400">
                          <a:effectLst/>
                        </a:rPr>
                        <a:t>120</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a:effectLst/>
                        </a:rPr>
                        <a:t>26.54%</a:t>
                      </a:r>
                      <a:br>
                        <a:rPr lang="en-GB" sz="1400">
                          <a:effectLst/>
                        </a:rPr>
                      </a:br>
                      <a:r>
                        <a:rPr lang="en-GB" sz="1400">
                          <a:effectLst/>
                        </a:rPr>
                        <a:t>116</a:t>
                      </a:r>
                      <a:endParaRPr lang="en-GB" sz="2400">
                        <a:effectLst/>
                        <a:latin typeface="Times New Roman" panose="02020603050405020304" pitchFamily="18" charset="0"/>
                        <a:ea typeface="Times New Roman" panose="02020603050405020304" pitchFamily="18" charset="0"/>
                      </a:endParaRPr>
                    </a:p>
                  </a:txBody>
                  <a:tcPr marL="46479" marR="46479" marT="46479" marB="46479" anchor="ctr"/>
                </a:tc>
                <a:tc>
                  <a:txBody>
                    <a:bodyPr/>
                    <a:lstStyle/>
                    <a:p>
                      <a:pPr algn="ctr">
                        <a:buNone/>
                      </a:pPr>
                      <a:r>
                        <a:rPr lang="en-GB" sz="1400" dirty="0">
                          <a:effectLst/>
                        </a:rPr>
                        <a:t>437</a:t>
                      </a:r>
                      <a:endParaRPr lang="en-GB" sz="2400" dirty="0">
                        <a:effectLst/>
                        <a:latin typeface="Times New Roman" panose="02020603050405020304" pitchFamily="18" charset="0"/>
                        <a:ea typeface="Times New Roman" panose="02020603050405020304" pitchFamily="18" charset="0"/>
                      </a:endParaRPr>
                    </a:p>
                  </a:txBody>
                  <a:tcPr marL="46479" marR="46479" marT="46479" marB="46479" anchor="ctr"/>
                </a:tc>
                <a:extLst>
                  <a:ext uri="{0D108BD9-81ED-4DB2-BD59-A6C34878D82A}">
                    <a16:rowId xmlns:a16="http://schemas.microsoft.com/office/drawing/2014/main" val="2387050097"/>
                  </a:ext>
                </a:extLst>
              </a:tr>
            </a:tbl>
          </a:graphicData>
        </a:graphic>
      </p:graphicFrame>
      <p:sp>
        <p:nvSpPr>
          <p:cNvPr id="6" name="Slide Number Placeholder 5">
            <a:extLst>
              <a:ext uri="{FF2B5EF4-FFF2-40B4-BE49-F238E27FC236}">
                <a16:creationId xmlns:a16="http://schemas.microsoft.com/office/drawing/2014/main" id="{41F6D530-EB77-F09A-5FDA-998FE50A5ECC}"/>
              </a:ext>
            </a:extLst>
          </p:cNvPr>
          <p:cNvSpPr>
            <a:spLocks noGrp="1"/>
          </p:cNvSpPr>
          <p:nvPr>
            <p:ph type="sldNum" sz="quarter" idx="12"/>
          </p:nvPr>
        </p:nvSpPr>
        <p:spPr/>
        <p:txBody>
          <a:bodyPr/>
          <a:lstStyle/>
          <a:p>
            <a:fld id="{DCE29462-D582-495B-966A-7379D4E80C1C}" type="slidenum">
              <a:rPr lang="en-GB" smtClean="0"/>
              <a:pPr/>
              <a:t>7</a:t>
            </a:fld>
            <a:endParaRPr lang="en-GB"/>
          </a:p>
        </p:txBody>
      </p:sp>
      <p:sp>
        <p:nvSpPr>
          <p:cNvPr id="3" name="Date Placeholder 3">
            <a:extLst>
              <a:ext uri="{FF2B5EF4-FFF2-40B4-BE49-F238E27FC236}">
                <a16:creationId xmlns:a16="http://schemas.microsoft.com/office/drawing/2014/main" id="{6A62B6F8-06D3-9B1F-E1BB-5ED233C4039C}"/>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EF23F7FE-E8B9-ED1A-E453-9EA88A0492FC}"/>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3016631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C6A2-25E9-6117-319E-3B57393E62D1}"/>
              </a:ext>
            </a:extLst>
          </p:cNvPr>
          <p:cNvSpPr>
            <a:spLocks noGrp="1"/>
          </p:cNvSpPr>
          <p:nvPr>
            <p:ph type="title"/>
          </p:nvPr>
        </p:nvSpPr>
        <p:spPr/>
        <p:txBody>
          <a:bodyPr/>
          <a:lstStyle/>
          <a:p>
            <a:r>
              <a:rPr lang="en-GB" dirty="0"/>
              <a:t>Level of agreement with statements</a:t>
            </a:r>
          </a:p>
        </p:txBody>
      </p:sp>
      <p:sp>
        <p:nvSpPr>
          <p:cNvPr id="6" name="Slide Number Placeholder 5">
            <a:extLst>
              <a:ext uri="{FF2B5EF4-FFF2-40B4-BE49-F238E27FC236}">
                <a16:creationId xmlns:a16="http://schemas.microsoft.com/office/drawing/2014/main" id="{B488EE51-DF99-0464-9B7B-A770291C6B63}"/>
              </a:ext>
            </a:extLst>
          </p:cNvPr>
          <p:cNvSpPr>
            <a:spLocks noGrp="1"/>
          </p:cNvSpPr>
          <p:nvPr>
            <p:ph type="sldNum" sz="quarter" idx="12"/>
          </p:nvPr>
        </p:nvSpPr>
        <p:spPr/>
        <p:txBody>
          <a:bodyPr/>
          <a:lstStyle/>
          <a:p>
            <a:fld id="{DCE29462-D582-495B-966A-7379D4E80C1C}" type="slidenum">
              <a:rPr lang="en-GB" smtClean="0"/>
              <a:pPr/>
              <a:t>8</a:t>
            </a:fld>
            <a:endParaRPr lang="en-GB"/>
          </a:p>
        </p:txBody>
      </p:sp>
      <p:graphicFrame>
        <p:nvGraphicFramePr>
          <p:cNvPr id="8" name="Table 7">
            <a:extLst>
              <a:ext uri="{FF2B5EF4-FFF2-40B4-BE49-F238E27FC236}">
                <a16:creationId xmlns:a16="http://schemas.microsoft.com/office/drawing/2014/main" id="{D772FA1F-77D1-2F75-CF7D-974794ECE417}"/>
              </a:ext>
            </a:extLst>
          </p:cNvPr>
          <p:cNvGraphicFramePr>
            <a:graphicFrameLocks noGrp="1"/>
          </p:cNvGraphicFramePr>
          <p:nvPr>
            <p:extLst>
              <p:ext uri="{D42A27DB-BD31-4B8C-83A1-F6EECF244321}">
                <p14:modId xmlns:p14="http://schemas.microsoft.com/office/powerpoint/2010/main" val="834891655"/>
              </p:ext>
            </p:extLst>
          </p:nvPr>
        </p:nvGraphicFramePr>
        <p:xfrm>
          <a:off x="385439" y="1938236"/>
          <a:ext cx="11334561" cy="3154680"/>
        </p:xfrm>
        <a:graphic>
          <a:graphicData uri="http://schemas.openxmlformats.org/drawingml/2006/table">
            <a:tbl>
              <a:tblPr firstRow="1" firstCol="1" bandRow="1">
                <a:tableStyleId>{5C22544A-7EE6-4342-B048-85BDC9FD1C3A}</a:tableStyleId>
              </a:tblPr>
              <a:tblGrid>
                <a:gridCol w="3862761">
                  <a:extLst>
                    <a:ext uri="{9D8B030D-6E8A-4147-A177-3AD203B41FA5}">
                      <a16:colId xmlns:a16="http://schemas.microsoft.com/office/drawing/2014/main" val="1681067290"/>
                    </a:ext>
                  </a:extLst>
                </a:gridCol>
                <a:gridCol w="1221814">
                  <a:extLst>
                    <a:ext uri="{9D8B030D-6E8A-4147-A177-3AD203B41FA5}">
                      <a16:colId xmlns:a16="http://schemas.microsoft.com/office/drawing/2014/main" val="2748216735"/>
                    </a:ext>
                  </a:extLst>
                </a:gridCol>
                <a:gridCol w="1190762">
                  <a:extLst>
                    <a:ext uri="{9D8B030D-6E8A-4147-A177-3AD203B41FA5}">
                      <a16:colId xmlns:a16="http://schemas.microsoft.com/office/drawing/2014/main" val="3242500550"/>
                    </a:ext>
                  </a:extLst>
                </a:gridCol>
                <a:gridCol w="1120464">
                  <a:extLst>
                    <a:ext uri="{9D8B030D-6E8A-4147-A177-3AD203B41FA5}">
                      <a16:colId xmlns:a16="http://schemas.microsoft.com/office/drawing/2014/main" val="3075516303"/>
                    </a:ext>
                  </a:extLst>
                </a:gridCol>
                <a:gridCol w="1317643">
                  <a:extLst>
                    <a:ext uri="{9D8B030D-6E8A-4147-A177-3AD203B41FA5}">
                      <a16:colId xmlns:a16="http://schemas.microsoft.com/office/drawing/2014/main" val="1204988728"/>
                    </a:ext>
                  </a:extLst>
                </a:gridCol>
                <a:gridCol w="1317643">
                  <a:extLst>
                    <a:ext uri="{9D8B030D-6E8A-4147-A177-3AD203B41FA5}">
                      <a16:colId xmlns:a16="http://schemas.microsoft.com/office/drawing/2014/main" val="4257659700"/>
                    </a:ext>
                  </a:extLst>
                </a:gridCol>
                <a:gridCol w="1303474">
                  <a:extLst>
                    <a:ext uri="{9D8B030D-6E8A-4147-A177-3AD203B41FA5}">
                      <a16:colId xmlns:a16="http://schemas.microsoft.com/office/drawing/2014/main" val="2536880341"/>
                    </a:ext>
                  </a:extLst>
                </a:gridCol>
              </a:tblGrid>
              <a:tr h="0">
                <a:tc>
                  <a:txBody>
                    <a:bodyPr/>
                    <a:lstStyle/>
                    <a:p>
                      <a:pPr>
                        <a:buNone/>
                      </a:pPr>
                      <a:r>
                        <a:rPr lang="en-GB" sz="1400" dirty="0">
                          <a:effectLst/>
                          <a:latin typeface="+mn-lt"/>
                          <a:ea typeface="Times New Roman" panose="02020603050405020304" pitchFamily="18" charset="0"/>
                        </a:rPr>
                        <a:t>Answer choices</a:t>
                      </a:r>
                    </a:p>
                  </a:txBody>
                  <a:tcPr marL="95250" marR="47625" marT="47625" marB="47625" anchor="ctr"/>
                </a:tc>
                <a:tc>
                  <a:txBody>
                    <a:bodyPr/>
                    <a:lstStyle/>
                    <a:p>
                      <a:pPr algn="ctr">
                        <a:buNone/>
                      </a:pPr>
                      <a:r>
                        <a:rPr lang="en-GB" sz="1400" dirty="0">
                          <a:effectLst/>
                          <a:latin typeface="+mn-lt"/>
                          <a:ea typeface="Times New Roman" panose="02020603050405020304" pitchFamily="18" charset="0"/>
                        </a:rPr>
                        <a:t>Completely disagree</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Disagree to an extent</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Agree to an Extent</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Completely Agree</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Not able to rate</a:t>
                      </a:r>
                    </a:p>
                  </a:txBody>
                  <a:tcPr marL="47625" marR="47625" marT="47625" marB="47625" anchor="ctr"/>
                </a:tc>
                <a:tc>
                  <a:txBody>
                    <a:bodyPr/>
                    <a:lstStyle/>
                    <a:p>
                      <a:pPr algn="ctr">
                        <a:buNone/>
                      </a:pPr>
                      <a:r>
                        <a:rPr lang="en-GB" sz="1400" dirty="0">
                          <a:effectLst/>
                          <a:latin typeface="+mn-lt"/>
                          <a:ea typeface="Times New Roman" panose="02020603050405020304" pitchFamily="18" charset="0"/>
                        </a:rPr>
                        <a:t>Response Total</a:t>
                      </a:r>
                    </a:p>
                  </a:txBody>
                  <a:tcPr marL="47625" marR="47625" marT="47625" marB="47625" anchor="ctr"/>
                </a:tc>
                <a:extLst>
                  <a:ext uri="{0D108BD9-81ED-4DB2-BD59-A6C34878D82A}">
                    <a16:rowId xmlns:a16="http://schemas.microsoft.com/office/drawing/2014/main" val="3987993609"/>
                  </a:ext>
                </a:extLst>
              </a:tr>
              <a:tr h="0">
                <a:tc>
                  <a:txBody>
                    <a:bodyPr/>
                    <a:lstStyle/>
                    <a:p>
                      <a:pPr>
                        <a:buNone/>
                      </a:pPr>
                      <a:r>
                        <a:rPr lang="en-GB" sz="1400" dirty="0">
                          <a:effectLst/>
                        </a:rPr>
                        <a:t>The articles, blogs and other media published by the Chartered IIA are valuable, informative and insightful resources.</a:t>
                      </a:r>
                      <a:endParaRPr lang="en-GB" sz="2400" dirty="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1.14%</a:t>
                      </a:r>
                      <a:br>
                        <a:rPr lang="en-GB" sz="1400">
                          <a:effectLst/>
                        </a:rPr>
                      </a:br>
                      <a:r>
                        <a:rPr lang="en-GB" sz="1400">
                          <a:effectLst/>
                        </a:rPr>
                        <a:t>5</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5.95%</a:t>
                      </a:r>
                      <a:br>
                        <a:rPr lang="en-GB" sz="1400">
                          <a:effectLst/>
                        </a:rPr>
                      </a:br>
                      <a:r>
                        <a:rPr lang="en-GB" sz="1400">
                          <a:effectLst/>
                        </a:rPr>
                        <a:t>26</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40.05%</a:t>
                      </a:r>
                      <a:br>
                        <a:rPr lang="en-GB" sz="1400">
                          <a:effectLst/>
                        </a:rPr>
                      </a:br>
                      <a:r>
                        <a:rPr lang="en-GB" sz="1400">
                          <a:effectLst/>
                        </a:rPr>
                        <a:t>175</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49.43%</a:t>
                      </a:r>
                      <a:br>
                        <a:rPr lang="en-GB" sz="1400">
                          <a:effectLst/>
                        </a:rPr>
                      </a:br>
                      <a:r>
                        <a:rPr lang="en-GB" sz="1400">
                          <a:effectLst/>
                        </a:rPr>
                        <a:t>216</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3.43%</a:t>
                      </a:r>
                      <a:br>
                        <a:rPr lang="en-GB" sz="1400">
                          <a:effectLst/>
                        </a:rPr>
                      </a:br>
                      <a:r>
                        <a:rPr lang="en-GB" sz="1400">
                          <a:effectLst/>
                        </a:rPr>
                        <a:t>15</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437</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670244810"/>
                  </a:ext>
                </a:extLst>
              </a:tr>
              <a:tr h="0">
                <a:tc>
                  <a:txBody>
                    <a:bodyPr/>
                    <a:lstStyle/>
                    <a:p>
                      <a:pPr>
                        <a:buNone/>
                      </a:pPr>
                      <a:r>
                        <a:rPr lang="en-GB" sz="1400">
                          <a:effectLst/>
                        </a:rPr>
                        <a:t>The certifications / qualifications offered by the global Institute of Internal Auditors and the Chartered IIA are relevant and credible and support the development of internal auditors’ competencies.</a:t>
                      </a:r>
                      <a:endParaRPr lang="en-GB" sz="2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1.14%</a:t>
                      </a:r>
                      <a:br>
                        <a:rPr lang="en-GB" sz="1400">
                          <a:effectLst/>
                        </a:rPr>
                      </a:br>
                      <a:r>
                        <a:rPr lang="en-GB" sz="1400">
                          <a:effectLst/>
                        </a:rPr>
                        <a:t>5</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4.81%</a:t>
                      </a:r>
                      <a:br>
                        <a:rPr lang="en-GB" sz="1400">
                          <a:effectLst/>
                        </a:rPr>
                      </a:br>
                      <a:r>
                        <a:rPr lang="en-GB" sz="1400">
                          <a:effectLst/>
                        </a:rPr>
                        <a:t>21</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29.75%</a:t>
                      </a:r>
                      <a:br>
                        <a:rPr lang="en-GB" sz="1400">
                          <a:effectLst/>
                        </a:rPr>
                      </a:br>
                      <a:r>
                        <a:rPr lang="en-GB" sz="1400">
                          <a:effectLst/>
                        </a:rPr>
                        <a:t>130</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61.10%</a:t>
                      </a:r>
                      <a:br>
                        <a:rPr lang="en-GB" sz="1400">
                          <a:effectLst/>
                        </a:rPr>
                      </a:br>
                      <a:r>
                        <a:rPr lang="en-GB" sz="1400">
                          <a:effectLst/>
                        </a:rPr>
                        <a:t>267</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3.20%</a:t>
                      </a:r>
                      <a:br>
                        <a:rPr lang="en-GB" sz="1400">
                          <a:effectLst/>
                        </a:rPr>
                      </a:br>
                      <a:r>
                        <a:rPr lang="en-GB" sz="1400">
                          <a:effectLst/>
                        </a:rPr>
                        <a:t>14</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437</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978565361"/>
                  </a:ext>
                </a:extLst>
              </a:tr>
              <a:tr h="0">
                <a:tc>
                  <a:txBody>
                    <a:bodyPr/>
                    <a:lstStyle/>
                    <a:p>
                      <a:pPr>
                        <a:buNone/>
                      </a:pPr>
                      <a:r>
                        <a:rPr lang="en-GB" sz="1400">
                          <a:effectLst/>
                        </a:rPr>
                        <a:t>The training courses offered by the Chartered IIA are relevant, credible and good value for money.</a:t>
                      </a:r>
                      <a:endParaRPr lang="en-GB" sz="2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4.35%</a:t>
                      </a:r>
                      <a:br>
                        <a:rPr lang="en-GB" sz="1400">
                          <a:effectLst/>
                        </a:rPr>
                      </a:br>
                      <a:r>
                        <a:rPr lang="en-GB" sz="1400">
                          <a:effectLst/>
                        </a:rPr>
                        <a:t>19</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14.65%</a:t>
                      </a:r>
                      <a:br>
                        <a:rPr lang="en-GB" sz="1400">
                          <a:effectLst/>
                        </a:rPr>
                      </a:br>
                      <a:r>
                        <a:rPr lang="en-GB" sz="1400">
                          <a:effectLst/>
                        </a:rPr>
                        <a:t>64</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43.48%</a:t>
                      </a:r>
                      <a:br>
                        <a:rPr lang="en-GB" sz="1400">
                          <a:effectLst/>
                        </a:rPr>
                      </a:br>
                      <a:r>
                        <a:rPr lang="en-GB" sz="1400">
                          <a:effectLst/>
                        </a:rPr>
                        <a:t>190</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28.83%</a:t>
                      </a:r>
                      <a:br>
                        <a:rPr lang="en-GB" sz="1400">
                          <a:effectLst/>
                        </a:rPr>
                      </a:br>
                      <a:r>
                        <a:rPr lang="en-GB" sz="1400">
                          <a:effectLst/>
                        </a:rPr>
                        <a:t>126</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8.70%</a:t>
                      </a:r>
                      <a:br>
                        <a:rPr lang="en-GB" sz="1400">
                          <a:effectLst/>
                        </a:rPr>
                      </a:br>
                      <a:r>
                        <a:rPr lang="en-GB" sz="1400">
                          <a:effectLst/>
                        </a:rPr>
                        <a:t>38</a:t>
                      </a:r>
                      <a:endParaRPr lang="en-GB" sz="2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dirty="0">
                          <a:effectLst/>
                        </a:rPr>
                        <a:t>437</a:t>
                      </a:r>
                      <a:endParaRPr lang="en-GB" sz="2400" dirty="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1075091395"/>
                  </a:ext>
                </a:extLst>
              </a:tr>
            </a:tbl>
          </a:graphicData>
        </a:graphic>
      </p:graphicFrame>
      <p:sp>
        <p:nvSpPr>
          <p:cNvPr id="3" name="Date Placeholder 3">
            <a:extLst>
              <a:ext uri="{FF2B5EF4-FFF2-40B4-BE49-F238E27FC236}">
                <a16:creationId xmlns:a16="http://schemas.microsoft.com/office/drawing/2014/main" id="{A4AE710F-7BE8-854F-664E-9234C19151A0}"/>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7" name="Footer Placeholder 4">
            <a:extLst>
              <a:ext uri="{FF2B5EF4-FFF2-40B4-BE49-F238E27FC236}">
                <a16:creationId xmlns:a16="http://schemas.microsoft.com/office/drawing/2014/main" id="{32D2B131-FFA9-C1FB-10A4-EEED7F37BCD9}"/>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1530025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8B3C-E87D-5F7A-039B-618B78935CAC}"/>
              </a:ext>
            </a:extLst>
          </p:cNvPr>
          <p:cNvSpPr>
            <a:spLocks noGrp="1"/>
          </p:cNvSpPr>
          <p:nvPr>
            <p:ph type="title"/>
          </p:nvPr>
        </p:nvSpPr>
        <p:spPr/>
        <p:txBody>
          <a:bodyPr/>
          <a:lstStyle/>
          <a:p>
            <a:r>
              <a:rPr lang="en-GB" dirty="0"/>
              <a:t>Level of agreement with statements</a:t>
            </a:r>
          </a:p>
        </p:txBody>
      </p:sp>
      <p:sp>
        <p:nvSpPr>
          <p:cNvPr id="6" name="Slide Number Placeholder 5">
            <a:extLst>
              <a:ext uri="{FF2B5EF4-FFF2-40B4-BE49-F238E27FC236}">
                <a16:creationId xmlns:a16="http://schemas.microsoft.com/office/drawing/2014/main" id="{79628163-BEB8-405B-6966-F285BD678AA2}"/>
              </a:ext>
            </a:extLst>
          </p:cNvPr>
          <p:cNvSpPr>
            <a:spLocks noGrp="1"/>
          </p:cNvSpPr>
          <p:nvPr>
            <p:ph type="sldNum" sz="quarter" idx="12"/>
          </p:nvPr>
        </p:nvSpPr>
        <p:spPr/>
        <p:txBody>
          <a:bodyPr/>
          <a:lstStyle/>
          <a:p>
            <a:fld id="{DCE29462-D582-495B-966A-7379D4E80C1C}" type="slidenum">
              <a:rPr lang="en-GB" smtClean="0"/>
              <a:pPr/>
              <a:t>9</a:t>
            </a:fld>
            <a:endParaRPr lang="en-GB"/>
          </a:p>
        </p:txBody>
      </p:sp>
      <p:graphicFrame>
        <p:nvGraphicFramePr>
          <p:cNvPr id="7" name="Table 6">
            <a:extLst>
              <a:ext uri="{FF2B5EF4-FFF2-40B4-BE49-F238E27FC236}">
                <a16:creationId xmlns:a16="http://schemas.microsoft.com/office/drawing/2014/main" id="{C987E723-26EC-018A-4AEC-2E6675CEB920}"/>
              </a:ext>
            </a:extLst>
          </p:cNvPr>
          <p:cNvGraphicFramePr>
            <a:graphicFrameLocks noGrp="1"/>
          </p:cNvGraphicFramePr>
          <p:nvPr>
            <p:extLst>
              <p:ext uri="{D42A27DB-BD31-4B8C-83A1-F6EECF244321}">
                <p14:modId xmlns:p14="http://schemas.microsoft.com/office/powerpoint/2010/main" val="4080800372"/>
              </p:ext>
            </p:extLst>
          </p:nvPr>
        </p:nvGraphicFramePr>
        <p:xfrm>
          <a:off x="385439" y="2018095"/>
          <a:ext cx="11334559" cy="3154680"/>
        </p:xfrm>
        <a:graphic>
          <a:graphicData uri="http://schemas.openxmlformats.org/drawingml/2006/table">
            <a:tbl>
              <a:tblPr firstRow="1" firstCol="1" bandRow="1">
                <a:tableStyleId>{5C22544A-7EE6-4342-B048-85BDC9FD1C3A}</a:tableStyleId>
              </a:tblPr>
              <a:tblGrid>
                <a:gridCol w="4132580">
                  <a:extLst>
                    <a:ext uri="{9D8B030D-6E8A-4147-A177-3AD203B41FA5}">
                      <a16:colId xmlns:a16="http://schemas.microsoft.com/office/drawing/2014/main" val="3669560963"/>
                    </a:ext>
                  </a:extLst>
                </a:gridCol>
                <a:gridCol w="1262670">
                  <a:extLst>
                    <a:ext uri="{9D8B030D-6E8A-4147-A177-3AD203B41FA5}">
                      <a16:colId xmlns:a16="http://schemas.microsoft.com/office/drawing/2014/main" val="3402165992"/>
                    </a:ext>
                  </a:extLst>
                </a:gridCol>
                <a:gridCol w="1262670">
                  <a:extLst>
                    <a:ext uri="{9D8B030D-6E8A-4147-A177-3AD203B41FA5}">
                      <a16:colId xmlns:a16="http://schemas.microsoft.com/office/drawing/2014/main" val="3371132302"/>
                    </a:ext>
                  </a:extLst>
                </a:gridCol>
                <a:gridCol w="1276271">
                  <a:extLst>
                    <a:ext uri="{9D8B030D-6E8A-4147-A177-3AD203B41FA5}">
                      <a16:colId xmlns:a16="http://schemas.microsoft.com/office/drawing/2014/main" val="3649306184"/>
                    </a:ext>
                  </a:extLst>
                </a:gridCol>
                <a:gridCol w="1444023">
                  <a:extLst>
                    <a:ext uri="{9D8B030D-6E8A-4147-A177-3AD203B41FA5}">
                      <a16:colId xmlns:a16="http://schemas.microsoft.com/office/drawing/2014/main" val="622212672"/>
                    </a:ext>
                  </a:extLst>
                </a:gridCol>
                <a:gridCol w="1162926">
                  <a:extLst>
                    <a:ext uri="{9D8B030D-6E8A-4147-A177-3AD203B41FA5}">
                      <a16:colId xmlns:a16="http://schemas.microsoft.com/office/drawing/2014/main" val="3148737247"/>
                    </a:ext>
                  </a:extLst>
                </a:gridCol>
                <a:gridCol w="793419">
                  <a:extLst>
                    <a:ext uri="{9D8B030D-6E8A-4147-A177-3AD203B41FA5}">
                      <a16:colId xmlns:a16="http://schemas.microsoft.com/office/drawing/2014/main" val="3500853166"/>
                    </a:ext>
                  </a:extLst>
                </a:gridCol>
              </a:tblGrid>
              <a:tr h="228600">
                <a:tc>
                  <a:txBody>
                    <a:bodyPr/>
                    <a:lstStyle/>
                    <a:p>
                      <a:pPr>
                        <a:buNone/>
                      </a:pPr>
                      <a:r>
                        <a:rPr lang="en-GB" sz="1400">
                          <a:effectLst/>
                        </a:rPr>
                        <a:t>Answer Choices</a:t>
                      </a:r>
                      <a:endParaRPr lang="en-GB" sz="1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Completely disagree</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Disagree to an extent</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Agree to an extent</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Completely agree</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Unable to rate</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Total</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3556016343"/>
                  </a:ext>
                </a:extLst>
              </a:tr>
              <a:tr h="0">
                <a:tc>
                  <a:txBody>
                    <a:bodyPr/>
                    <a:lstStyle/>
                    <a:p>
                      <a:pPr>
                        <a:buNone/>
                      </a:pPr>
                      <a:r>
                        <a:rPr lang="en-GB" sz="1400">
                          <a:effectLst/>
                        </a:rPr>
                        <a:t>Technical guidance, research and papers published by the Chartered IIA are an essential source of practical insight in all aspects of the internal audit profession.</a:t>
                      </a:r>
                      <a:endParaRPr lang="en-GB" sz="1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0.69%</a:t>
                      </a:r>
                      <a:br>
                        <a:rPr lang="en-GB" sz="1400">
                          <a:effectLst/>
                        </a:rPr>
                      </a:br>
                      <a:r>
                        <a:rPr lang="en-GB" sz="1400">
                          <a:effectLst/>
                        </a:rPr>
                        <a:t>3</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4.60%</a:t>
                      </a:r>
                      <a:br>
                        <a:rPr lang="en-GB" sz="1400">
                          <a:effectLst/>
                        </a:rPr>
                      </a:br>
                      <a:r>
                        <a:rPr lang="en-GB" sz="1400">
                          <a:effectLst/>
                        </a:rPr>
                        <a:t>20</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36.55%</a:t>
                      </a:r>
                      <a:br>
                        <a:rPr lang="en-GB" sz="1400">
                          <a:effectLst/>
                        </a:rPr>
                      </a:br>
                      <a:r>
                        <a:rPr lang="en-GB" sz="1400">
                          <a:effectLst/>
                        </a:rPr>
                        <a:t>159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54.71%</a:t>
                      </a:r>
                      <a:br>
                        <a:rPr lang="en-GB" sz="1400">
                          <a:effectLst/>
                        </a:rPr>
                      </a:br>
                      <a:r>
                        <a:rPr lang="en-GB" sz="1400">
                          <a:effectLst/>
                        </a:rPr>
                        <a:t>238</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3.45%</a:t>
                      </a:r>
                      <a:br>
                        <a:rPr lang="en-GB" sz="1400">
                          <a:effectLst/>
                        </a:rPr>
                      </a:br>
                      <a:r>
                        <a:rPr lang="en-GB" sz="1400">
                          <a:effectLst/>
                        </a:rPr>
                        <a:t>15</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435</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3035654686"/>
                  </a:ext>
                </a:extLst>
              </a:tr>
              <a:tr h="0">
                <a:tc>
                  <a:txBody>
                    <a:bodyPr/>
                    <a:lstStyle/>
                    <a:p>
                      <a:pPr>
                        <a:buNone/>
                      </a:pPr>
                      <a:r>
                        <a:rPr lang="en-GB" sz="1400">
                          <a:effectLst/>
                        </a:rPr>
                        <a:t>The events provided by the Chartered IIA are relevant, useful and provide good value for money.</a:t>
                      </a:r>
                      <a:endParaRPr lang="en-GB" sz="1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2.99%</a:t>
                      </a:r>
                      <a:br>
                        <a:rPr lang="en-GB" sz="1400">
                          <a:effectLst/>
                        </a:rPr>
                      </a:br>
                      <a:r>
                        <a:rPr lang="en-GB" sz="1400">
                          <a:effectLst/>
                        </a:rPr>
                        <a:t>13</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13.56%</a:t>
                      </a:r>
                      <a:br>
                        <a:rPr lang="en-GB" sz="1400">
                          <a:effectLst/>
                        </a:rPr>
                      </a:br>
                      <a:r>
                        <a:rPr lang="en-GB" sz="1400">
                          <a:effectLst/>
                        </a:rPr>
                        <a:t>59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47.59%</a:t>
                      </a:r>
                      <a:br>
                        <a:rPr lang="en-GB" sz="1400">
                          <a:effectLst/>
                        </a:rPr>
                      </a:br>
                      <a:r>
                        <a:rPr lang="en-GB" sz="1400">
                          <a:effectLst/>
                        </a:rPr>
                        <a:t>207</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25.06%</a:t>
                      </a:r>
                      <a:br>
                        <a:rPr lang="en-GB" sz="1400">
                          <a:effectLst/>
                        </a:rPr>
                      </a:br>
                      <a:r>
                        <a:rPr lang="en-GB" sz="1400">
                          <a:effectLst/>
                        </a:rPr>
                        <a:t>109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10.80%</a:t>
                      </a:r>
                      <a:br>
                        <a:rPr lang="en-GB" sz="1400">
                          <a:effectLst/>
                        </a:rPr>
                      </a:br>
                      <a:r>
                        <a:rPr lang="en-GB" sz="1400">
                          <a:effectLst/>
                        </a:rPr>
                        <a:t>47</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435</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2813057840"/>
                  </a:ext>
                </a:extLst>
              </a:tr>
              <a:tr h="0">
                <a:tc>
                  <a:txBody>
                    <a:bodyPr/>
                    <a:lstStyle/>
                    <a:p>
                      <a:pPr>
                        <a:buNone/>
                      </a:pPr>
                      <a:r>
                        <a:rPr lang="en-GB" sz="1400">
                          <a:effectLst/>
                        </a:rPr>
                        <a:t>The forums and special interest groups facilitated by the Chartered IIA provide excellent insight into practical aspects of the internal audit profession</a:t>
                      </a:r>
                      <a:endParaRPr lang="en-GB" sz="1400">
                        <a:effectLst/>
                        <a:latin typeface="Times New Roman" panose="02020603050405020304" pitchFamily="18" charset="0"/>
                        <a:ea typeface="Times New Roman" panose="02020603050405020304" pitchFamily="18" charset="0"/>
                      </a:endParaRPr>
                    </a:p>
                  </a:txBody>
                  <a:tcPr marL="95250" marR="47625" marT="47625" marB="47625" anchor="ctr"/>
                </a:tc>
                <a:tc>
                  <a:txBody>
                    <a:bodyPr/>
                    <a:lstStyle/>
                    <a:p>
                      <a:pPr algn="ctr">
                        <a:buNone/>
                      </a:pPr>
                      <a:r>
                        <a:rPr lang="en-GB" sz="1400">
                          <a:effectLst/>
                        </a:rPr>
                        <a:t>2.07%</a:t>
                      </a:r>
                      <a:br>
                        <a:rPr lang="en-GB" sz="1400">
                          <a:effectLst/>
                        </a:rPr>
                      </a:br>
                      <a:r>
                        <a:rPr lang="en-GB" sz="1400">
                          <a:effectLst/>
                        </a:rPr>
                        <a:t>9</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6.44%</a:t>
                      </a:r>
                      <a:br>
                        <a:rPr lang="en-GB" sz="1400">
                          <a:effectLst/>
                        </a:rPr>
                      </a:br>
                      <a:r>
                        <a:rPr lang="en-GB" sz="1400">
                          <a:effectLst/>
                        </a:rPr>
                        <a:t>28</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40.69%</a:t>
                      </a:r>
                      <a:br>
                        <a:rPr lang="en-GB" sz="1400">
                          <a:effectLst/>
                        </a:rPr>
                      </a:br>
                      <a:r>
                        <a:rPr lang="en-GB" sz="1400">
                          <a:effectLst/>
                        </a:rPr>
                        <a:t>177</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26.44%</a:t>
                      </a:r>
                      <a:br>
                        <a:rPr lang="en-GB" sz="1400">
                          <a:effectLst/>
                        </a:rPr>
                      </a:br>
                      <a:r>
                        <a:rPr lang="en-GB" sz="1400">
                          <a:effectLst/>
                        </a:rPr>
                        <a:t>115</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a:effectLst/>
                        </a:rPr>
                        <a:t>24.37%</a:t>
                      </a:r>
                      <a:br>
                        <a:rPr lang="en-GB" sz="1400">
                          <a:effectLst/>
                        </a:rPr>
                      </a:br>
                      <a:r>
                        <a:rPr lang="en-GB" sz="1400">
                          <a:effectLst/>
                        </a:rPr>
                        <a:t>106</a:t>
                      </a:r>
                      <a:endParaRPr lang="en-GB" sz="1400">
                        <a:effectLst/>
                        <a:latin typeface="Times New Roman" panose="02020603050405020304" pitchFamily="18" charset="0"/>
                        <a:ea typeface="Times New Roman" panose="02020603050405020304" pitchFamily="18" charset="0"/>
                      </a:endParaRPr>
                    </a:p>
                  </a:txBody>
                  <a:tcPr marL="47625" marR="47625" marT="47625" marB="47625" anchor="ctr"/>
                </a:tc>
                <a:tc>
                  <a:txBody>
                    <a:bodyPr/>
                    <a:lstStyle/>
                    <a:p>
                      <a:pPr algn="ctr">
                        <a:buNone/>
                      </a:pPr>
                      <a:r>
                        <a:rPr lang="en-GB" sz="1400" dirty="0">
                          <a:effectLst/>
                        </a:rPr>
                        <a:t>435</a:t>
                      </a:r>
                      <a:endParaRPr lang="en-GB" sz="1400" dirty="0">
                        <a:effectLst/>
                        <a:latin typeface="Times New Roman" panose="02020603050405020304" pitchFamily="18" charset="0"/>
                        <a:ea typeface="Times New Roman" panose="02020603050405020304" pitchFamily="18" charset="0"/>
                      </a:endParaRPr>
                    </a:p>
                  </a:txBody>
                  <a:tcPr marL="47625" marR="47625" marT="47625" marB="47625" anchor="ctr"/>
                </a:tc>
                <a:extLst>
                  <a:ext uri="{0D108BD9-81ED-4DB2-BD59-A6C34878D82A}">
                    <a16:rowId xmlns:a16="http://schemas.microsoft.com/office/drawing/2014/main" val="4275248387"/>
                  </a:ext>
                </a:extLst>
              </a:tr>
            </a:tbl>
          </a:graphicData>
        </a:graphic>
      </p:graphicFrame>
      <p:sp>
        <p:nvSpPr>
          <p:cNvPr id="3" name="Date Placeholder 3">
            <a:extLst>
              <a:ext uri="{FF2B5EF4-FFF2-40B4-BE49-F238E27FC236}">
                <a16:creationId xmlns:a16="http://schemas.microsoft.com/office/drawing/2014/main" id="{3916566E-944C-2CA8-4E58-F5587E0AFFDF}"/>
              </a:ext>
            </a:extLst>
          </p:cNvPr>
          <p:cNvSpPr>
            <a:spLocks noGrp="1"/>
          </p:cNvSpPr>
          <p:nvPr>
            <p:ph type="dt" sz="half" idx="10"/>
          </p:nvPr>
        </p:nvSpPr>
        <p:spPr>
          <a:xfrm>
            <a:off x="7562850" y="6236880"/>
            <a:ext cx="2847974" cy="365125"/>
          </a:xfrm>
        </p:spPr>
        <p:txBody>
          <a:bodyPr/>
          <a:lstStyle/>
          <a:p>
            <a:r>
              <a:rPr lang="en-US" dirty="0"/>
              <a:t>October 2025</a:t>
            </a:r>
            <a:endParaRPr lang="en-GB" dirty="0"/>
          </a:p>
        </p:txBody>
      </p:sp>
      <p:sp>
        <p:nvSpPr>
          <p:cNvPr id="8" name="Footer Placeholder 4">
            <a:extLst>
              <a:ext uri="{FF2B5EF4-FFF2-40B4-BE49-F238E27FC236}">
                <a16:creationId xmlns:a16="http://schemas.microsoft.com/office/drawing/2014/main" id="{1FF5A0D2-9D88-1E0D-FF2D-FC9F63A06A33}"/>
              </a:ext>
            </a:extLst>
          </p:cNvPr>
          <p:cNvSpPr>
            <a:spLocks noGrp="1"/>
          </p:cNvSpPr>
          <p:nvPr>
            <p:ph type="ftr" sz="quarter" idx="11"/>
          </p:nvPr>
        </p:nvSpPr>
        <p:spPr>
          <a:xfrm>
            <a:off x="850106" y="6236880"/>
            <a:ext cx="6617494" cy="365125"/>
          </a:xfrm>
        </p:spPr>
        <p:txBody>
          <a:bodyPr/>
          <a:lstStyle/>
          <a:p>
            <a:r>
              <a:rPr lang="en-GB" dirty="0"/>
              <a:t>Member Survey </a:t>
            </a:r>
          </a:p>
        </p:txBody>
      </p:sp>
    </p:spTree>
    <p:extLst>
      <p:ext uri="{BB962C8B-B14F-4D97-AF65-F5344CB8AC3E}">
        <p14:creationId xmlns:p14="http://schemas.microsoft.com/office/powerpoint/2010/main" val="1574289295"/>
      </p:ext>
    </p:extLst>
  </p:cSld>
  <p:clrMapOvr>
    <a:masterClrMapping/>
  </p:clrMapOvr>
</p:sld>
</file>

<file path=ppt/theme/theme1.xml><?xml version="1.0" encoding="utf-8"?>
<a:theme xmlns:a="http://schemas.openxmlformats.org/drawingml/2006/main" name="Office Theme">
  <a:themeElements>
    <a:clrScheme name="CIIA">
      <a:dk1>
        <a:srgbClr val="041233"/>
      </a:dk1>
      <a:lt1>
        <a:sysClr val="window" lastClr="FFFFFF"/>
      </a:lt1>
      <a:dk2>
        <a:srgbClr val="0D1C82"/>
      </a:dk2>
      <a:lt2>
        <a:srgbClr val="E8E8E8"/>
      </a:lt2>
      <a:accent1>
        <a:srgbClr val="0D1C82"/>
      </a:accent1>
      <a:accent2>
        <a:srgbClr val="E83D4A"/>
      </a:accent2>
      <a:accent3>
        <a:srgbClr val="56BD60"/>
      </a:accent3>
      <a:accent4>
        <a:srgbClr val="ED6C2E"/>
      </a:accent4>
      <a:accent5>
        <a:srgbClr val="64DAE0"/>
      </a:accent5>
      <a:accent6>
        <a:srgbClr val="041233"/>
      </a:accent6>
      <a:hlink>
        <a:srgbClr val="E83D4A"/>
      </a:hlink>
      <a:folHlink>
        <a:srgbClr val="0D1C82"/>
      </a:folHlink>
    </a:clrScheme>
    <a:fontScheme name="CI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lIns="216000" tIns="216000" rIns="216000" bIns="216000" rtlCol="0" anchor="ctr">
        <a:normAutofit fontScale="92500" lnSpcReduction="20000"/>
      </a:bodyPr>
      <a:lstStyle>
        <a:defPPr algn="ctr">
          <a:lnSpc>
            <a:spcPct val="130000"/>
          </a:lnSpc>
          <a:defRPr sz="28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31FACC9-BBC8-4FE5-B495-9FBE861CF5EA}" vid="{C34A7F01-8C0B-4124-89C1-CFF1DD215A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A3A016793B894CA1A4580850072AD7" ma:contentTypeVersion="4" ma:contentTypeDescription="Create a new document." ma:contentTypeScope="" ma:versionID="fc452ca47017bb90ebb8b1b5ce40e78a">
  <xsd:schema xmlns:xsd="http://www.w3.org/2001/XMLSchema" xmlns:xs="http://www.w3.org/2001/XMLSchema" xmlns:p="http://schemas.microsoft.com/office/2006/metadata/properties" xmlns:ns2="bbbfaf3e-ddf0-4499-931d-309a8f2d23e3" targetNamespace="http://schemas.microsoft.com/office/2006/metadata/properties" ma:root="true" ma:fieldsID="be5c61b8d0294e9192d5dd49ccda7630" ns2:_="">
    <xsd:import namespace="bbbfaf3e-ddf0-4499-931d-309a8f2d23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faf3e-ddf0-4499-931d-309a8f2d2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5EBCD9B-ADED-4542-BC5C-B62D5B0CE940}">
  <ds:schemaRefs>
    <ds:schemaRef ds:uri="http://schemas.microsoft.com/sharepoint/v3/contenttype/forms"/>
  </ds:schemaRefs>
</ds:datastoreItem>
</file>

<file path=customXml/itemProps2.xml><?xml version="1.0" encoding="utf-8"?>
<ds:datastoreItem xmlns:ds="http://schemas.openxmlformats.org/officeDocument/2006/customXml" ds:itemID="{28D3F5C7-0691-4694-BED6-51D5BD664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faf3e-ddf0-4499-931d-309a8f2d23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051CDE-E29F-41B6-8032-F7B7DE3342F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Company presentation template</Template>
  <TotalTime>55</TotalTime>
  <Words>1979</Words>
  <Application>Microsoft Office PowerPoint</Application>
  <PresentationFormat>Widescreen</PresentationFormat>
  <Paragraphs>251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Cabin</vt:lpstr>
      <vt:lpstr>Georgia</vt:lpstr>
      <vt:lpstr>Times New Roman</vt:lpstr>
      <vt:lpstr>Office Theme</vt:lpstr>
      <vt:lpstr>Member Survey June 2025</vt:lpstr>
      <vt:lpstr>Agenda</vt:lpstr>
      <vt:lpstr>Overall opinion of Chartered IIA</vt:lpstr>
      <vt:lpstr>Ranking of the value of membership</vt:lpstr>
      <vt:lpstr>Ranking of value of membership</vt:lpstr>
      <vt:lpstr>Level of agreement with statements</vt:lpstr>
      <vt:lpstr>Level of agreement with statements</vt:lpstr>
      <vt:lpstr>Level of agreement with statements</vt:lpstr>
      <vt:lpstr>Level of agreement with statements</vt:lpstr>
      <vt:lpstr>Level of agreement with statements</vt:lpstr>
      <vt:lpstr>Comment themes</vt:lpstr>
      <vt:lpstr>Comment Themes – Cost and Value for Money</vt:lpstr>
      <vt:lpstr>Comment Themes – Chartered IIA website search</vt:lpstr>
      <vt:lpstr>Comment Themes - Communication</vt:lpstr>
      <vt:lpstr>Comment Themes – Professional Qualifications</vt:lpstr>
      <vt:lpstr>Comment Themes – London Centric</vt:lpstr>
      <vt:lpstr>Comment Themes – London Centric</vt:lpstr>
      <vt:lpstr>Participants</vt:lpstr>
      <vt:lpstr>Participants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 Brook</dc:creator>
  <cp:lastModifiedBy>Nigel Shattock</cp:lastModifiedBy>
  <cp:revision>232</cp:revision>
  <dcterms:created xsi:type="dcterms:W3CDTF">2025-09-16T14:13:36Z</dcterms:created>
  <dcterms:modified xsi:type="dcterms:W3CDTF">2025-10-06T09:49:37Z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0x010100B5A3A016793B894CA1A4580850072AD7</vt:lpwstr>
  </property>
</Properties>
</file>