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25"/>
  </p:notesMasterIdLst>
  <p:handoutMasterIdLst>
    <p:handoutMasterId r:id="rId26"/>
  </p:handoutMasterIdLst>
  <p:sldIdLst>
    <p:sldId id="302" r:id="rId5"/>
    <p:sldId id="333" r:id="rId6"/>
    <p:sldId id="335" r:id="rId7"/>
    <p:sldId id="383" r:id="rId8"/>
    <p:sldId id="384" r:id="rId9"/>
    <p:sldId id="373" r:id="rId10"/>
    <p:sldId id="374" r:id="rId11"/>
    <p:sldId id="382" r:id="rId12"/>
    <p:sldId id="395" r:id="rId13"/>
    <p:sldId id="396" r:id="rId14"/>
    <p:sldId id="398" r:id="rId15"/>
    <p:sldId id="399" r:id="rId16"/>
    <p:sldId id="400" r:id="rId17"/>
    <p:sldId id="401" r:id="rId18"/>
    <p:sldId id="402" r:id="rId19"/>
    <p:sldId id="345" r:id="rId20"/>
    <p:sldId id="381" r:id="rId21"/>
    <p:sldId id="376" r:id="rId22"/>
    <p:sldId id="348" r:id="rId23"/>
    <p:sldId id="340" r:id="rId24"/>
  </p:sldIdLst>
  <p:sldSz cx="12192000" cy="6858000"/>
  <p:notesSz cx="6742113" cy="9872663"/>
  <p:defaultTextStyle>
    <a:defPPr>
      <a:defRPr lang="en-US"/>
    </a:defPPr>
    <a:lvl1pPr algn="l" rtl="0" fontAlgn="base">
      <a:spcBef>
        <a:spcPct val="0"/>
      </a:spcBef>
      <a:spcAft>
        <a:spcPct val="0"/>
      </a:spcAft>
      <a:defRPr sz="2800" kern="1200">
        <a:solidFill>
          <a:schemeClr val="bg1"/>
        </a:solidFill>
        <a:latin typeface="Arial" charset="0"/>
        <a:ea typeface="+mn-ea"/>
        <a:cs typeface="Arial" charset="0"/>
      </a:defRPr>
    </a:lvl1pPr>
    <a:lvl2pPr marL="457200" algn="l" rtl="0" fontAlgn="base">
      <a:spcBef>
        <a:spcPct val="0"/>
      </a:spcBef>
      <a:spcAft>
        <a:spcPct val="0"/>
      </a:spcAft>
      <a:defRPr sz="2800" kern="1200">
        <a:solidFill>
          <a:schemeClr val="bg1"/>
        </a:solidFill>
        <a:latin typeface="Arial" charset="0"/>
        <a:ea typeface="+mn-ea"/>
        <a:cs typeface="Arial" charset="0"/>
      </a:defRPr>
    </a:lvl2pPr>
    <a:lvl3pPr marL="914400" algn="l" rtl="0" fontAlgn="base">
      <a:spcBef>
        <a:spcPct val="0"/>
      </a:spcBef>
      <a:spcAft>
        <a:spcPct val="0"/>
      </a:spcAft>
      <a:defRPr sz="2800" kern="1200">
        <a:solidFill>
          <a:schemeClr val="bg1"/>
        </a:solidFill>
        <a:latin typeface="Arial" charset="0"/>
        <a:ea typeface="+mn-ea"/>
        <a:cs typeface="Arial" charset="0"/>
      </a:defRPr>
    </a:lvl3pPr>
    <a:lvl4pPr marL="1371600" algn="l" rtl="0" fontAlgn="base">
      <a:spcBef>
        <a:spcPct val="0"/>
      </a:spcBef>
      <a:spcAft>
        <a:spcPct val="0"/>
      </a:spcAft>
      <a:defRPr sz="2800" kern="1200">
        <a:solidFill>
          <a:schemeClr val="bg1"/>
        </a:solidFill>
        <a:latin typeface="Arial" charset="0"/>
        <a:ea typeface="+mn-ea"/>
        <a:cs typeface="Arial" charset="0"/>
      </a:defRPr>
    </a:lvl4pPr>
    <a:lvl5pPr marL="1828800" algn="l" rtl="0" fontAlgn="base">
      <a:spcBef>
        <a:spcPct val="0"/>
      </a:spcBef>
      <a:spcAft>
        <a:spcPct val="0"/>
      </a:spcAft>
      <a:defRPr sz="2800" kern="1200">
        <a:solidFill>
          <a:schemeClr val="bg1"/>
        </a:solidFill>
        <a:latin typeface="Arial" charset="0"/>
        <a:ea typeface="+mn-ea"/>
        <a:cs typeface="Arial" charset="0"/>
      </a:defRPr>
    </a:lvl5pPr>
    <a:lvl6pPr marL="2286000" algn="l" defTabSz="914400" rtl="0" eaLnBrk="1" latinLnBrk="0" hangingPunct="1">
      <a:defRPr sz="2800" kern="1200">
        <a:solidFill>
          <a:schemeClr val="bg1"/>
        </a:solidFill>
        <a:latin typeface="Arial" charset="0"/>
        <a:ea typeface="+mn-ea"/>
        <a:cs typeface="Arial" charset="0"/>
      </a:defRPr>
    </a:lvl6pPr>
    <a:lvl7pPr marL="2743200" algn="l" defTabSz="914400" rtl="0" eaLnBrk="1" latinLnBrk="0" hangingPunct="1">
      <a:defRPr sz="2800" kern="1200">
        <a:solidFill>
          <a:schemeClr val="bg1"/>
        </a:solidFill>
        <a:latin typeface="Arial" charset="0"/>
        <a:ea typeface="+mn-ea"/>
        <a:cs typeface="Arial" charset="0"/>
      </a:defRPr>
    </a:lvl7pPr>
    <a:lvl8pPr marL="3200400" algn="l" defTabSz="914400" rtl="0" eaLnBrk="1" latinLnBrk="0" hangingPunct="1">
      <a:defRPr sz="2800" kern="1200">
        <a:solidFill>
          <a:schemeClr val="bg1"/>
        </a:solidFill>
        <a:latin typeface="Arial" charset="0"/>
        <a:ea typeface="+mn-ea"/>
        <a:cs typeface="Arial" charset="0"/>
      </a:defRPr>
    </a:lvl8pPr>
    <a:lvl9pPr marL="3657600" algn="l" defTabSz="914400" rtl="0" eaLnBrk="1" latinLnBrk="0" hangingPunct="1">
      <a:defRPr sz="2800"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3" pos="39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39"/>
    <a:srgbClr val="A6B6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96" autoAdjust="0"/>
    <p:restoredTop sz="64165" autoAdjust="0"/>
  </p:normalViewPr>
  <p:slideViewPr>
    <p:cSldViewPr>
      <p:cViewPr varScale="1">
        <p:scale>
          <a:sx n="67" d="100"/>
          <a:sy n="67" d="100"/>
        </p:scale>
        <p:origin x="1698" y="72"/>
      </p:cViewPr>
      <p:guideLst>
        <p:guide orient="horz" pos="2160"/>
        <p:guide pos="39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990" y="102"/>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Brook" userId="78a93491-dc14-4be1-af2e-d1ab8f43b5cd" providerId="ADAL" clId="{69509D9F-52EF-48BB-9BB6-B5CDB53126EF}"/>
    <pc:docChg chg="custSel delSld modSld">
      <pc:chgData name="Ann Brook" userId="78a93491-dc14-4be1-af2e-d1ab8f43b5cd" providerId="ADAL" clId="{69509D9F-52EF-48BB-9BB6-B5CDB53126EF}" dt="2024-05-24T15:37:02.778" v="7960" actId="313"/>
      <pc:docMkLst>
        <pc:docMk/>
      </pc:docMkLst>
      <pc:sldChg chg="modSp mod">
        <pc:chgData name="Ann Brook" userId="78a93491-dc14-4be1-af2e-d1ab8f43b5cd" providerId="ADAL" clId="{69509D9F-52EF-48BB-9BB6-B5CDB53126EF}" dt="2024-05-24T14:15:05.788" v="26" actId="20577"/>
        <pc:sldMkLst>
          <pc:docMk/>
          <pc:sldMk cId="3602015099" sldId="302"/>
        </pc:sldMkLst>
        <pc:spChg chg="mod">
          <ac:chgData name="Ann Brook" userId="78a93491-dc14-4be1-af2e-d1ab8f43b5cd" providerId="ADAL" clId="{69509D9F-52EF-48BB-9BB6-B5CDB53126EF}" dt="2024-05-24T14:15:05.788" v="26" actId="20577"/>
          <ac:spMkLst>
            <pc:docMk/>
            <pc:sldMk cId="3602015099" sldId="302"/>
            <ac:spMk id="7" creationId="{7E9CC781-2CCD-E84C-812F-91FB9E869430}"/>
          </ac:spMkLst>
        </pc:spChg>
        <pc:spChg chg="mod">
          <ac:chgData name="Ann Brook" userId="78a93491-dc14-4be1-af2e-d1ab8f43b5cd" providerId="ADAL" clId="{69509D9F-52EF-48BB-9BB6-B5CDB53126EF}" dt="2024-05-24T14:14:58.001" v="11" actId="20577"/>
          <ac:spMkLst>
            <pc:docMk/>
            <pc:sldMk cId="3602015099" sldId="302"/>
            <ac:spMk id="8" creationId="{463465DB-6E7A-014E-A9EE-5429B097CB33}"/>
          </ac:spMkLst>
        </pc:spChg>
      </pc:sldChg>
      <pc:sldChg chg="modNotesTx">
        <pc:chgData name="Ann Brook" userId="78a93491-dc14-4be1-af2e-d1ab8f43b5cd" providerId="ADAL" clId="{69509D9F-52EF-48BB-9BB6-B5CDB53126EF}" dt="2024-05-24T15:36:33.918" v="7958" actId="20577"/>
        <pc:sldMkLst>
          <pc:docMk/>
          <pc:sldMk cId="3196847260" sldId="345"/>
        </pc:sldMkLst>
      </pc:sldChg>
      <pc:sldChg chg="del">
        <pc:chgData name="Ann Brook" userId="78a93491-dc14-4be1-af2e-d1ab8f43b5cd" providerId="ADAL" clId="{69509D9F-52EF-48BB-9BB6-B5CDB53126EF}" dt="2024-05-24T14:14:43.665" v="6" actId="47"/>
        <pc:sldMkLst>
          <pc:docMk/>
          <pc:sldMk cId="2904518406" sldId="346"/>
        </pc:sldMkLst>
      </pc:sldChg>
      <pc:sldChg chg="del">
        <pc:chgData name="Ann Brook" userId="78a93491-dc14-4be1-af2e-d1ab8f43b5cd" providerId="ADAL" clId="{69509D9F-52EF-48BB-9BB6-B5CDB53126EF}" dt="2024-05-24T14:13:43.718" v="0" actId="47"/>
        <pc:sldMkLst>
          <pc:docMk/>
          <pc:sldMk cId="2130597954" sldId="370"/>
        </pc:sldMkLst>
      </pc:sldChg>
      <pc:sldChg chg="modNotesTx">
        <pc:chgData name="Ann Brook" userId="78a93491-dc14-4be1-af2e-d1ab8f43b5cd" providerId="ADAL" clId="{69509D9F-52EF-48BB-9BB6-B5CDB53126EF}" dt="2024-05-24T15:14:20.902" v="2071" actId="20577"/>
        <pc:sldMkLst>
          <pc:docMk/>
          <pc:sldMk cId="2198198388" sldId="373"/>
        </pc:sldMkLst>
      </pc:sldChg>
      <pc:sldChg chg="modNotesTx">
        <pc:chgData name="Ann Brook" userId="78a93491-dc14-4be1-af2e-d1ab8f43b5cd" providerId="ADAL" clId="{69509D9F-52EF-48BB-9BB6-B5CDB53126EF}" dt="2024-05-24T15:15:53.315" v="2474" actId="20577"/>
        <pc:sldMkLst>
          <pc:docMk/>
          <pc:sldMk cId="1788732832" sldId="374"/>
        </pc:sldMkLst>
      </pc:sldChg>
      <pc:sldChg chg="del">
        <pc:chgData name="Ann Brook" userId="78a93491-dc14-4be1-af2e-d1ab8f43b5cd" providerId="ADAL" clId="{69509D9F-52EF-48BB-9BB6-B5CDB53126EF}" dt="2024-05-24T14:13:52.877" v="1" actId="47"/>
        <pc:sldMkLst>
          <pc:docMk/>
          <pc:sldMk cId="1009858558" sldId="379"/>
        </pc:sldMkLst>
      </pc:sldChg>
      <pc:sldChg chg="del">
        <pc:chgData name="Ann Brook" userId="78a93491-dc14-4be1-af2e-d1ab8f43b5cd" providerId="ADAL" clId="{69509D9F-52EF-48BB-9BB6-B5CDB53126EF}" dt="2024-05-24T14:14:24.383" v="5" actId="47"/>
        <pc:sldMkLst>
          <pc:docMk/>
          <pc:sldMk cId="1405982114" sldId="380"/>
        </pc:sldMkLst>
      </pc:sldChg>
      <pc:sldChg chg="modNotesTx">
        <pc:chgData name="Ann Brook" userId="78a93491-dc14-4be1-af2e-d1ab8f43b5cd" providerId="ADAL" clId="{69509D9F-52EF-48BB-9BB6-B5CDB53126EF}" dt="2024-05-24T15:08:33.706" v="610" actId="20577"/>
        <pc:sldMkLst>
          <pc:docMk/>
          <pc:sldMk cId="2481139510" sldId="384"/>
        </pc:sldMkLst>
      </pc:sldChg>
      <pc:sldChg chg="del">
        <pc:chgData name="Ann Brook" userId="78a93491-dc14-4be1-af2e-d1ab8f43b5cd" providerId="ADAL" clId="{69509D9F-52EF-48BB-9BB6-B5CDB53126EF}" dt="2024-05-24T14:14:14.356" v="2" actId="47"/>
        <pc:sldMkLst>
          <pc:docMk/>
          <pc:sldMk cId="861010018" sldId="385"/>
        </pc:sldMkLst>
      </pc:sldChg>
      <pc:sldChg chg="del">
        <pc:chgData name="Ann Brook" userId="78a93491-dc14-4be1-af2e-d1ab8f43b5cd" providerId="ADAL" clId="{69509D9F-52EF-48BB-9BB6-B5CDB53126EF}" dt="2024-05-24T14:14:15.309" v="3" actId="47"/>
        <pc:sldMkLst>
          <pc:docMk/>
          <pc:sldMk cId="1135575338" sldId="386"/>
        </pc:sldMkLst>
      </pc:sldChg>
      <pc:sldChg chg="modNotesTx">
        <pc:chgData name="Ann Brook" userId="78a93491-dc14-4be1-af2e-d1ab8f43b5cd" providerId="ADAL" clId="{69509D9F-52EF-48BB-9BB6-B5CDB53126EF}" dt="2024-05-24T15:37:00.572" v="7959" actId="313"/>
        <pc:sldMkLst>
          <pc:docMk/>
          <pc:sldMk cId="2389145043" sldId="395"/>
        </pc:sldMkLst>
      </pc:sldChg>
      <pc:sldChg chg="modNotesTx">
        <pc:chgData name="Ann Brook" userId="78a93491-dc14-4be1-af2e-d1ab8f43b5cd" providerId="ADAL" clId="{69509D9F-52EF-48BB-9BB6-B5CDB53126EF}" dt="2024-05-24T15:37:02.778" v="7960" actId="313"/>
        <pc:sldMkLst>
          <pc:docMk/>
          <pc:sldMk cId="2044500436" sldId="396"/>
        </pc:sldMkLst>
      </pc:sldChg>
      <pc:sldChg chg="modNotesTx">
        <pc:chgData name="Ann Brook" userId="78a93491-dc14-4be1-af2e-d1ab8f43b5cd" providerId="ADAL" clId="{69509D9F-52EF-48BB-9BB6-B5CDB53126EF}" dt="2024-05-24T15:24:03.184" v="4557" actId="20577"/>
        <pc:sldMkLst>
          <pc:docMk/>
          <pc:sldMk cId="3442053824" sldId="398"/>
        </pc:sldMkLst>
      </pc:sldChg>
      <pc:sldChg chg="modNotesTx">
        <pc:chgData name="Ann Brook" userId="78a93491-dc14-4be1-af2e-d1ab8f43b5cd" providerId="ADAL" clId="{69509D9F-52EF-48BB-9BB6-B5CDB53126EF}" dt="2024-05-24T15:27:40.583" v="5237" actId="20577"/>
        <pc:sldMkLst>
          <pc:docMk/>
          <pc:sldMk cId="1922781358" sldId="399"/>
        </pc:sldMkLst>
      </pc:sldChg>
      <pc:sldChg chg="modNotesTx">
        <pc:chgData name="Ann Brook" userId="78a93491-dc14-4be1-af2e-d1ab8f43b5cd" providerId="ADAL" clId="{69509D9F-52EF-48BB-9BB6-B5CDB53126EF}" dt="2024-05-24T15:28:46.520" v="5467" actId="20577"/>
        <pc:sldMkLst>
          <pc:docMk/>
          <pc:sldMk cId="1765294733" sldId="400"/>
        </pc:sldMkLst>
      </pc:sldChg>
      <pc:sldChg chg="modNotesTx">
        <pc:chgData name="Ann Brook" userId="78a93491-dc14-4be1-af2e-d1ab8f43b5cd" providerId="ADAL" clId="{69509D9F-52EF-48BB-9BB6-B5CDB53126EF}" dt="2024-05-24T15:30:04.869" v="5888" actId="20577"/>
        <pc:sldMkLst>
          <pc:docMk/>
          <pc:sldMk cId="2296869549" sldId="401"/>
        </pc:sldMkLst>
      </pc:sldChg>
      <pc:sldChg chg="modNotesTx">
        <pc:chgData name="Ann Brook" userId="78a93491-dc14-4be1-af2e-d1ab8f43b5cd" providerId="ADAL" clId="{69509D9F-52EF-48BB-9BB6-B5CDB53126EF}" dt="2024-05-24T15:31:41.388" v="6408" actId="20577"/>
        <pc:sldMkLst>
          <pc:docMk/>
          <pc:sldMk cId="1974275294" sldId="402"/>
        </pc:sldMkLst>
      </pc:sldChg>
      <pc:sldChg chg="del">
        <pc:chgData name="Ann Brook" userId="78a93491-dc14-4be1-af2e-d1ab8f43b5cd" providerId="ADAL" clId="{69509D9F-52EF-48BB-9BB6-B5CDB53126EF}" dt="2024-05-24T14:14:20.843" v="4" actId="47"/>
        <pc:sldMkLst>
          <pc:docMk/>
          <pc:sldMk cId="1227773332" sldId="4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12291" name="Rectangle 3"/>
          <p:cNvSpPr>
            <a:spLocks noGrp="1" noChangeArrowheads="1"/>
          </p:cNvSpPr>
          <p:nvPr>
            <p:ph type="dt" sz="quarter"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2292" name="Rectangle 4"/>
          <p:cNvSpPr>
            <a:spLocks noGrp="1" noChangeArrowheads="1"/>
          </p:cNvSpPr>
          <p:nvPr>
            <p:ph type="ftr" sz="quarter" idx="2"/>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12293" name="Rectangle 5"/>
          <p:cNvSpPr>
            <a:spLocks noGrp="1" noChangeArrowheads="1"/>
          </p:cNvSpPr>
          <p:nvPr>
            <p:ph type="sldNum" sz="quarter" idx="3"/>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FEAF8BF8-CF7B-4E93-9C01-9369CB05BEE8}" type="slidenum">
              <a:rPr lang="en-US"/>
              <a:pPr>
                <a:defRPr/>
              </a:pPr>
              <a:t>‹#›</a:t>
            </a:fld>
            <a:endParaRPr lang="en-US" dirty="0"/>
          </a:p>
        </p:txBody>
      </p:sp>
    </p:spTree>
    <p:extLst>
      <p:ext uri="{BB962C8B-B14F-4D97-AF65-F5344CB8AC3E}">
        <p14:creationId xmlns:p14="http://schemas.microsoft.com/office/powerpoint/2010/main" val="1989988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9730" name="Rectangle 2"/>
          <p:cNvSpPr>
            <a:spLocks noGrp="1" noChangeArrowheads="1"/>
          </p:cNvSpPr>
          <p:nvPr>
            <p:ph type="hdr" sz="quarter"/>
          </p:nvPr>
        </p:nvSpPr>
        <p:spPr bwMode="auto">
          <a:xfrm>
            <a:off x="1"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a:defRPr/>
            </a:pPr>
            <a:endParaRPr lang="en-US" dirty="0"/>
          </a:p>
        </p:txBody>
      </p:sp>
      <p:sp>
        <p:nvSpPr>
          <p:cNvPr id="329731" name="Rectangle 3"/>
          <p:cNvSpPr>
            <a:spLocks noGrp="1" noChangeArrowheads="1"/>
          </p:cNvSpPr>
          <p:nvPr>
            <p:ph type="dt" idx="1"/>
          </p:nvPr>
        </p:nvSpPr>
        <p:spPr bwMode="auto">
          <a:xfrm>
            <a:off x="3819622" y="2"/>
            <a:ext cx="292088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79375" y="739775"/>
            <a:ext cx="6583363" cy="37036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3" name="Rectangle 5"/>
          <p:cNvSpPr>
            <a:spLocks noGrp="1" noChangeArrowheads="1"/>
          </p:cNvSpPr>
          <p:nvPr>
            <p:ph type="body" sz="quarter" idx="3"/>
          </p:nvPr>
        </p:nvSpPr>
        <p:spPr bwMode="auto">
          <a:xfrm>
            <a:off x="674051" y="4689476"/>
            <a:ext cx="5394012" cy="4443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9734" name="Rectangle 6"/>
          <p:cNvSpPr>
            <a:spLocks noGrp="1" noChangeArrowheads="1"/>
          </p:cNvSpPr>
          <p:nvPr>
            <p:ph type="ftr" sz="quarter" idx="4"/>
          </p:nvPr>
        </p:nvSpPr>
        <p:spPr bwMode="auto">
          <a:xfrm>
            <a:off x="1"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pPr>
              <a:defRPr/>
            </a:pPr>
            <a:endParaRPr lang="en-US" dirty="0"/>
          </a:p>
        </p:txBody>
      </p:sp>
      <p:sp>
        <p:nvSpPr>
          <p:cNvPr id="329735" name="Rectangle 7"/>
          <p:cNvSpPr>
            <a:spLocks noGrp="1" noChangeArrowheads="1"/>
          </p:cNvSpPr>
          <p:nvPr>
            <p:ph type="sldNum" sz="quarter" idx="5"/>
          </p:nvPr>
        </p:nvSpPr>
        <p:spPr bwMode="auto">
          <a:xfrm>
            <a:off x="3819622" y="9377363"/>
            <a:ext cx="2920887"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237CCD78-0B5E-4227-8E8E-C9E530FAA03D}" type="slidenum">
              <a:rPr lang="en-US"/>
              <a:pPr>
                <a:defRPr/>
              </a:pPr>
              <a:t>‹#›</a:t>
            </a:fld>
            <a:endParaRPr lang="en-US" dirty="0"/>
          </a:p>
        </p:txBody>
      </p:sp>
    </p:spTree>
    <p:extLst>
      <p:ext uri="{BB962C8B-B14F-4D97-AF65-F5344CB8AC3E}">
        <p14:creationId xmlns:p14="http://schemas.microsoft.com/office/powerpoint/2010/main" val="2804754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1</a:t>
            </a:fld>
            <a:endParaRPr lang="en-US" altLang="en-US" dirty="0"/>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442099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A lot of these requirements are best practice already in the UK, Ireland and the EU. However, it can be a helpful to review these arrangements and ensure that they are fulfilling their purpose.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7747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For EQAs it is important that the board is actively involved. This a means by which you received independent assurance that you can rely on the internal audit function and therefore fulfil your duties and responsibilities. The board is here to govern the internal audit function and therefore it is important that the board is actively involved in the tools that help them to do this.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89123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Internal Audit Mandate is a new term in the new global internal audit standards. </a:t>
            </a:r>
          </a:p>
          <a:p>
            <a:endParaRPr lang="en-US" dirty="0"/>
          </a:p>
          <a:p>
            <a:r>
              <a:rPr lang="en-US" dirty="0"/>
              <a:t>While the mandate can be aspirational in nature, when you compare the definitions from the 2017 IPPF to that of the new 2024 IPPF you can see that the Mandate is already defined in existing Charters. You may wish to review and push on the elements that form the mandate to include an element of aspiration.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6534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 Courage is a new term. This is not about internal auditors seeking to speak direct with the board on areas they are worried about, but having professional discussion and using escalation protocols as appropriate to ensure that the message reaches the board as appropriate. Part of this is about ensuring that internal audit functions are aware of what ethical standards are expected, which is why ethical training is key part of this. </a:t>
            </a:r>
          </a:p>
          <a:p>
            <a:endParaRPr lang="en-GB" dirty="0"/>
          </a:p>
          <a:p>
            <a:r>
              <a:rPr lang="en-GB" dirty="0"/>
              <a:t>The internal audit strategy is new and is not the list of internal audit engagements. The board is required to review, approve and monitor this. Some internal audit functions already have this in place but it may have not come to the board as it was not required under the 2017 IPPF. We would expect this to be in place for the implementation date in January 2025. </a:t>
            </a:r>
          </a:p>
          <a:p>
            <a:endParaRPr lang="en-GB" dirty="0"/>
          </a:p>
          <a:p>
            <a:r>
              <a:rPr lang="en-GB" dirty="0"/>
              <a:t>The final domain is all about performing internal audit engagements. This is very largely the same as the 2017 IPPF. There is a drive in here, however, to ensure that actions agreed as the result of internal audit activity are aimed to the correct level and place in the finding – the root cause. This means that you should not see recommendations such as ‘Remind staff to follow the procedure….’ or ‘Consider putting together a project on….’ these are weak and are not addressing root causes.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5198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slide.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131B83-9654-45D1-B7ED-EC624669DD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07915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2547E3A-4C88-4DC8-8EA5-4873970043A3}" type="slidenum">
              <a:rPr lang="en-US" altLang="en-US" smtClean="0"/>
              <a:pPr eaLnBrk="1" hangingPunct="1">
                <a:spcBef>
                  <a:spcPct val="0"/>
                </a:spcBef>
              </a:pPr>
              <a:t>20</a:t>
            </a:fld>
            <a:endParaRPr lang="en-US" altLang="en-US" dirty="0"/>
          </a:p>
        </p:txBody>
      </p:sp>
      <p:sp>
        <p:nvSpPr>
          <p:cNvPr id="16387" name="Rectangle 2"/>
          <p:cNvSpPr>
            <a:spLocks noGrp="1" noRot="1" noChangeAspect="1" noChangeArrowheads="1" noTextEdit="1"/>
          </p:cNvSpPr>
          <p:nvPr>
            <p:ph type="sldImg"/>
          </p:nvPr>
        </p:nvSpPr>
        <p:spPr>
          <a:xfrm>
            <a:off x="79375" y="739775"/>
            <a:ext cx="6583363" cy="370363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p>
        </p:txBody>
      </p:sp>
    </p:spTree>
    <p:extLst>
      <p:ext uri="{BB962C8B-B14F-4D97-AF65-F5344CB8AC3E}">
        <p14:creationId xmlns:p14="http://schemas.microsoft.com/office/powerpoint/2010/main" val="16049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7CCD78-0B5E-4227-8E8E-C9E530FAA03D}" type="slidenum">
              <a:rPr lang="en-US" smtClean="0"/>
              <a:pPr>
                <a:defRPr/>
              </a:pPr>
              <a:t>2</a:t>
            </a:fld>
            <a:endParaRPr lang="en-US" dirty="0"/>
          </a:p>
        </p:txBody>
      </p:sp>
    </p:spTree>
    <p:extLst>
      <p:ext uri="{BB962C8B-B14F-4D97-AF65-F5344CB8AC3E}">
        <p14:creationId xmlns:p14="http://schemas.microsoft.com/office/powerpoint/2010/main" val="2329506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This slide shows how the existing International Professional Practice Framework (2017) maps to the new IPPF (2024).</a:t>
            </a:r>
          </a:p>
          <a:p>
            <a:endParaRPr lang="en-US" dirty="0"/>
          </a:p>
          <a:p>
            <a:r>
              <a:rPr lang="en-US" dirty="0"/>
              <a:t>The new Global Internal Audit Standards are essentially mapped to the mandatory requirements plus the Implementation Guidance of the 2017 IPPF. </a:t>
            </a:r>
          </a:p>
          <a:p>
            <a:endParaRPr lang="en-US" dirty="0"/>
          </a:p>
          <a:p>
            <a:r>
              <a:rPr lang="en-US" dirty="0"/>
              <a:t>The IPPF (2017) Supplemental and Recommended guidance, including GTAGs – remain and transfer to Guidance in the new IPPF 2024. </a:t>
            </a:r>
          </a:p>
          <a:p>
            <a:endParaRPr lang="en-US" dirty="0"/>
          </a:p>
          <a:p>
            <a:r>
              <a:rPr lang="en-US" dirty="0"/>
              <a:t>A new addition to the IPPF (2024) is the introduction of Topical Requirements – more on this later.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453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Focusing on the new Global Standards 2024 this has a new structure. </a:t>
            </a:r>
          </a:p>
          <a:p>
            <a:endParaRPr lang="en-US" dirty="0"/>
          </a:p>
          <a:p>
            <a:r>
              <a:rPr lang="en-US" dirty="0"/>
              <a:t>There are 5 domains with the first two being the foundations which apply across all other domains. Then domain three is around Governing internal audit and therefore is the most relevant to the Audit Committee and includes essential conditions that the Audit Committee needs to follow. The fourth Domain is around leading the internal audit function and therefore is the focus of the Chief Audit Executive (aka the Head of Internal Audit). Finally domain 5 is focused on performing internal audit engagements. </a:t>
            </a:r>
          </a:p>
          <a:p>
            <a:endParaRPr lang="en-US" dirty="0"/>
          </a:p>
          <a:p>
            <a:r>
              <a:rPr lang="en-US" dirty="0"/>
              <a:t>Within each domain (except domain one) there are Principles – 15 in total, and under each principle are sets of standards with considerations for implementation (non-mandatory elements) and examples of evidence for conformance. </a:t>
            </a:r>
          </a:p>
          <a:p>
            <a:endParaRPr lang="en-US" dirty="0"/>
          </a:p>
          <a:p>
            <a:r>
              <a:rPr lang="en-US" dirty="0"/>
              <a:t>This new structure while meaning the document is now in the region of 100 pages long, is easy to dip in and out of and bring all relevant material to one place, rather than having to read across different documents. </a:t>
            </a:r>
          </a:p>
          <a:p>
            <a:endParaRPr lang="en-US" dirty="0"/>
          </a:p>
          <a:p>
            <a:r>
              <a:rPr lang="en-US" dirty="0"/>
              <a:t>The review has not just been structural. There are new requirements and clarifications. These are aimed to raise the barre for the profession across the globe., however, in the UK and Ireland (and EU) we do not envisage that the distance from current practice to the new Global Standards is as great as in other parts of the world.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5118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Topical Requirements are new.</a:t>
            </a:r>
          </a:p>
          <a:p>
            <a:endParaRPr lang="en-US" dirty="0"/>
          </a:p>
          <a:p>
            <a:r>
              <a:rPr lang="en-US" dirty="0"/>
              <a:t>The first of these is currently our for consultation until 3 July. The feedback from this will be used to establish a blue print for future topics. </a:t>
            </a:r>
          </a:p>
          <a:p>
            <a:endParaRPr lang="en-US" dirty="0"/>
          </a:p>
          <a:p>
            <a:r>
              <a:rPr lang="en-US" dirty="0"/>
              <a:t>As of yet therefore there is no clear instruction on how and when these are to be used.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3921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It is really important to understand that the global Standards use the term Board as a collective noun for the governance structures in an organization. IN the Glossary they have defined and explained this. Therefore, when reading the Standards you should replace the word ‘Board’ with the name of your Committee that oversees internal audit. This might be Audit Committee, Risk and Audit Committee, Finance and Audit Committee. etc. </a:t>
            </a:r>
          </a:p>
          <a:p>
            <a:endParaRPr lang="en-US" dirty="0"/>
          </a:p>
          <a:p>
            <a:r>
              <a:rPr lang="en-US" dirty="0"/>
              <a:t>For the purposes of these slides we use the term Board for simplicity.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7056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lang="en-US" dirty="0"/>
              <a:t>Insight and Foresight is an interesting term and Audit Committees can discuss what this means for them, their organization and internal audit function. Questions that you may wish to consider is how is insight and foresight created by the internal audit function and how is this shared and used by the board? </a:t>
            </a:r>
          </a:p>
          <a:p>
            <a:endParaRPr lang="en-US" dirty="0"/>
          </a:p>
          <a:p>
            <a:r>
              <a:rPr lang="en-US" dirty="0"/>
              <a:t>In addition, Domain One provides a focus around public interest. This is easier to understand and consider in a public sector organization or a charity, but what does this mean for a commercial organization. Again this should be an area of discussion for the board.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4612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sz="1200" dirty="0"/>
              <a:t>Discussion of Domains I &amp; III of the new global standards at audit committee is required and should be added to the board agenda. The frequency of the discussion is not determined, but must take place at any time there is a significant change. </a:t>
            </a:r>
          </a:p>
          <a:p>
            <a:pPr marL="342900" indent="-342900">
              <a:buFont typeface="Arial" panose="020B0604020202020204" pitchFamily="34" charset="0"/>
              <a:buChar char="•"/>
            </a:pPr>
            <a:r>
              <a:rPr lang="en-GB" sz="1200" dirty="0"/>
              <a:t>The internal audit mandate (documented within the Charter) is to be discussed with the CAE and Senior Management and approved by the board when presented by the CAE. Again this should be revisited when the there is a significant change. We would recommend that changes / additions to the global standards would be reason to do this as well as significant changes in the organisation’s structure or purpose. Similarly the internal audit charter as a whole should be discussed and approved by the board. </a:t>
            </a:r>
          </a:p>
          <a:p>
            <a:pPr marL="342900" indent="-342900">
              <a:buFont typeface="Arial" panose="020B0604020202020204" pitchFamily="34" charset="0"/>
              <a:buChar char="•"/>
            </a:pPr>
            <a:r>
              <a:rPr lang="en-GB" sz="1200" dirty="0"/>
              <a:t>The board must advocate and champion the internal audit function to support its purpose and pursue its strategy and objectives. This includes working with senior management, supporting the CAE through: regular communication; ensuring that the CAE reports to an appropriate level; approving the mandate, charter, strategy and internal audit plan, </a:t>
            </a:r>
            <a:r>
              <a:rPr lang="en-GB" sz="1200" b="1" dirty="0"/>
              <a:t>budget </a:t>
            </a:r>
            <a:r>
              <a:rPr lang="en-GB" sz="1200" dirty="0"/>
              <a:t>and resource plan; and ensures internal audits authority has not been compromised or limited and meeting with the CAE privately. </a:t>
            </a:r>
          </a:p>
          <a:p>
            <a:r>
              <a:rPr lang="en-US" dirty="0"/>
              <a:t>Here the approval of the budget by the board may be a challenge as this typically falls within an organization's standard budgeting processes. However, an inadequate budget can create limitations for the level of assurance an internal audit function can provided. In this instance it would be expected that the board would discuss this with the approving governance committee and Finance Director (or equivalent) to champion the internal audit functions needs. This may never of course be possible in certain sectors, for example the public sector, and therefore where it is not it is very important to ensure the limitation and their implications are discussed and understood by the board.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8985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83363" cy="3703638"/>
          </a:xfrm>
        </p:spPr>
      </p:sp>
      <p:sp>
        <p:nvSpPr>
          <p:cNvPr id="3" name="Notes Placeholder 2"/>
          <p:cNvSpPr>
            <a:spLocks noGrp="1"/>
          </p:cNvSpPr>
          <p:nvPr>
            <p:ph type="body" idx="1"/>
          </p:nvPr>
        </p:nvSpPr>
        <p:spPr/>
        <p:txBody>
          <a:bodyPr/>
          <a:lstStyle/>
          <a:p>
            <a:r>
              <a:rPr kumimoji="0" lang="en-US" sz="2400" b="0" i="0" u="none" strike="noStrike" kern="0" cap="none" spc="0" normalizeH="0" baseline="0" noProof="0" dirty="0">
                <a:ln>
                  <a:noFill/>
                </a:ln>
                <a:solidFill>
                  <a:prstClr val="black"/>
                </a:solidFill>
                <a:effectLst/>
                <a:highlight>
                  <a:srgbClr val="FFFFFF"/>
                </a:highlight>
                <a:uLnTx/>
                <a:uFillTx/>
                <a:latin typeface="Calibri"/>
                <a:ea typeface="Arial" panose="020B0604020202020204" pitchFamily="34" charset="0"/>
                <a:cs typeface="+mn-cs"/>
              </a:rPr>
              <a:t>Reporting</a:t>
            </a:r>
          </a:p>
          <a:p>
            <a:r>
              <a:rPr kumimoji="0" lang="en-US" sz="2400" b="0" i="0" u="none" strike="noStrike" kern="0" cap="none" spc="0" normalizeH="0" baseline="0" noProof="0" dirty="0">
                <a:ln>
                  <a:noFill/>
                </a:ln>
                <a:solidFill>
                  <a:prstClr val="black"/>
                </a:solidFill>
                <a:effectLst/>
                <a:highlight>
                  <a:srgbClr val="FFFFFF"/>
                </a:highlight>
                <a:uLnTx/>
                <a:uFillTx/>
                <a:latin typeface="Calibri"/>
                <a:ea typeface="Arial" panose="020B0604020202020204" pitchFamily="34" charset="0"/>
                <a:cs typeface="+mn-cs"/>
              </a:rPr>
              <a:t>The board must establish a direct reporting relationship with the chief audit executive and the internal audit function </a:t>
            </a:r>
          </a:p>
          <a:p>
            <a:endParaRPr kumimoji="0" lang="en-US" sz="2400" b="0" i="0" u="none" strike="noStrike" kern="0" cap="none" spc="0" normalizeH="0" baseline="0" noProof="0" dirty="0">
              <a:ln>
                <a:noFill/>
              </a:ln>
              <a:solidFill>
                <a:prstClr val="black"/>
              </a:solidFill>
              <a:effectLst/>
              <a:highlight>
                <a:srgbClr val="FFFFFF"/>
              </a:highlight>
              <a:uLnTx/>
              <a:uFillTx/>
              <a:latin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effectLst/>
                <a:highlight>
                  <a:srgbClr val="FFFFFF"/>
                </a:highlight>
                <a:ea typeface="Arial" panose="020B0604020202020204" pitchFamily="34" charset="0"/>
              </a:rPr>
              <a:t>Qualified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effectLst/>
                <a:highlight>
                  <a:srgbClr val="FFFFFF"/>
                </a:highlight>
                <a:ea typeface="Arial" panose="020B0604020202020204" pitchFamily="34" charset="0"/>
              </a:rPr>
              <a:t>The board must be active in determining the role, responsibility, qualifications and experience of the CAE and in their appointment, development, remuneration and appraisal of their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Essentially the board may not perform the appraisal of the CAE but they should provide input to senior management to support the performance evaluation and remuneration of the chief audit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rial" panose="020B0604020202020204" pitchFamily="34" charset="0"/>
              </a:rPr>
              <a:t>The board must authorize the appointment and removal of the chief audit executive. Again this may not be possible in certain sectors. For outsource models, this approval and removal forms part of any tender process and for shared services boards should still provide the shared service organization with a role profile of the individual they feel would best meet their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ea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Position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effectLst/>
                <a:ea typeface="Arial" panose="020B0604020202020204" pitchFamily="34" charset="0"/>
              </a:rPr>
              <a:t>Require that the chief audit executive be positioned at a level in the organization that enables internal audit services and responsibilities to be performed without interference from management. This positioning provides the organizational authority and status to bring matters directly to senior management and escalate matters to the board when necessary. For example you would not expect the CAE to report to the Head of Risk for Administrative purposes.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ea typeface="Arial" panose="020B0604020202020204" pitchFamily="34" charset="0"/>
              </a:rPr>
              <a:t>Provide the chief audit executive with opportunities to discuss significant and sensitive matters with the board, including meetings without senior management present.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highlight>
                  <a:srgbClr val="FFFFFF"/>
                </a:highlight>
                <a:ea typeface="Arial" panose="020B0604020202020204" pitchFamily="34" charset="0"/>
              </a:rPr>
              <a:t>Help safeguard the independence and objectivity and prevent impairment to these. Where this does occur or is perceived to have occurred then the Board must discuss with the CAE and senior management </a:t>
            </a:r>
            <a:r>
              <a:rPr lang="en-GB" sz="1200" dirty="0">
                <a:highlight>
                  <a:srgbClr val="FFFFFF"/>
                </a:highlight>
                <a:ea typeface="Arial" panose="020B0604020202020204" pitchFamily="34" charset="0"/>
              </a:rPr>
              <a:t>and evaluate the impact on the purpose and work of the internal audit function.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CCD78-0B5E-4227-8E8E-C9E530FAA03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0132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sitting at a table using a computer&#10;&#10;Description automatically generated">
            <a:extLst>
              <a:ext uri="{FF2B5EF4-FFF2-40B4-BE49-F238E27FC236}">
                <a16:creationId xmlns:a16="http://schemas.microsoft.com/office/drawing/2014/main" id="{4711F4AE-E452-C64C-9CB8-1271B37BF2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781300"/>
            <a:ext cx="12192000" cy="4076700"/>
          </a:xfrm>
          <a:prstGeom prst="rect">
            <a:avLst/>
          </a:prstGeom>
        </p:spPr>
      </p:pic>
      <p:pic>
        <p:nvPicPr>
          <p:cNvPr id="5" name="Picture 4" descr="IIA Logo">
            <a:extLst>
              <a:ext uri="{FF2B5EF4-FFF2-40B4-BE49-F238E27FC236}">
                <a16:creationId xmlns:a16="http://schemas.microsoft.com/office/drawing/2014/main" id="{B89FF1A1-F6A6-D740-AC8B-2F0A416BC1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43913" y="610297"/>
            <a:ext cx="3628367" cy="689579"/>
          </a:xfrm>
          <a:prstGeom prst="rect">
            <a:avLst/>
          </a:prstGeom>
        </p:spPr>
      </p:pic>
      <p:pic>
        <p:nvPicPr>
          <p:cNvPr id="8" name="Picture 7">
            <a:extLst>
              <a:ext uri="{FF2B5EF4-FFF2-40B4-BE49-F238E27FC236}">
                <a16:creationId xmlns:a16="http://schemas.microsoft.com/office/drawing/2014/main" id="{92CEF5E4-21BE-3541-911D-314A977D5C5C}"/>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86184" r="-882" b="66709"/>
          <a:stretch/>
        </p:blipFill>
        <p:spPr>
          <a:xfrm>
            <a:off x="0" y="-10453"/>
            <a:ext cx="756499" cy="2772863"/>
          </a:xfrm>
          <a:prstGeom prst="rect">
            <a:avLst/>
          </a:prstGeom>
        </p:spPr>
      </p:pic>
      <p:pic>
        <p:nvPicPr>
          <p:cNvPr id="9" name="Picture 8">
            <a:extLst>
              <a:ext uri="{FF2B5EF4-FFF2-40B4-BE49-F238E27FC236}">
                <a16:creationId xmlns:a16="http://schemas.microsoft.com/office/drawing/2014/main" id="{57F04F59-E1DC-0041-AB34-4E76D8A575BC}"/>
              </a:ext>
            </a:extLst>
          </p:cNvPr>
          <p:cNvPicPr>
            <a:picLocks noChangeAspect="1"/>
          </p:cNvPicPr>
          <p:nvPr userDrawn="1"/>
        </p:nvPicPr>
        <p:blipFill rotWithShape="1">
          <a:blip r:embed="rId5" cstate="screen">
            <a:alphaModFix amt="63000"/>
            <a:extLst>
              <a:ext uri="{28A0092B-C50C-407E-A947-70E740481C1C}">
                <a14:useLocalDpi xmlns:a14="http://schemas.microsoft.com/office/drawing/2010/main"/>
              </a:ext>
            </a:extLst>
          </a:blip>
          <a:srcRect t="44021" r="51781" b="5645"/>
          <a:stretch/>
        </p:blipFill>
        <p:spPr>
          <a:xfrm>
            <a:off x="9764687" y="2762410"/>
            <a:ext cx="2427313" cy="4095590"/>
          </a:xfrm>
          <a:prstGeom prst="rect">
            <a:avLst/>
          </a:prstGeom>
        </p:spPr>
      </p:pic>
      <p:sp>
        <p:nvSpPr>
          <p:cNvPr id="2" name="Title 1"/>
          <p:cNvSpPr>
            <a:spLocks noGrp="1"/>
          </p:cNvSpPr>
          <p:nvPr>
            <p:ph type="ctrTitle"/>
          </p:nvPr>
        </p:nvSpPr>
        <p:spPr>
          <a:xfrm>
            <a:off x="1234894" y="248828"/>
            <a:ext cx="5297791"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224948" y="1468028"/>
            <a:ext cx="5307736" cy="1294383"/>
          </a:xfrm>
        </p:spPr>
        <p:txBody>
          <a:bodyPr/>
          <a:lstStyle>
            <a:lvl1pPr marL="0" indent="0" algn="l">
              <a:buNone/>
              <a:defRPr sz="1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3085752746"/>
      </p:ext>
    </p:extLst>
  </p:cSld>
  <p:clrMapOvr>
    <a:masterClrMapping/>
  </p:clrMapOvr>
  <p:extLst>
    <p:ext uri="{DCECCB84-F9BA-43D5-87BE-67443E8EF086}">
      <p15:sldGuideLst xmlns:p15="http://schemas.microsoft.com/office/powerpoint/2012/main">
        <p15:guide id="1" orient="horz" pos="812" userDrawn="1">
          <p15:clr>
            <a:srgbClr val="FBAE40"/>
          </p15:clr>
        </p15:guide>
        <p15:guide id="2" orient="horz" pos="1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0" y="1772816"/>
            <a:ext cx="1000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99E3A01-714D-6448-BFE5-41A66C9E1B76}"/>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pic>
        <p:nvPicPr>
          <p:cNvPr id="6" name="Picture 5">
            <a:extLst>
              <a:ext uri="{FF2B5EF4-FFF2-40B4-BE49-F238E27FC236}">
                <a16:creationId xmlns:a16="http://schemas.microsoft.com/office/drawing/2014/main" id="{99F91D86-43C8-2C40-92D9-FE9ED9E09C5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96811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70" y="0"/>
            <a:ext cx="10008000"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a:extLst>
              <a:ext uri="{FF2B5EF4-FFF2-40B4-BE49-F238E27FC236}">
                <a16:creationId xmlns:a16="http://schemas.microsoft.com/office/drawing/2014/main" id="{AA826110-2867-8E41-996F-7FF8A4EA5AAA}"/>
              </a:ext>
            </a:extLst>
          </p:cNvPr>
          <p:cNvSpPr>
            <a:spLocks noGrp="1"/>
          </p:cNvSpPr>
          <p:nvPr>
            <p:ph idx="10"/>
          </p:nvPr>
        </p:nvSpPr>
        <p:spPr>
          <a:xfrm>
            <a:off x="5651370" y="1772816"/>
            <a:ext cx="4788000"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1DCD028A-F7A3-2C4A-859C-49115F46E1E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pic>
        <p:nvPicPr>
          <p:cNvPr id="11" name="Picture 10">
            <a:extLst>
              <a:ext uri="{FF2B5EF4-FFF2-40B4-BE49-F238E27FC236}">
                <a16:creationId xmlns:a16="http://schemas.microsoft.com/office/drawing/2014/main" id="{BFA8A0AD-D50F-42DA-9E36-CC32C6509A7D}"/>
              </a:ext>
            </a:extLst>
          </p:cNvPr>
          <p:cNvPicPr>
            <a:picLocks noChangeAspect="1"/>
          </p:cNvPicPr>
          <p:nvPr userDrawn="1"/>
        </p:nvPicPr>
        <p:blipFill rotWithShape="1">
          <a:blip r:embed="rId3" cstate="screen">
            <a:alphaModFix amt="31000"/>
            <a:extLst>
              <a:ext uri="{28A0092B-C50C-407E-A947-70E740481C1C}">
                <a14:useLocalDpi xmlns:a14="http://schemas.microsoft.com/office/drawing/2010/main"/>
              </a:ext>
            </a:extLst>
          </a:blip>
          <a:srcRect t="79437" r="67385"/>
          <a:stretch/>
        </p:blipFill>
        <p:spPr>
          <a:xfrm>
            <a:off x="10513319" y="0"/>
            <a:ext cx="1678681" cy="1712682"/>
          </a:xfrm>
          <a:prstGeom prst="rect">
            <a:avLst/>
          </a:prstGeom>
        </p:spPr>
      </p:pic>
    </p:spTree>
    <p:extLst>
      <p:ext uri="{BB962C8B-B14F-4D97-AF65-F5344CB8AC3E}">
        <p14:creationId xmlns:p14="http://schemas.microsoft.com/office/powerpoint/2010/main" val="3280169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2"/>
          <a:srcRect/>
          <a:stretch/>
        </p:blipFill>
        <p:spPr>
          <a:xfrm>
            <a:off x="1" y="548682"/>
            <a:ext cx="372759" cy="1224135"/>
          </a:xfrm>
          <a:prstGeom prst="rect">
            <a:avLst/>
          </a:prstGeom>
        </p:spPr>
      </p:pic>
      <p:sp>
        <p:nvSpPr>
          <p:cNvPr id="2" name="Title 1"/>
          <p:cNvSpPr>
            <a:spLocks noGrp="1"/>
          </p:cNvSpPr>
          <p:nvPr>
            <p:ph type="title"/>
          </p:nvPr>
        </p:nvSpPr>
        <p:spPr>
          <a:xfrm>
            <a:off x="431369" y="0"/>
            <a:ext cx="11135784" cy="1462910"/>
          </a:xfrm>
        </p:spPr>
        <p:txBody>
          <a:bodyPr anchor="b"/>
          <a:lstStyle>
            <a:lvl1pPr>
              <a:defRPr>
                <a:solidFill>
                  <a:schemeClr val="tx1"/>
                </a:solidFill>
              </a:defRPr>
            </a:lvl1pPr>
          </a:lstStyle>
          <a:p>
            <a:r>
              <a:rPr lang="en-US" dirty="0"/>
              <a:t>Click to edit Master title style</a:t>
            </a:r>
            <a:endParaRPr lang="en-GB" dirty="0"/>
          </a:p>
        </p:txBody>
      </p:sp>
      <p:sp>
        <p:nvSpPr>
          <p:cNvPr id="5" name="Picture Placeholder 4">
            <a:extLst>
              <a:ext uri="{FF2B5EF4-FFF2-40B4-BE49-F238E27FC236}">
                <a16:creationId xmlns:a16="http://schemas.microsoft.com/office/drawing/2014/main" id="{2051B4AA-E633-D14C-9598-9549895837BA}"/>
              </a:ext>
            </a:extLst>
          </p:cNvPr>
          <p:cNvSpPr>
            <a:spLocks noGrp="1"/>
          </p:cNvSpPr>
          <p:nvPr>
            <p:ph type="pic" sz="quarter" idx="10"/>
          </p:nvPr>
        </p:nvSpPr>
        <p:spPr>
          <a:xfrm>
            <a:off x="431800" y="1628776"/>
            <a:ext cx="11135784" cy="4968875"/>
          </a:xfrm>
        </p:spPr>
        <p:txBody>
          <a:bodyPr/>
          <a:lstStyle/>
          <a:p>
            <a:endParaRPr lang="en-US" dirty="0"/>
          </a:p>
        </p:txBody>
      </p:sp>
      <p:pic>
        <p:nvPicPr>
          <p:cNvPr id="6" name="Picture 5">
            <a:extLst>
              <a:ext uri="{FF2B5EF4-FFF2-40B4-BE49-F238E27FC236}">
                <a16:creationId xmlns:a16="http://schemas.microsoft.com/office/drawing/2014/main" id="{1C7E08E7-50A8-7D43-AD0D-39D8B35B7E0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31269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CFBB27-B574-46EC-96A0-BD9651F50221}"/>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a:ln>
                <a:noFill/>
              </a:ln>
              <a:solidFill>
                <a:schemeClr val="bg1"/>
              </a:solidFill>
              <a:effectLst/>
              <a:latin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612576" y="2051514"/>
            <a:ext cx="3791477" cy="1894957"/>
          </a:xfrm>
        </p:spPr>
        <p:txBody>
          <a:bodyPr anchor="t"/>
          <a:lstStyle>
            <a:lvl1pPr algn="r">
              <a:defRPr>
                <a:solidFill>
                  <a:schemeClr val="accent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5344762" y="2146063"/>
            <a:ext cx="5071719" cy="38119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435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CEF133-B4A8-DA47-951A-86536756CD7E}"/>
              </a:ext>
            </a:extLst>
          </p:cNvPr>
          <p:cNvSpPr/>
          <p:nvPr userDrawn="1"/>
        </p:nvSpPr>
        <p:spPr bwMode="auto">
          <a:xfrm>
            <a:off x="0" y="-7150"/>
            <a:ext cx="12184475" cy="6865150"/>
          </a:xfrm>
          <a:prstGeom prst="rect">
            <a:avLst/>
          </a:prstGeom>
          <a:solidFill>
            <a:srgbClr val="A6B622">
              <a:alpha val="8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1" name="Picture 10">
            <a:extLst>
              <a:ext uri="{FF2B5EF4-FFF2-40B4-BE49-F238E27FC236}">
                <a16:creationId xmlns:a16="http://schemas.microsoft.com/office/drawing/2014/main" id="{0229DE27-D113-8C46-AA89-F8569345342F}"/>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47237" t="45326" r="24728" b="22746"/>
          <a:stretch/>
        </p:blipFill>
        <p:spPr>
          <a:xfrm>
            <a:off x="0" y="-2922"/>
            <a:ext cx="1630634" cy="3005718"/>
          </a:xfrm>
          <a:prstGeom prst="rect">
            <a:avLst/>
          </a:prstGeom>
        </p:spPr>
      </p:pic>
      <p:pic>
        <p:nvPicPr>
          <p:cNvPr id="12" name="Picture 11">
            <a:extLst>
              <a:ext uri="{FF2B5EF4-FFF2-40B4-BE49-F238E27FC236}">
                <a16:creationId xmlns:a16="http://schemas.microsoft.com/office/drawing/2014/main" id="{A7B4A9FF-0F16-8347-A899-38793E410995}"/>
              </a:ext>
            </a:extLst>
          </p:cNvPr>
          <p:cNvPicPr>
            <a:picLocks noChangeAspect="1"/>
          </p:cNvPicPr>
          <p:nvPr userDrawn="1"/>
        </p:nvPicPr>
        <p:blipFill rotWithShape="1">
          <a:blip r:embed="rId3" cstate="screen">
            <a:alphaModFix amt="63000"/>
            <a:extLst>
              <a:ext uri="{28A0092B-C50C-407E-A947-70E740481C1C}">
                <a14:useLocalDpi xmlns:a14="http://schemas.microsoft.com/office/drawing/2010/main"/>
              </a:ext>
            </a:extLst>
          </a:blip>
          <a:srcRect l="23546" t="39009" r="49088" b="29063"/>
          <a:stretch/>
        </p:blipFill>
        <p:spPr>
          <a:xfrm>
            <a:off x="10600282" y="3858126"/>
            <a:ext cx="1591718" cy="3005718"/>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64150" y="-435935"/>
            <a:ext cx="184731" cy="523220"/>
          </a:xfrm>
          <a:prstGeom prst="rect">
            <a:avLst/>
          </a:prstGeom>
          <a:noFill/>
        </p:spPr>
        <p:txBody>
          <a:bodyPr wrap="none" rtlCol="0">
            <a:spAutoFit/>
          </a:bodyPr>
          <a:lstStyle/>
          <a:p>
            <a:endParaRPr lang="en-US" sz="2800" dirty="0"/>
          </a:p>
        </p:txBody>
      </p:sp>
      <p:sp>
        <p:nvSpPr>
          <p:cNvPr id="2" name="Title 1"/>
          <p:cNvSpPr>
            <a:spLocks noGrp="1"/>
          </p:cNvSpPr>
          <p:nvPr>
            <p:ph type="title"/>
          </p:nvPr>
        </p:nvSpPr>
        <p:spPr>
          <a:xfrm>
            <a:off x="1961557" y="836004"/>
            <a:ext cx="8454923" cy="1407497"/>
          </a:xfrm>
        </p:spPr>
        <p:txBody>
          <a:bodyPr anchor="b"/>
          <a:lstStyle>
            <a:lvl1pPr algn="l">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1961556" y="2702240"/>
            <a:ext cx="8454923" cy="3607081"/>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1719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1753C85-4A73-4548-8700-4D497556E47A}"/>
              </a:ext>
            </a:extLst>
          </p:cNvPr>
          <p:cNvSpPr/>
          <p:nvPr userDrawn="1"/>
        </p:nvSpPr>
        <p:spPr bwMode="auto">
          <a:xfrm>
            <a:off x="4751" y="-16514"/>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3" name="Picture 12">
            <a:extLst>
              <a:ext uri="{FF2B5EF4-FFF2-40B4-BE49-F238E27FC236}">
                <a16:creationId xmlns:a16="http://schemas.microsoft.com/office/drawing/2014/main" id="{8009E4F9-F598-8B47-97AB-2157A4FA13EA}"/>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14" name="Picture 13">
            <a:extLst>
              <a:ext uri="{FF2B5EF4-FFF2-40B4-BE49-F238E27FC236}">
                <a16:creationId xmlns:a16="http://schemas.microsoft.com/office/drawing/2014/main" id="{28535572-D44C-C941-A563-447F36F3B976}"/>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16" name="Picture 15">
            <a:extLst>
              <a:ext uri="{FF2B5EF4-FFF2-40B4-BE49-F238E27FC236}">
                <a16:creationId xmlns:a16="http://schemas.microsoft.com/office/drawing/2014/main" id="{82C10E9D-F44A-944D-8516-B2E5FCD445A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17" name="TextBox 16">
            <a:extLst>
              <a:ext uri="{FF2B5EF4-FFF2-40B4-BE49-F238E27FC236}">
                <a16:creationId xmlns:a16="http://schemas.microsoft.com/office/drawing/2014/main" id="{CCA45475-4E0D-8740-90F2-6E2614FA0865}"/>
              </a:ext>
            </a:extLst>
          </p:cNvPr>
          <p:cNvSpPr txBox="1"/>
          <p:nvPr userDrawn="1"/>
        </p:nvSpPr>
        <p:spPr>
          <a:xfrm>
            <a:off x="4655841" y="-425178"/>
            <a:ext cx="184731" cy="523220"/>
          </a:xfrm>
          <a:prstGeom prst="rect">
            <a:avLst/>
          </a:prstGeom>
          <a:noFill/>
        </p:spPr>
        <p:txBody>
          <a:bodyPr wrap="none" rtlCol="0">
            <a:spAutoFit/>
          </a:bodyPr>
          <a:lstStyle/>
          <a:p>
            <a:endParaRPr lang="en-US" sz="2800" dirty="0"/>
          </a:p>
        </p:txBody>
      </p:sp>
      <p:sp>
        <p:nvSpPr>
          <p:cNvPr id="4" name="Title 3">
            <a:extLst>
              <a:ext uri="{FF2B5EF4-FFF2-40B4-BE49-F238E27FC236}">
                <a16:creationId xmlns:a16="http://schemas.microsoft.com/office/drawing/2014/main" id="{5EF0FD68-9676-CD46-8E50-A45C34A3D16C}"/>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220033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14" name="Picture 13" descr="A picture containing library, indoor, building, scene&#10;&#10;Description automatically generated">
            <a:extLst>
              <a:ext uri="{FF2B5EF4-FFF2-40B4-BE49-F238E27FC236}">
                <a16:creationId xmlns:a16="http://schemas.microsoft.com/office/drawing/2014/main" id="{CAEA87B9-0CA9-D441-98BF-CBAFC838A66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39" y="0"/>
            <a:ext cx="4556589" cy="6858000"/>
          </a:xfrm>
          <a:prstGeom prst="rect">
            <a:avLst/>
          </a:prstGeom>
        </p:spPr>
      </p:pic>
      <p:sp>
        <p:nvSpPr>
          <p:cNvPr id="8" name="Rectangle 7">
            <a:extLst>
              <a:ext uri="{FF2B5EF4-FFF2-40B4-BE49-F238E27FC236}">
                <a16:creationId xmlns:a16="http://schemas.microsoft.com/office/drawing/2014/main" id="{9251DB5D-59A2-064F-8D1C-E7DEDA306EF5}"/>
              </a:ext>
            </a:extLst>
          </p:cNvPr>
          <p:cNvSpPr/>
          <p:nvPr userDrawn="1"/>
        </p:nvSpPr>
        <p:spPr bwMode="auto">
          <a:xfrm>
            <a:off x="0" y="0"/>
            <a:ext cx="4559829"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sp>
        <p:nvSpPr>
          <p:cNvPr id="2" name="Title 1"/>
          <p:cNvSpPr>
            <a:spLocks noGrp="1"/>
          </p:cNvSpPr>
          <p:nvPr>
            <p:ph type="title"/>
          </p:nvPr>
        </p:nvSpPr>
        <p:spPr>
          <a:xfrm>
            <a:off x="431371" y="897345"/>
            <a:ext cx="4065619" cy="5411975"/>
          </a:xfrm>
        </p:spPr>
        <p:txBody>
          <a:bodyPr anchor="t"/>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4881031" y="980728"/>
            <a:ext cx="7071620" cy="5328591"/>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pic>
        <p:nvPicPr>
          <p:cNvPr id="7" name="Picture 6">
            <a:extLst>
              <a:ext uri="{FF2B5EF4-FFF2-40B4-BE49-F238E27FC236}">
                <a16:creationId xmlns:a16="http://schemas.microsoft.com/office/drawing/2014/main" id="{7B6E2A71-546A-F64F-9FB4-A7849E13E0B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053468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picture containing large, herd, front, standing&#10;&#10;Description automatically generated">
            <a:extLst>
              <a:ext uri="{FF2B5EF4-FFF2-40B4-BE49-F238E27FC236}">
                <a16:creationId xmlns:a16="http://schemas.microsoft.com/office/drawing/2014/main" id="{5C777BD2-3520-4CE1-96E0-31CDB4B833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514"/>
            <a:ext cx="12176050" cy="6858000"/>
          </a:xfrm>
          <a:prstGeom prst="rect">
            <a:avLst/>
          </a:prstGeom>
        </p:spPr>
      </p:pic>
      <p:sp>
        <p:nvSpPr>
          <p:cNvPr id="4" name="Rectangle 3">
            <a:extLst>
              <a:ext uri="{FF2B5EF4-FFF2-40B4-BE49-F238E27FC236}">
                <a16:creationId xmlns:a16="http://schemas.microsoft.com/office/drawing/2014/main" id="{6D8CA3A3-217C-4A1B-9A38-7C26358A8C98}"/>
              </a:ext>
            </a:extLst>
          </p:cNvPr>
          <p:cNvSpPr/>
          <p:nvPr userDrawn="1"/>
        </p:nvSpPr>
        <p:spPr bwMode="auto">
          <a:xfrm>
            <a:off x="0" y="0"/>
            <a:ext cx="12192000" cy="6858000"/>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5" name="Picture 4">
            <a:extLst>
              <a:ext uri="{FF2B5EF4-FFF2-40B4-BE49-F238E27FC236}">
                <a16:creationId xmlns:a16="http://schemas.microsoft.com/office/drawing/2014/main" id="{BB42B48D-369C-43D0-B8AD-882322C8E219}"/>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86483" b="65949"/>
          <a:stretch/>
        </p:blipFill>
        <p:spPr>
          <a:xfrm>
            <a:off x="1" y="-16514"/>
            <a:ext cx="786202" cy="3205663"/>
          </a:xfrm>
          <a:prstGeom prst="rect">
            <a:avLst/>
          </a:prstGeom>
        </p:spPr>
      </p:pic>
      <p:pic>
        <p:nvPicPr>
          <p:cNvPr id="6" name="Picture 5">
            <a:extLst>
              <a:ext uri="{FF2B5EF4-FFF2-40B4-BE49-F238E27FC236}">
                <a16:creationId xmlns:a16="http://schemas.microsoft.com/office/drawing/2014/main" id="{0E75A57C-09AC-41BB-AC01-9CA035E36B23}"/>
              </a:ext>
            </a:extLst>
          </p:cNvPr>
          <p:cNvPicPr>
            <a:picLocks noChangeAspect="1"/>
          </p:cNvPicPr>
          <p:nvPr userDrawn="1"/>
        </p:nvPicPr>
        <p:blipFill rotWithShape="1">
          <a:blip r:embed="rId3" cstate="screen">
            <a:alphaModFix amt="25000"/>
            <a:extLst>
              <a:ext uri="{28A0092B-C50C-407E-A947-70E740481C1C}">
                <a14:useLocalDpi xmlns:a14="http://schemas.microsoft.com/office/drawing/2010/main"/>
              </a:ext>
            </a:extLst>
          </a:blip>
          <a:srcRect l="70194" b="45219"/>
          <a:stretch/>
        </p:blipFill>
        <p:spPr>
          <a:xfrm>
            <a:off x="15950" y="1700808"/>
            <a:ext cx="1733640" cy="5157193"/>
          </a:xfrm>
          <a:prstGeom prst="rect">
            <a:avLst/>
          </a:prstGeom>
        </p:spPr>
      </p:pic>
      <p:pic>
        <p:nvPicPr>
          <p:cNvPr id="7" name="Picture 6">
            <a:extLst>
              <a:ext uri="{FF2B5EF4-FFF2-40B4-BE49-F238E27FC236}">
                <a16:creationId xmlns:a16="http://schemas.microsoft.com/office/drawing/2014/main" id="{B02450B2-5408-4DE2-864D-482D6B7ED1BD}"/>
              </a:ext>
            </a:extLst>
          </p:cNvPr>
          <p:cNvPicPr>
            <a:picLocks noChangeAspect="1"/>
          </p:cNvPicPr>
          <p:nvPr userDrawn="1"/>
        </p:nvPicPr>
        <p:blipFill rotWithShape="1">
          <a:blip r:embed="rId4" cstate="screen">
            <a:alphaModFix amt="31000"/>
            <a:extLst>
              <a:ext uri="{28A0092B-C50C-407E-A947-70E740481C1C}">
                <a14:useLocalDpi xmlns:a14="http://schemas.microsoft.com/office/drawing/2010/main"/>
              </a:ext>
            </a:extLst>
          </a:blip>
          <a:srcRect t="61512" r="66449"/>
          <a:stretch/>
        </p:blipFill>
        <p:spPr>
          <a:xfrm>
            <a:off x="10465142" y="-16514"/>
            <a:ext cx="1726858" cy="3205663"/>
          </a:xfrm>
          <a:prstGeom prst="rect">
            <a:avLst/>
          </a:prstGeom>
        </p:spPr>
      </p:pic>
      <p:sp>
        <p:nvSpPr>
          <p:cNvPr id="8" name="Title 3">
            <a:extLst>
              <a:ext uri="{FF2B5EF4-FFF2-40B4-BE49-F238E27FC236}">
                <a16:creationId xmlns:a16="http://schemas.microsoft.com/office/drawing/2014/main" id="{E4B576C2-8487-465A-9ABC-A5C9C22B9A4F}"/>
              </a:ext>
            </a:extLst>
          </p:cNvPr>
          <p:cNvSpPr>
            <a:spLocks noGrp="1"/>
          </p:cNvSpPr>
          <p:nvPr>
            <p:ph type="title" hasCustomPrompt="1"/>
          </p:nvPr>
        </p:nvSpPr>
        <p:spPr>
          <a:xfrm>
            <a:off x="2502583" y="1700808"/>
            <a:ext cx="7094928" cy="1569964"/>
          </a:xfrm>
        </p:spPr>
        <p:txBody>
          <a:bodyPr anchor="b"/>
          <a:lstStyle/>
          <a:p>
            <a:r>
              <a:rPr lang="en-US" dirty="0"/>
              <a:t>CLICK TO EDIT MASTER TITLE STYLE</a:t>
            </a:r>
          </a:p>
        </p:txBody>
      </p:sp>
    </p:spTree>
    <p:extLst>
      <p:ext uri="{BB962C8B-B14F-4D97-AF65-F5344CB8AC3E}">
        <p14:creationId xmlns:p14="http://schemas.microsoft.com/office/powerpoint/2010/main" val="3628949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75C611-E747-1C4F-A9AF-AD6932CC02FA}"/>
              </a:ext>
            </a:extLst>
          </p:cNvPr>
          <p:cNvSpPr/>
          <p:nvPr userDrawn="1"/>
        </p:nvSpPr>
        <p:spPr bwMode="auto">
          <a:xfrm>
            <a:off x="-13840" y="-1"/>
            <a:ext cx="12205840" cy="6857999"/>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9" name="Picture 8">
            <a:extLst>
              <a:ext uri="{FF2B5EF4-FFF2-40B4-BE49-F238E27FC236}">
                <a16:creationId xmlns:a16="http://schemas.microsoft.com/office/drawing/2014/main" id="{A985AEA5-6EB7-1040-956D-527C5D18CAC9}"/>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8457" r="57287"/>
          <a:stretch/>
        </p:blipFill>
        <p:spPr>
          <a:xfrm>
            <a:off x="9993578" y="2616222"/>
            <a:ext cx="2198422" cy="4293096"/>
          </a:xfrm>
          <a:prstGeom prst="rect">
            <a:avLst/>
          </a:prstGeom>
        </p:spPr>
      </p:pic>
      <p:pic>
        <p:nvPicPr>
          <p:cNvPr id="10" name="Picture 9">
            <a:extLst>
              <a:ext uri="{FF2B5EF4-FFF2-40B4-BE49-F238E27FC236}">
                <a16:creationId xmlns:a16="http://schemas.microsoft.com/office/drawing/2014/main" id="{543EC967-0CFD-FB45-81CF-8848A4E4B643}"/>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8282" t="45419" r="26143" b="23511"/>
          <a:stretch/>
        </p:blipFill>
        <p:spPr>
          <a:xfrm>
            <a:off x="-13841" y="1"/>
            <a:ext cx="1487548" cy="2924943"/>
          </a:xfrm>
          <a:prstGeom prst="rect">
            <a:avLst/>
          </a:prstGeom>
        </p:spPr>
      </p:pic>
      <p:sp>
        <p:nvSpPr>
          <p:cNvPr id="2" name="Title 1"/>
          <p:cNvSpPr>
            <a:spLocks noGrp="1"/>
          </p:cNvSpPr>
          <p:nvPr>
            <p:ph type="ctrTitle"/>
          </p:nvPr>
        </p:nvSpPr>
        <p:spPr>
          <a:xfrm>
            <a:off x="527381" y="3933057"/>
            <a:ext cx="8880987" cy="2592288"/>
          </a:xfrm>
        </p:spPr>
        <p:txBody>
          <a:bodyPr anchor="b"/>
          <a:lstStyle>
            <a:lvl1pPr>
              <a:defRPr sz="6000" b="0">
                <a:solidFill>
                  <a:schemeClr val="bg1">
                    <a:alpha val="50000"/>
                  </a:schemeClr>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C7AFE346-9A64-4689-8314-5A242B34F2C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585814" y="620689"/>
            <a:ext cx="3645107" cy="689579"/>
          </a:xfrm>
          <a:prstGeom prst="rect">
            <a:avLst/>
          </a:prstGeom>
        </p:spPr>
      </p:pic>
    </p:spTree>
    <p:extLst>
      <p:ext uri="{BB962C8B-B14F-4D97-AF65-F5344CB8AC3E}">
        <p14:creationId xmlns:p14="http://schemas.microsoft.com/office/powerpoint/2010/main" val="2661468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ernativ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A9900D-3568-B04A-B0FE-92F7879CFDF2}"/>
              </a:ext>
            </a:extLst>
          </p:cNvPr>
          <p:cNvSpPr/>
          <p:nvPr userDrawn="1"/>
        </p:nvSpPr>
        <p:spPr bwMode="auto">
          <a:xfrm>
            <a:off x="1" y="-4586"/>
            <a:ext cx="12196687" cy="6862585"/>
          </a:xfrm>
          <a:prstGeom prst="rect">
            <a:avLst/>
          </a:prstGeom>
          <a:solidFill>
            <a:srgbClr val="292C39">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bg1"/>
              </a:solidFill>
              <a:effectLst/>
              <a:latin typeface="Arial" charset="0"/>
              <a:ea typeface="Arial" charset="0"/>
              <a:cs typeface="Arial" charset="0"/>
            </a:endParaRPr>
          </a:p>
        </p:txBody>
      </p:sp>
      <p:pic>
        <p:nvPicPr>
          <p:cNvPr id="12" name="Picture 11">
            <a:extLst>
              <a:ext uri="{FF2B5EF4-FFF2-40B4-BE49-F238E27FC236}">
                <a16:creationId xmlns:a16="http://schemas.microsoft.com/office/drawing/2014/main" id="{5699A9BD-4122-5E4D-B96C-80A797568444}"/>
              </a:ext>
            </a:extLst>
          </p:cNvPr>
          <p:cNvPicPr>
            <a:picLocks noChangeAspect="1"/>
          </p:cNvPicPr>
          <p:nvPr userDrawn="1"/>
        </p:nvPicPr>
        <p:blipFill rotWithShape="1">
          <a:blip r:embed="rId3" cstate="screen">
            <a:alphaModFix amt="90000"/>
            <a:extLst>
              <a:ext uri="{28A0092B-C50C-407E-A947-70E740481C1C}">
                <a14:useLocalDpi xmlns:a14="http://schemas.microsoft.com/office/drawing/2010/main"/>
              </a:ext>
            </a:extLst>
          </a:blip>
          <a:srcRect t="49826" r="57287"/>
          <a:stretch/>
        </p:blipFill>
        <p:spPr>
          <a:xfrm>
            <a:off x="9993578" y="2678946"/>
            <a:ext cx="2198422" cy="4179054"/>
          </a:xfrm>
          <a:prstGeom prst="rect">
            <a:avLst/>
          </a:prstGeom>
        </p:spPr>
      </p:pic>
      <p:pic>
        <p:nvPicPr>
          <p:cNvPr id="13" name="Picture 12">
            <a:extLst>
              <a:ext uri="{FF2B5EF4-FFF2-40B4-BE49-F238E27FC236}">
                <a16:creationId xmlns:a16="http://schemas.microsoft.com/office/drawing/2014/main" id="{D53C63E2-4605-5544-8053-CF9F8BC49BFA}"/>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47722" t="45383" b="18193"/>
          <a:stretch/>
        </p:blipFill>
        <p:spPr>
          <a:xfrm>
            <a:off x="1" y="0"/>
            <a:ext cx="4050004" cy="3429000"/>
          </a:xfrm>
          <a:prstGeom prst="rect">
            <a:avLst/>
          </a:prstGeom>
        </p:spPr>
      </p:pic>
      <p:pic>
        <p:nvPicPr>
          <p:cNvPr id="16" name="Picture 15">
            <a:extLst>
              <a:ext uri="{FF2B5EF4-FFF2-40B4-BE49-F238E27FC236}">
                <a16:creationId xmlns:a16="http://schemas.microsoft.com/office/drawing/2014/main" id="{9FBDCE84-D3D9-3641-8343-D96A0496404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267317" y="620689"/>
            <a:ext cx="3645107" cy="689579"/>
          </a:xfrm>
          <a:prstGeom prst="rect">
            <a:avLst/>
          </a:prstGeom>
        </p:spPr>
      </p:pic>
      <p:sp>
        <p:nvSpPr>
          <p:cNvPr id="2" name="Title 1"/>
          <p:cNvSpPr>
            <a:spLocks noGrp="1"/>
          </p:cNvSpPr>
          <p:nvPr>
            <p:ph type="ctrTitle"/>
          </p:nvPr>
        </p:nvSpPr>
        <p:spPr>
          <a:xfrm>
            <a:off x="7248129" y="1427930"/>
            <a:ext cx="4320480" cy="1163949"/>
          </a:xfrm>
        </p:spPr>
        <p:txBody>
          <a:bodyPr anchor="b"/>
          <a:lstStyle>
            <a:lvl1pPr>
              <a:defRPr sz="2000">
                <a:solidFill>
                  <a:srgbClr val="A6B62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7248129" y="2676797"/>
            <a:ext cx="4320481" cy="2500312"/>
          </a:xfrm>
        </p:spPr>
        <p:txBody>
          <a:bodyPr/>
          <a:lstStyle>
            <a:lvl1pPr marL="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1002284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CD63A3-5952-0F4F-A08C-AD870E9F42A6}"/>
              </a:ext>
            </a:extLst>
          </p:cNvPr>
          <p:cNvPicPr>
            <a:picLocks noChangeAspect="1"/>
          </p:cNvPicPr>
          <p:nvPr userDrawn="1"/>
        </p:nvPicPr>
        <p:blipFill rotWithShape="1">
          <a:blip r:embed="rId2"/>
          <a:srcRect/>
          <a:stretch/>
        </p:blipFill>
        <p:spPr>
          <a:xfrm>
            <a:off x="7768462" y="1484784"/>
            <a:ext cx="239245" cy="720081"/>
          </a:xfrm>
          <a:prstGeom prst="rect">
            <a:avLst/>
          </a:prstGeom>
        </p:spPr>
      </p:pic>
      <p:pic>
        <p:nvPicPr>
          <p:cNvPr id="5" name="Picture 4" descr="A picture containing indoor, pot, table, food&#10;&#10;Description automatically generated">
            <a:extLst>
              <a:ext uri="{FF2B5EF4-FFF2-40B4-BE49-F238E27FC236}">
                <a16:creationId xmlns:a16="http://schemas.microsoft.com/office/drawing/2014/main" id="{76CE363F-EF1D-1C43-A8AA-7380A0A0A4B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4160" y="0"/>
            <a:ext cx="7802622" cy="6858000"/>
          </a:xfrm>
          <a:prstGeom prst="rect">
            <a:avLst/>
          </a:prstGeom>
        </p:spPr>
      </p:pic>
      <p:pic>
        <p:nvPicPr>
          <p:cNvPr id="7" name="Picture 6">
            <a:extLst>
              <a:ext uri="{FF2B5EF4-FFF2-40B4-BE49-F238E27FC236}">
                <a16:creationId xmlns:a16="http://schemas.microsoft.com/office/drawing/2014/main" id="{AA07BE7F-2322-6A49-A2F3-3B5628987857}"/>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85700" b="64077"/>
          <a:stretch/>
        </p:blipFill>
        <p:spPr>
          <a:xfrm>
            <a:off x="-34159" y="-22656"/>
            <a:ext cx="831748" cy="3381873"/>
          </a:xfrm>
          <a:prstGeom prst="rect">
            <a:avLst/>
          </a:prstGeom>
        </p:spPr>
      </p:pic>
      <p:pic>
        <p:nvPicPr>
          <p:cNvPr id="8" name="Picture 7">
            <a:extLst>
              <a:ext uri="{FF2B5EF4-FFF2-40B4-BE49-F238E27FC236}">
                <a16:creationId xmlns:a16="http://schemas.microsoft.com/office/drawing/2014/main" id="{2914BC59-B39A-524E-A4B8-51F83B1F5F94}"/>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69204" b="45219"/>
          <a:stretch/>
        </p:blipFill>
        <p:spPr>
          <a:xfrm>
            <a:off x="-34159" y="1700808"/>
            <a:ext cx="1791221" cy="5157193"/>
          </a:xfrm>
          <a:prstGeom prst="rect">
            <a:avLst/>
          </a:prstGeom>
        </p:spPr>
      </p:pic>
      <p:sp>
        <p:nvSpPr>
          <p:cNvPr id="2" name="Title 1"/>
          <p:cNvSpPr>
            <a:spLocks noGrp="1"/>
          </p:cNvSpPr>
          <p:nvPr>
            <p:ph type="title"/>
          </p:nvPr>
        </p:nvSpPr>
        <p:spPr>
          <a:xfrm>
            <a:off x="8166004" y="145464"/>
            <a:ext cx="3791477" cy="1894957"/>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166115" y="2420888"/>
            <a:ext cx="3791367" cy="3919210"/>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28CACD9C-54BC-334A-89EB-4529364B198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6510" t="11239" b="80115"/>
          <a:stretch/>
        </p:blipFill>
        <p:spPr>
          <a:xfrm>
            <a:off x="7768462" y="1460550"/>
            <a:ext cx="179631" cy="720081"/>
          </a:xfrm>
          <a:prstGeom prst="rect">
            <a:avLst/>
          </a:prstGeom>
        </p:spPr>
      </p:pic>
    </p:spTree>
    <p:extLst>
      <p:ext uri="{BB962C8B-B14F-4D97-AF65-F5344CB8AC3E}">
        <p14:creationId xmlns:p14="http://schemas.microsoft.com/office/powerpoint/2010/main" val="94166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Image 01">
    <p:spTree>
      <p:nvGrpSpPr>
        <p:cNvPr id="1" name=""/>
        <p:cNvGrpSpPr/>
        <p:nvPr/>
      </p:nvGrpSpPr>
      <p:grpSpPr>
        <a:xfrm>
          <a:off x="0" y="0"/>
          <a:ext cx="0" cy="0"/>
          <a:chOff x="0" y="0"/>
          <a:chExt cx="0" cy="0"/>
        </a:xfrm>
      </p:grpSpPr>
      <p:pic>
        <p:nvPicPr>
          <p:cNvPr id="5" name="Picture 4" descr="A picture containing person, indoor, people&#10;&#10;Description automatically generated">
            <a:extLst>
              <a:ext uri="{FF2B5EF4-FFF2-40B4-BE49-F238E27FC236}">
                <a16:creationId xmlns:a16="http://schemas.microsoft.com/office/drawing/2014/main" id="{282C4F8A-903D-4968-A85E-885B2C8F2F3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2"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933746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mp; Image 01">
    <p:spTree>
      <p:nvGrpSpPr>
        <p:cNvPr id="1" name=""/>
        <p:cNvGrpSpPr/>
        <p:nvPr/>
      </p:nvGrpSpPr>
      <p:grpSpPr>
        <a:xfrm>
          <a:off x="0" y="0"/>
          <a:ext cx="0" cy="0"/>
          <a:chOff x="0" y="0"/>
          <a:chExt cx="0" cy="0"/>
        </a:xfrm>
      </p:grpSpPr>
      <p:pic>
        <p:nvPicPr>
          <p:cNvPr id="5" name="Picture 4" descr="A picture containing text, computer, table, indoor&#10;&#10;Description automatically generated">
            <a:extLst>
              <a:ext uri="{FF2B5EF4-FFF2-40B4-BE49-F238E27FC236}">
                <a16:creationId xmlns:a16="http://schemas.microsoft.com/office/drawing/2014/main" id="{ADA3DB6D-0BAF-4061-BDBB-E0F5C89376F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0" y="0"/>
            <a:ext cx="6888089"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726796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 &amp; Image 01">
    <p:spTree>
      <p:nvGrpSpPr>
        <p:cNvPr id="1" name=""/>
        <p:cNvGrpSpPr/>
        <p:nvPr/>
      </p:nvGrpSpPr>
      <p:grpSpPr>
        <a:xfrm>
          <a:off x="0" y="0"/>
          <a:ext cx="0" cy="0"/>
          <a:chOff x="0" y="0"/>
          <a:chExt cx="0" cy="0"/>
        </a:xfrm>
      </p:grpSpPr>
      <p:pic>
        <p:nvPicPr>
          <p:cNvPr id="8" name="Picture 7" descr="A picture containing computer, person, computer, using&#10;&#10;Description automatically generated">
            <a:extLst>
              <a:ext uri="{FF2B5EF4-FFF2-40B4-BE49-F238E27FC236}">
                <a16:creationId xmlns:a16="http://schemas.microsoft.com/office/drawing/2014/main" id="{8DE649DE-94CC-4E68-A180-76BDA0B923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78260" y="6160"/>
            <a:ext cx="6913740"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41918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amp; Image 01">
    <p:spTree>
      <p:nvGrpSpPr>
        <p:cNvPr id="1" name=""/>
        <p:cNvGrpSpPr/>
        <p:nvPr/>
      </p:nvGrpSpPr>
      <p:grpSpPr>
        <a:xfrm>
          <a:off x="0" y="0"/>
          <a:ext cx="0" cy="0"/>
          <a:chOff x="0" y="0"/>
          <a:chExt cx="0" cy="0"/>
        </a:xfrm>
      </p:grpSpPr>
      <p:pic>
        <p:nvPicPr>
          <p:cNvPr id="5" name="Picture 4" descr="A person giving a presentation to a group of people&#10;&#10;Description automatically generated with medium confidence">
            <a:extLst>
              <a:ext uri="{FF2B5EF4-FFF2-40B4-BE49-F238E27FC236}">
                <a16:creationId xmlns:a16="http://schemas.microsoft.com/office/drawing/2014/main" id="{8E530E9F-3134-468B-8CB1-128F9AEA08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3912"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17803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 &amp; Image 01">
    <p:spTree>
      <p:nvGrpSpPr>
        <p:cNvPr id="1" name=""/>
        <p:cNvGrpSpPr/>
        <p:nvPr/>
      </p:nvGrpSpPr>
      <p:grpSpPr>
        <a:xfrm>
          <a:off x="0" y="0"/>
          <a:ext cx="0" cy="0"/>
          <a:chOff x="0" y="0"/>
          <a:chExt cx="0" cy="0"/>
        </a:xfrm>
      </p:grpSpPr>
      <p:pic>
        <p:nvPicPr>
          <p:cNvPr id="5" name="Picture 4" descr="A picture containing person, sitting, computer, using&#10;&#10;Description automatically generated">
            <a:extLst>
              <a:ext uri="{FF2B5EF4-FFF2-40B4-BE49-F238E27FC236}">
                <a16:creationId xmlns:a16="http://schemas.microsoft.com/office/drawing/2014/main" id="{0A1114BF-832E-45E8-B15C-EF00ED621D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8989" y="0"/>
            <a:ext cx="6888088" cy="6858000"/>
          </a:xfrm>
          <a:prstGeom prst="rect">
            <a:avLst/>
          </a:prstGeom>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102727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amp; Image 01">
    <p:spTree>
      <p:nvGrpSpPr>
        <p:cNvPr id="1" name=""/>
        <p:cNvGrpSpPr/>
        <p:nvPr/>
      </p:nvGrpSpPr>
      <p:grpSpPr>
        <a:xfrm>
          <a:off x="0" y="0"/>
          <a:ext cx="0" cy="0"/>
          <a:chOff x="0" y="0"/>
          <a:chExt cx="0" cy="0"/>
        </a:xfrm>
      </p:grpSpPr>
      <p:pic>
        <p:nvPicPr>
          <p:cNvPr id="12" name="Picture 2" descr="C:\Users\FrancescaM\Downloads\rawpixel-760028-unsplash.jpg">
            <a:extLst>
              <a:ext uri="{FF2B5EF4-FFF2-40B4-BE49-F238E27FC236}">
                <a16:creationId xmlns:a16="http://schemas.microsoft.com/office/drawing/2014/main" id="{705D8B0D-5485-47C8-B505-7A248B4B74D4}"/>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303913" y="-27384"/>
            <a:ext cx="6888086" cy="6885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B9A7FC07-781B-3B47-8376-EF1F3E6BDD7E}"/>
              </a:ext>
            </a:extLst>
          </p:cNvPr>
          <p:cNvPicPr>
            <a:picLocks noChangeAspect="1"/>
          </p:cNvPicPr>
          <p:nvPr userDrawn="1"/>
        </p:nvPicPr>
        <p:blipFill rotWithShape="1">
          <a:blip r:embed="rId3"/>
          <a:srcRect/>
          <a:stretch/>
        </p:blipFill>
        <p:spPr>
          <a:xfrm>
            <a:off x="1" y="548682"/>
            <a:ext cx="372759" cy="1224135"/>
          </a:xfrm>
          <a:prstGeom prst="rect">
            <a:avLst/>
          </a:prstGeom>
        </p:spPr>
      </p:pic>
      <p:pic>
        <p:nvPicPr>
          <p:cNvPr id="11" name="Picture 10">
            <a:extLst>
              <a:ext uri="{FF2B5EF4-FFF2-40B4-BE49-F238E27FC236}">
                <a16:creationId xmlns:a16="http://schemas.microsoft.com/office/drawing/2014/main" id="{A2EA98FF-E993-B744-A79C-184FB1607FDC}"/>
              </a:ext>
            </a:extLst>
          </p:cNvPr>
          <p:cNvPicPr>
            <a:picLocks noChangeAspect="1"/>
          </p:cNvPicPr>
          <p:nvPr userDrawn="1"/>
        </p:nvPicPr>
        <p:blipFill rotWithShape="1">
          <a:blip r:embed="rId4" cstate="screen">
            <a:alphaModFix amt="63000"/>
            <a:extLst>
              <a:ext uri="{28A0092B-C50C-407E-A947-70E740481C1C}">
                <a14:useLocalDpi xmlns:a14="http://schemas.microsoft.com/office/drawing/2010/main"/>
              </a:ext>
            </a:extLst>
          </a:blip>
          <a:srcRect l="37877" t="13768" r="26270" b="45219"/>
          <a:stretch/>
        </p:blipFill>
        <p:spPr>
          <a:xfrm>
            <a:off x="9414472" y="2996952"/>
            <a:ext cx="2777529" cy="3861049"/>
          </a:xfrm>
          <a:prstGeom prst="rect">
            <a:avLst/>
          </a:prstGeom>
        </p:spPr>
      </p:pic>
      <p:sp>
        <p:nvSpPr>
          <p:cNvPr id="2" name="Title 1"/>
          <p:cNvSpPr>
            <a:spLocks noGrp="1"/>
          </p:cNvSpPr>
          <p:nvPr>
            <p:ph type="title"/>
          </p:nvPr>
        </p:nvSpPr>
        <p:spPr>
          <a:xfrm>
            <a:off x="431371" y="0"/>
            <a:ext cx="4512501" cy="1462910"/>
          </a:xfrm>
        </p:spPr>
        <p:txBody>
          <a:bodyPr anchor="b"/>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31371" y="1772816"/>
            <a:ext cx="4512501" cy="4824536"/>
          </a:xfrm>
        </p:spPr>
        <p:txBody>
          <a:bodyPr/>
          <a:lstStyle>
            <a:lvl1pPr>
              <a:defRPr sz="1600"/>
            </a:lvl1pPr>
            <a:lvl2pPr>
              <a:defRPr sz="1400"/>
            </a:lvl2pPr>
            <a:lvl3pPr>
              <a:defRPr sz="1200"/>
            </a:lvl3pPr>
            <a:lvl4pPr>
              <a:defRPr sz="110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9A554E2-3F28-934C-A89C-8FCBCDE0AF3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94562" t="7780" b="77522"/>
          <a:stretch/>
        </p:blipFill>
        <p:spPr>
          <a:xfrm>
            <a:off x="1" y="548681"/>
            <a:ext cx="279892" cy="1224135"/>
          </a:xfrm>
          <a:prstGeom prst="rect">
            <a:avLst/>
          </a:prstGeom>
        </p:spPr>
      </p:pic>
    </p:spTree>
    <p:extLst>
      <p:ext uri="{BB962C8B-B14F-4D97-AF65-F5344CB8AC3E}">
        <p14:creationId xmlns:p14="http://schemas.microsoft.com/office/powerpoint/2010/main" val="214330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512233" y="3068639"/>
            <a:ext cx="672041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527051" y="4077072"/>
            <a:ext cx="6720416"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endParaRPr lang="en-US" altLang="en-US" dirty="0"/>
          </a:p>
        </p:txBody>
      </p:sp>
    </p:spTree>
  </p:cSld>
  <p:clrMap bg1="lt1" tx1="dk1" bg2="lt2" tx2="dk2" accent1="accent1" accent2="accent2" accent3="accent3" accent4="accent4" accent5="accent5" accent6="accent6" hlink="hlink" folHlink="folHlink"/>
  <p:sldLayoutIdLst>
    <p:sldLayoutId id="2147483677" r:id="rId1"/>
    <p:sldLayoutId id="2147483711" r:id="rId2"/>
    <p:sldLayoutId id="2147483678" r:id="rId3"/>
    <p:sldLayoutId id="2147483714" r:id="rId4"/>
    <p:sldLayoutId id="2147483724" r:id="rId5"/>
    <p:sldLayoutId id="2147483725" r:id="rId6"/>
    <p:sldLayoutId id="2147483726" r:id="rId7"/>
    <p:sldLayoutId id="2147483727" r:id="rId8"/>
    <p:sldLayoutId id="2147483722" r:id="rId9"/>
    <p:sldLayoutId id="2147483715" r:id="rId10"/>
    <p:sldLayoutId id="2147483716" r:id="rId11"/>
    <p:sldLayoutId id="2147483717" r:id="rId12"/>
    <p:sldLayoutId id="2147483712" r:id="rId13"/>
    <p:sldLayoutId id="2147483713" r:id="rId14"/>
    <p:sldLayoutId id="2147483718" r:id="rId15"/>
    <p:sldLayoutId id="2147483719" r:id="rId16"/>
    <p:sldLayoutId id="2147483723" r:id="rId17"/>
    <p:sldLayoutId id="2147483720" r:id="rId18"/>
  </p:sldLayoutIdLs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p:titleStyle>
    <p:body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hyperlink" Target="https://www.youtube.com/c/CharteredIIA"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9CC781-2CCD-E84C-812F-91FB9E869430}"/>
              </a:ext>
            </a:extLst>
          </p:cNvPr>
          <p:cNvSpPr>
            <a:spLocks noGrp="1"/>
          </p:cNvSpPr>
          <p:nvPr>
            <p:ph type="ctrTitle"/>
          </p:nvPr>
        </p:nvSpPr>
        <p:spPr/>
        <p:txBody>
          <a:bodyPr/>
          <a:lstStyle/>
          <a:p>
            <a:r>
              <a:rPr lang="en-US" dirty="0"/>
              <a:t>Global Internal Audit Standards 2024 – What Audit Committees need to know</a:t>
            </a:r>
          </a:p>
        </p:txBody>
      </p:sp>
      <p:sp>
        <p:nvSpPr>
          <p:cNvPr id="8" name="Subtitle 7">
            <a:extLst>
              <a:ext uri="{FF2B5EF4-FFF2-40B4-BE49-F238E27FC236}">
                <a16:creationId xmlns:a16="http://schemas.microsoft.com/office/drawing/2014/main" id="{463465DB-6E7A-014E-A9EE-5429B097CB33}"/>
              </a:ext>
            </a:extLst>
          </p:cNvPr>
          <p:cNvSpPr>
            <a:spLocks noGrp="1"/>
          </p:cNvSpPr>
          <p:nvPr>
            <p:ph type="subTitle" idx="1"/>
          </p:nvPr>
        </p:nvSpPr>
        <p:spPr/>
        <p:txBody>
          <a:bodyPr/>
          <a:lstStyle/>
          <a:p>
            <a:r>
              <a:rPr lang="en-US" dirty="0"/>
              <a:t>June 2024</a:t>
            </a:r>
          </a:p>
        </p:txBody>
      </p:sp>
    </p:spTree>
    <p:extLst>
      <p:ext uri="{BB962C8B-B14F-4D97-AF65-F5344CB8AC3E}">
        <p14:creationId xmlns:p14="http://schemas.microsoft.com/office/powerpoint/2010/main" val="360201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 – Purpose of Internal Auditing</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306989" y="1700808"/>
            <a:ext cx="11578022" cy="5157192"/>
          </a:xfrm>
        </p:spPr>
        <p:txBody>
          <a:bodyPr/>
          <a:lstStyle/>
          <a:p>
            <a:pPr algn="ctr">
              <a:lnSpc>
                <a:spcPct val="115000"/>
              </a:lnSpc>
              <a:spcAft>
                <a:spcPts val="1000"/>
              </a:spcAft>
            </a:pPr>
            <a:r>
              <a:rPr lang="en-US" sz="2400" i="1" dirty="0">
                <a:effectLst/>
                <a:latin typeface="Arial" panose="020B0604020202020204" pitchFamily="34" charset="0"/>
                <a:ea typeface="Arial" panose="020B0604020202020204" pitchFamily="34" charset="0"/>
              </a:rPr>
              <a:t>‘Internal auditing strengthens the organization’s ability to create, protect, and sustain value by providing the board and management with independent, risk-based, and objective assurance, advice, </a:t>
            </a:r>
            <a:r>
              <a:rPr lang="en-US" sz="2400" i="1" u="sng" dirty="0">
                <a:effectLst/>
                <a:latin typeface="Arial" panose="020B0604020202020204" pitchFamily="34" charset="0"/>
                <a:ea typeface="Arial" panose="020B0604020202020204" pitchFamily="34" charset="0"/>
              </a:rPr>
              <a:t>insight, and foresight</a:t>
            </a:r>
            <a:r>
              <a:rPr lang="en-US" sz="2400" i="1" dirty="0">
                <a:effectLst/>
                <a:latin typeface="Arial" panose="020B0604020202020204" pitchFamily="34" charset="0"/>
                <a:ea typeface="Arial" panose="020B0604020202020204" pitchFamily="34" charset="0"/>
              </a:rPr>
              <a:t>.’</a:t>
            </a:r>
            <a:endParaRPr lang="en-GB" sz="2400" i="1" dirty="0">
              <a:effectLst/>
              <a:latin typeface="Arial" panose="020B0604020202020204" pitchFamily="34" charset="0"/>
              <a:ea typeface="Arial" panose="020B0604020202020204" pitchFamily="34" charset="0"/>
            </a:endParaRPr>
          </a:p>
          <a:p>
            <a:pPr marL="0" indent="0">
              <a:spcBef>
                <a:spcPts val="0"/>
              </a:spcBef>
              <a:spcAft>
                <a:spcPts val="1800"/>
              </a:spcAft>
            </a:pPr>
            <a:endParaRPr lang="en-GB" sz="1400" dirty="0">
              <a:solidFill>
                <a:srgbClr val="292C39"/>
              </a:solidFill>
            </a:endParaRPr>
          </a:p>
          <a:p>
            <a:pPr marL="0" indent="0">
              <a:spcBef>
                <a:spcPts val="0"/>
              </a:spcBef>
              <a:spcAft>
                <a:spcPts val="1800"/>
              </a:spcAft>
            </a:pPr>
            <a:r>
              <a:rPr lang="en-US" sz="2000" dirty="0">
                <a:effectLst/>
                <a:latin typeface="Arial" panose="020B0604020202020204" pitchFamily="34" charset="0"/>
                <a:ea typeface="Arial" panose="020B0604020202020204" pitchFamily="34" charset="0"/>
              </a:rPr>
              <a:t>Internal auditing enhances the organization’s:</a:t>
            </a: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Successful achievement of its objectives.</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Governance, risk management, and control processes.</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Decision-making and oversight. </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Reputation and credibility with its stakeholders. </a:t>
            </a:r>
            <a:endParaRPr lang="en-GB" sz="20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2000" u="sng" dirty="0">
                <a:effectLst/>
                <a:latin typeface="Arial" panose="020B0604020202020204" pitchFamily="34" charset="0"/>
                <a:ea typeface="Arial" panose="020B0604020202020204" pitchFamily="34" charset="0"/>
              </a:rPr>
              <a:t>Ability to serve the public interest. </a:t>
            </a:r>
            <a:endParaRPr lang="en-GB" sz="2000" u="sng" dirty="0">
              <a:effectLst/>
              <a:latin typeface="Arial" panose="020B0604020202020204" pitchFamily="34" charset="0"/>
              <a:ea typeface="Arial" panose="020B0604020202020204" pitchFamily="34" charset="0"/>
            </a:endParaRPr>
          </a:p>
          <a:p>
            <a:pPr marL="0" indent="0">
              <a:spcBef>
                <a:spcPts val="0"/>
              </a:spcBef>
              <a:spcAft>
                <a:spcPts val="1800"/>
              </a:spcAft>
            </a:pPr>
            <a:endParaRPr lang="en-GB" sz="1400" dirty="0">
              <a:solidFill>
                <a:srgbClr val="292C39"/>
              </a:solidFill>
              <a:effectLst/>
              <a:latin typeface="Arial" panose="020B0604020202020204" pitchFamily="34" charset="0"/>
              <a:ea typeface="Arial" panose="020B0604020202020204" pitchFamily="34" charset="0"/>
            </a:endParaRPr>
          </a:p>
          <a:p>
            <a:pPr marL="0" indent="0">
              <a:spcBef>
                <a:spcPts val="0"/>
              </a:spcBef>
              <a:spcAft>
                <a:spcPts val="1800"/>
              </a:spcAft>
            </a:pPr>
            <a:endParaRPr lang="en-GB" sz="1400" dirty="0">
              <a:solidFill>
                <a:srgbClr val="292C39"/>
              </a:solidFill>
            </a:endParaRPr>
          </a:p>
        </p:txBody>
      </p:sp>
    </p:spTree>
    <p:extLst>
      <p:ext uri="{BB962C8B-B14F-4D97-AF65-F5344CB8AC3E}">
        <p14:creationId xmlns:p14="http://schemas.microsoft.com/office/powerpoint/2010/main" val="204450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3" name="Content Placeholder 2">
            <a:extLst>
              <a:ext uri="{FF2B5EF4-FFF2-40B4-BE49-F238E27FC236}">
                <a16:creationId xmlns:a16="http://schemas.microsoft.com/office/drawing/2014/main" id="{0384C9A1-EE0B-DEB4-8ADB-812C25B3D8F5}"/>
              </a:ext>
            </a:extLst>
          </p:cNvPr>
          <p:cNvSpPr>
            <a:spLocks noGrp="1"/>
          </p:cNvSpPr>
          <p:nvPr>
            <p:ph idx="1"/>
          </p:nvPr>
        </p:nvSpPr>
        <p:spPr>
          <a:xfrm>
            <a:off x="431370" y="1772816"/>
            <a:ext cx="11641294" cy="4824536"/>
          </a:xfrm>
        </p:spPr>
        <p:txBody>
          <a:bodyPr/>
          <a:lstStyle/>
          <a:p>
            <a:r>
              <a:rPr lang="en-GB" sz="2000" dirty="0"/>
              <a:t>Board/Audit Committee now have to conform with the Essential Requirements included in the Domain, as well as the Principles and Standards. The following is a summary of these:</a:t>
            </a:r>
          </a:p>
          <a:p>
            <a:pPr marL="342900" indent="-342900">
              <a:buFont typeface="Arial" panose="020B0604020202020204" pitchFamily="34" charset="0"/>
              <a:buChar char="•"/>
            </a:pPr>
            <a:r>
              <a:rPr lang="en-GB" sz="2000" dirty="0"/>
              <a:t>Discussion of Domains I &amp; III of the new global standards at audit committee is required</a:t>
            </a:r>
          </a:p>
          <a:p>
            <a:pPr marL="342900" indent="-342900">
              <a:buFont typeface="Arial" panose="020B0604020202020204" pitchFamily="34" charset="0"/>
              <a:buChar char="•"/>
            </a:pPr>
            <a:r>
              <a:rPr lang="en-GB" sz="2000" dirty="0"/>
              <a:t>The internal audit mandate (documented within the Charter) is to be discussed with the CAE and Senior Management and approved by the Board when presented by the CAE. </a:t>
            </a:r>
          </a:p>
          <a:p>
            <a:pPr marL="342900" indent="-342900">
              <a:buFont typeface="Arial" panose="020B0604020202020204" pitchFamily="34" charset="0"/>
              <a:buChar char="•"/>
            </a:pPr>
            <a:r>
              <a:rPr lang="en-GB" sz="2000" dirty="0"/>
              <a:t>The Board must advocate and champion the internal audit function to support its purpose and enable it to pursue its strategy and objectives. This includes </a:t>
            </a:r>
          </a:p>
          <a:p>
            <a:pPr marL="800100" lvl="1" indent="-342900">
              <a:buFont typeface="Arial" panose="020B0604020202020204" pitchFamily="34" charset="0"/>
              <a:buChar char="•"/>
            </a:pPr>
            <a:r>
              <a:rPr lang="en-GB" sz="2000" dirty="0"/>
              <a:t>working with senior management, </a:t>
            </a:r>
          </a:p>
          <a:p>
            <a:pPr marL="800100" lvl="1" indent="-342900">
              <a:buFont typeface="Arial" panose="020B0604020202020204" pitchFamily="34" charset="0"/>
              <a:buChar char="•"/>
            </a:pPr>
            <a:r>
              <a:rPr lang="en-GB" sz="2000" dirty="0"/>
              <a:t>supporting the CAE through regular communication; ensuring that the CAE reports to an appropriate level; approving the mandate, charter, strategy and internal audit plan, </a:t>
            </a:r>
            <a:r>
              <a:rPr lang="en-GB" sz="2000" b="1" dirty="0"/>
              <a:t>budget </a:t>
            </a:r>
            <a:r>
              <a:rPr lang="en-GB" sz="2000" dirty="0"/>
              <a:t>and resource plan; and </a:t>
            </a:r>
          </a:p>
          <a:p>
            <a:pPr marL="800100" lvl="1" indent="-342900">
              <a:buFont typeface="Arial" panose="020B0604020202020204" pitchFamily="34" charset="0"/>
              <a:buChar char="•"/>
            </a:pPr>
            <a:r>
              <a:rPr lang="en-GB" sz="2000" dirty="0"/>
              <a:t>ensures internal audits authority has not been compromised or limited and meeting with the CAE privately. </a:t>
            </a:r>
          </a:p>
          <a:p>
            <a:endParaRPr lang="en-GB" dirty="0"/>
          </a:p>
          <a:p>
            <a:endParaRPr lang="en-GB" dirty="0"/>
          </a:p>
        </p:txBody>
      </p:sp>
    </p:spTree>
    <p:extLst>
      <p:ext uri="{BB962C8B-B14F-4D97-AF65-F5344CB8AC3E}">
        <p14:creationId xmlns:p14="http://schemas.microsoft.com/office/powerpoint/2010/main" val="344205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92FB834A-4191-8B8A-B11B-4C9B194B3767}"/>
              </a:ext>
            </a:extLst>
          </p:cNvPr>
          <p:cNvSpPr>
            <a:spLocks noGrp="1"/>
          </p:cNvSpPr>
          <p:nvPr>
            <p:ph idx="1"/>
          </p:nvPr>
        </p:nvSpPr>
        <p:spPr>
          <a:xfrm>
            <a:off x="431371" y="1772816"/>
            <a:ext cx="4800533" cy="4824536"/>
          </a:xfrm>
        </p:spPr>
        <p:txBody>
          <a:bodyPr/>
          <a:lstStyle/>
          <a:p>
            <a:r>
              <a:rPr lang="en-GB" sz="2400" b="1" dirty="0"/>
              <a:t>Principle 7 – Positioned Independently</a:t>
            </a:r>
          </a:p>
          <a:p>
            <a:endParaRPr lang="en-GB" sz="2000" dirty="0"/>
          </a:p>
          <a:p>
            <a:pPr marL="0" indent="0"/>
            <a:r>
              <a:rPr lang="en-GB" sz="2000" b="1" dirty="0"/>
              <a:t>‘</a:t>
            </a:r>
            <a:r>
              <a:rPr lang="en-US" sz="2000" dirty="0">
                <a:effectLst/>
                <a:ea typeface="Arial" panose="020B0604020202020204" pitchFamily="34" charset="0"/>
              </a:rPr>
              <a:t>The internal audit function is only able to fulfill the Purpose of Internal Auditing when the </a:t>
            </a:r>
            <a:r>
              <a:rPr lang="en-US" sz="2000" u="sng" dirty="0">
                <a:effectLst/>
                <a:ea typeface="Arial" panose="020B0604020202020204" pitchFamily="34" charset="0"/>
              </a:rPr>
              <a:t>chief audit executive reports directly to the board</a:t>
            </a:r>
            <a:r>
              <a:rPr lang="en-US" sz="2000" dirty="0">
                <a:effectLst/>
                <a:ea typeface="Arial" panose="020B0604020202020204" pitchFamily="34" charset="0"/>
              </a:rPr>
              <a:t>, is </a:t>
            </a:r>
            <a:r>
              <a:rPr lang="en-US" sz="2000" u="sng" dirty="0">
                <a:effectLst/>
                <a:ea typeface="Arial" panose="020B0604020202020204" pitchFamily="34" charset="0"/>
              </a:rPr>
              <a:t>qualified</a:t>
            </a:r>
            <a:r>
              <a:rPr lang="en-US" sz="2000" dirty="0">
                <a:effectLst/>
                <a:ea typeface="Arial" panose="020B0604020202020204" pitchFamily="34" charset="0"/>
              </a:rPr>
              <a:t>, and is </a:t>
            </a:r>
            <a:r>
              <a:rPr lang="en-US" sz="2000" u="sng" dirty="0">
                <a:effectLst/>
                <a:ea typeface="Arial" panose="020B0604020202020204" pitchFamily="34" charset="0"/>
              </a:rPr>
              <a:t>positioned</a:t>
            </a:r>
            <a:r>
              <a:rPr lang="en-US" sz="2000" dirty="0">
                <a:effectLst/>
                <a:ea typeface="Arial" panose="020B0604020202020204" pitchFamily="34" charset="0"/>
              </a:rPr>
              <a:t> at a level within the organization that enables the internal audit function to </a:t>
            </a:r>
            <a:r>
              <a:rPr lang="en-US" sz="2000" u="sng" dirty="0">
                <a:effectLst/>
                <a:ea typeface="Arial" panose="020B0604020202020204" pitchFamily="34" charset="0"/>
              </a:rPr>
              <a:t>discharge its services and responsibilities without interference</a:t>
            </a:r>
            <a:r>
              <a:rPr lang="en-US" sz="2000" dirty="0">
                <a:effectLst/>
                <a:ea typeface="Arial" panose="020B0604020202020204" pitchFamily="34" charset="0"/>
              </a:rPr>
              <a:t>.’</a:t>
            </a:r>
          </a:p>
          <a:p>
            <a:endParaRPr lang="en-GB" sz="2000" dirty="0"/>
          </a:p>
        </p:txBody>
      </p:sp>
    </p:spTree>
    <p:extLst>
      <p:ext uri="{BB962C8B-B14F-4D97-AF65-F5344CB8AC3E}">
        <p14:creationId xmlns:p14="http://schemas.microsoft.com/office/powerpoint/2010/main" val="192278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431370" y="1772816"/>
            <a:ext cx="11425270" cy="4824536"/>
          </a:xfrm>
        </p:spPr>
        <p:txBody>
          <a:bodyPr/>
          <a:lstStyle/>
          <a:p>
            <a:r>
              <a:rPr lang="en-GB" sz="2400" dirty="0"/>
              <a:t>Principle 8 – Overseen by the Board</a:t>
            </a:r>
          </a:p>
          <a:p>
            <a:pPr algn="l"/>
            <a:r>
              <a:rPr lang="en-GB" sz="2400" dirty="0"/>
              <a:t>This considers the mechanics of the interactions between the CAE and the Board. It gives the Board’s essential conditions as</a:t>
            </a:r>
          </a:p>
          <a:p>
            <a:pPr marL="457200" indent="-457200" algn="l">
              <a:buFontTx/>
              <a:buChar char="-"/>
            </a:pPr>
            <a:r>
              <a:rPr lang="en-GB" sz="2400" dirty="0"/>
              <a:t>Understanding how IA is fulfilling its mandate</a:t>
            </a:r>
          </a:p>
          <a:p>
            <a:pPr marL="457200" indent="-457200" algn="l">
              <a:buFontTx/>
              <a:buChar char="-"/>
            </a:pPr>
            <a:r>
              <a:rPr lang="en-GB" sz="2400" dirty="0"/>
              <a:t>Explaining the boards perspective on organisation’s strategy, risks, to help determine IA priorities</a:t>
            </a:r>
          </a:p>
          <a:p>
            <a:pPr marL="457200" indent="-457200" algn="l">
              <a:buFontTx/>
              <a:buChar char="-"/>
            </a:pPr>
            <a:r>
              <a:rPr lang="en-GB" sz="2400" dirty="0"/>
              <a:t>Frequency of communications being agreed</a:t>
            </a:r>
          </a:p>
          <a:p>
            <a:pPr marL="457200" indent="-457200" algn="l">
              <a:buFontTx/>
              <a:buChar char="-"/>
            </a:pPr>
            <a:r>
              <a:rPr lang="en-GB" sz="2400" dirty="0"/>
              <a:t>Escalation protocols and criteria</a:t>
            </a:r>
          </a:p>
          <a:p>
            <a:pPr marL="457200" indent="-457200" algn="l">
              <a:buFontTx/>
              <a:buChar char="-"/>
            </a:pPr>
            <a:r>
              <a:rPr lang="en-GB" sz="2400" dirty="0"/>
              <a:t>Conclude on the organisations governance, risk and internal control based on the reports from IA</a:t>
            </a:r>
          </a:p>
          <a:p>
            <a:pPr marL="457200" indent="-457200" algn="l">
              <a:buFontTx/>
              <a:buChar char="-"/>
            </a:pPr>
            <a:r>
              <a:rPr lang="en-GB" sz="2400" dirty="0"/>
              <a:t>Discuss differences of opinion on audit findings to support the IA mandate being achieved. </a:t>
            </a:r>
            <a:endParaRPr lang="en-GB" sz="1800" dirty="0"/>
          </a:p>
        </p:txBody>
      </p:sp>
    </p:spTree>
    <p:extLst>
      <p:ext uri="{BB962C8B-B14F-4D97-AF65-F5344CB8AC3E}">
        <p14:creationId xmlns:p14="http://schemas.microsoft.com/office/powerpoint/2010/main" val="1765294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431370" y="1772816"/>
            <a:ext cx="11425270" cy="4824536"/>
          </a:xfrm>
        </p:spPr>
        <p:txBody>
          <a:bodyPr/>
          <a:lstStyle/>
          <a:p>
            <a:r>
              <a:rPr lang="en-GB" sz="2400" dirty="0"/>
              <a:t>Principle 8 – Overseen by the Board</a:t>
            </a:r>
          </a:p>
          <a:p>
            <a:pPr marL="457200" indent="-457200" algn="l">
              <a:buFontTx/>
              <a:buChar char="-"/>
            </a:pPr>
            <a:r>
              <a:rPr lang="en-GB" sz="2400" dirty="0"/>
              <a:t>Support the discussions and decisions around resourcing IA in order for it to fulfil its mandate, and issues due to a lack of resources. </a:t>
            </a:r>
          </a:p>
          <a:p>
            <a:pPr marL="457200" indent="-457200" algn="l">
              <a:buFontTx/>
              <a:buChar char="-"/>
            </a:pPr>
            <a:r>
              <a:rPr lang="en-GB" sz="2400" dirty="0"/>
              <a:t>Discuss and support the Quality Assurance and Improvement Programme, and assess the effectiveness and efficiency of the IA function (conformance and performance)</a:t>
            </a:r>
          </a:p>
          <a:p>
            <a:pPr marL="457200" indent="-457200" algn="l">
              <a:buFontTx/>
              <a:buChar char="-"/>
            </a:pPr>
            <a:r>
              <a:rPr lang="en-GB" sz="2400" dirty="0"/>
              <a:t>Discuss and approve the IA’s performance objectives annually</a:t>
            </a:r>
          </a:p>
          <a:p>
            <a:pPr marL="450850" indent="-450850" algn="l">
              <a:buFontTx/>
              <a:buChar char="-"/>
            </a:pPr>
            <a:r>
              <a:rPr lang="en-GB" sz="2400" dirty="0"/>
              <a:t>External Quality Assessment involvement from discussion of the plan, helping to determine scope and frequency, review and approve the plan for the EQA. Receive the full results from the EQA and review and approve the resulting action plan along with timelines to complete and monitor progress.</a:t>
            </a:r>
          </a:p>
        </p:txBody>
      </p:sp>
    </p:spTree>
    <p:extLst>
      <p:ext uri="{BB962C8B-B14F-4D97-AF65-F5344CB8AC3E}">
        <p14:creationId xmlns:p14="http://schemas.microsoft.com/office/powerpoint/2010/main" val="2296869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Domain III – Governing the Internal Audit Function</a:t>
            </a:r>
          </a:p>
        </p:txBody>
      </p:sp>
      <p:sp>
        <p:nvSpPr>
          <p:cNvPr id="2" name="Content Placeholder 1">
            <a:extLst>
              <a:ext uri="{FF2B5EF4-FFF2-40B4-BE49-F238E27FC236}">
                <a16:creationId xmlns:a16="http://schemas.microsoft.com/office/drawing/2014/main" id="{EA88A188-848F-E425-DAD3-3EF08D06A748}"/>
              </a:ext>
            </a:extLst>
          </p:cNvPr>
          <p:cNvSpPr>
            <a:spLocks noGrp="1"/>
          </p:cNvSpPr>
          <p:nvPr>
            <p:ph idx="1"/>
          </p:nvPr>
        </p:nvSpPr>
        <p:spPr>
          <a:xfrm>
            <a:off x="440004" y="2276872"/>
            <a:ext cx="5472607" cy="4104456"/>
          </a:xfrm>
        </p:spPr>
        <p:txBody>
          <a:bodyPr/>
          <a:lstStyle/>
          <a:p>
            <a:r>
              <a:rPr lang="en-US" sz="2400" b="1" dirty="0">
                <a:ea typeface="Arial" panose="020B0604020202020204" pitchFamily="34" charset="0"/>
              </a:rPr>
              <a:t>Internal Audit Mandate - </a:t>
            </a:r>
            <a:r>
              <a:rPr lang="en-US" sz="2400" dirty="0">
                <a:ea typeface="Arial" panose="020B0604020202020204" pitchFamily="34" charset="0"/>
              </a:rPr>
              <a:t>‘</a:t>
            </a:r>
            <a:r>
              <a:rPr lang="en-US" sz="2400" dirty="0">
                <a:effectLst/>
                <a:ea typeface="Arial" panose="020B0604020202020204" pitchFamily="34" charset="0"/>
              </a:rPr>
              <a:t>The internal audit function’s </a:t>
            </a:r>
            <a:r>
              <a:rPr lang="en-US" sz="2400" u="sng" dirty="0">
                <a:effectLst/>
                <a:ea typeface="Arial" panose="020B0604020202020204" pitchFamily="34" charset="0"/>
              </a:rPr>
              <a:t>authority, role, and responsibilities</a:t>
            </a:r>
            <a:r>
              <a:rPr lang="en-US" sz="2400" dirty="0">
                <a:effectLst/>
                <a:ea typeface="Arial" panose="020B0604020202020204" pitchFamily="34" charset="0"/>
              </a:rPr>
              <a:t>, which may be granted by the board and/or laws and/or regulations.’</a:t>
            </a:r>
          </a:p>
          <a:p>
            <a:r>
              <a:rPr lang="en-GB" sz="2400" b="1" dirty="0"/>
              <a:t>Internal Audit Charter – </a:t>
            </a:r>
            <a:r>
              <a:rPr lang="en-GB" sz="2400" dirty="0"/>
              <a:t>‘</a:t>
            </a:r>
            <a:r>
              <a:rPr lang="en-US" sz="2400" dirty="0">
                <a:effectLst/>
                <a:ea typeface="Arial" panose="020B0604020202020204" pitchFamily="34" charset="0"/>
              </a:rPr>
              <a:t>A formal document that includes the internal audit function’s mandate, organizational position, reporting relationships, scope of work, types of services, and other specifications.</a:t>
            </a:r>
          </a:p>
          <a:p>
            <a:endParaRPr lang="en-GB" sz="2400" i="0" dirty="0">
              <a:solidFill>
                <a:srgbClr val="000000"/>
              </a:solidFill>
              <a:effectLst/>
              <a:latin typeface="minion-pro-condensed"/>
            </a:endParaRPr>
          </a:p>
        </p:txBody>
      </p:sp>
      <p:sp>
        <p:nvSpPr>
          <p:cNvPr id="3" name="Content Placeholder 2">
            <a:extLst>
              <a:ext uri="{FF2B5EF4-FFF2-40B4-BE49-F238E27FC236}">
                <a16:creationId xmlns:a16="http://schemas.microsoft.com/office/drawing/2014/main" id="{34489FE9-BC52-F933-5088-F611D70ED8B3}"/>
              </a:ext>
            </a:extLst>
          </p:cNvPr>
          <p:cNvSpPr>
            <a:spLocks noGrp="1"/>
          </p:cNvSpPr>
          <p:nvPr>
            <p:ph idx="10"/>
          </p:nvPr>
        </p:nvSpPr>
        <p:spPr>
          <a:xfrm>
            <a:off x="6528048" y="2276872"/>
            <a:ext cx="5472607" cy="4392488"/>
          </a:xfrm>
        </p:spPr>
        <p:txBody>
          <a:bodyPr/>
          <a:lstStyle/>
          <a:p>
            <a:r>
              <a:rPr lang="en-GB" sz="2400" b="1" dirty="0"/>
              <a:t>‘</a:t>
            </a:r>
            <a:r>
              <a:rPr lang="en-GB" sz="2400" b="1" i="0" dirty="0">
                <a:solidFill>
                  <a:srgbClr val="000000"/>
                </a:solidFill>
                <a:effectLst/>
              </a:rPr>
              <a:t>The internal audit charter </a:t>
            </a:r>
            <a:r>
              <a:rPr lang="en-GB" sz="2400" i="0" dirty="0">
                <a:solidFill>
                  <a:srgbClr val="000000"/>
                </a:solidFill>
                <a:effectLst/>
              </a:rPr>
              <a:t>is a formal document that defines the internal audit activity's </a:t>
            </a:r>
            <a:r>
              <a:rPr lang="en-GB" sz="2400" i="0" u="sng" dirty="0">
                <a:solidFill>
                  <a:srgbClr val="000000"/>
                </a:solidFill>
                <a:effectLst/>
              </a:rPr>
              <a:t>purpose, authority, and responsibility</a:t>
            </a:r>
            <a:r>
              <a:rPr lang="en-GB" sz="2400" i="0" dirty="0">
                <a:solidFill>
                  <a:srgbClr val="000000"/>
                </a:solidFill>
                <a:effectLst/>
              </a:rPr>
              <a:t>. The internal audit charter establishes the internal audit activity's position within the organization; authorizes access to records, personnel, and physical properties relevant to the performance of engagements; and defines the scope of internal audit activities.​</a:t>
            </a:r>
            <a:endParaRPr lang="en-GB" sz="2400" dirty="0"/>
          </a:p>
        </p:txBody>
      </p:sp>
      <p:sp>
        <p:nvSpPr>
          <p:cNvPr id="4" name="TextBox 3">
            <a:extLst>
              <a:ext uri="{FF2B5EF4-FFF2-40B4-BE49-F238E27FC236}">
                <a16:creationId xmlns:a16="http://schemas.microsoft.com/office/drawing/2014/main" id="{296D61B0-9BF8-0880-8C8C-2FCA36FF884F}"/>
              </a:ext>
            </a:extLst>
          </p:cNvPr>
          <p:cNvSpPr txBox="1"/>
          <p:nvPr/>
        </p:nvSpPr>
        <p:spPr>
          <a:xfrm>
            <a:off x="839416" y="1700808"/>
            <a:ext cx="445775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A6B622"/>
                </a:solidFill>
                <a:effectLst/>
                <a:uLnTx/>
                <a:uFillTx/>
                <a:latin typeface="Arial" charset="0"/>
                <a:ea typeface="+mn-ea"/>
                <a:cs typeface="Arial" charset="0"/>
              </a:rPr>
              <a:t>Global Standards 2024</a:t>
            </a:r>
          </a:p>
        </p:txBody>
      </p:sp>
      <p:sp>
        <p:nvSpPr>
          <p:cNvPr id="5" name="TextBox 4">
            <a:extLst>
              <a:ext uri="{FF2B5EF4-FFF2-40B4-BE49-F238E27FC236}">
                <a16:creationId xmlns:a16="http://schemas.microsoft.com/office/drawing/2014/main" id="{EDD90681-465C-F92C-7B08-A94C29201720}"/>
              </a:ext>
            </a:extLst>
          </p:cNvPr>
          <p:cNvSpPr txBox="1"/>
          <p:nvPr/>
        </p:nvSpPr>
        <p:spPr>
          <a:xfrm>
            <a:off x="7035471" y="1694602"/>
            <a:ext cx="4457759" cy="52322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A6B622"/>
                </a:solidFill>
                <a:effectLst/>
                <a:uLnTx/>
                <a:uFillTx/>
                <a:latin typeface="Arial" charset="0"/>
                <a:ea typeface="+mn-ea"/>
                <a:cs typeface="Arial" charset="0"/>
              </a:rPr>
              <a:t>IPPF 2017 Standards</a:t>
            </a:r>
          </a:p>
        </p:txBody>
      </p:sp>
    </p:spTree>
    <p:extLst>
      <p:ext uri="{BB962C8B-B14F-4D97-AF65-F5344CB8AC3E}">
        <p14:creationId xmlns:p14="http://schemas.microsoft.com/office/powerpoint/2010/main" val="197427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731455"/>
            <a:ext cx="4512501" cy="1462910"/>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Other Key changes</a:t>
            </a:r>
            <a:endParaRPr sz="3600" dirty="0">
              <a:latin typeface="Calibri"/>
              <a:cs typeface="Calibri"/>
            </a:endParaRPr>
          </a:p>
        </p:txBody>
      </p:sp>
      <p:sp>
        <p:nvSpPr>
          <p:cNvPr id="6" name="Text Placeholder 5">
            <a:extLst>
              <a:ext uri="{FF2B5EF4-FFF2-40B4-BE49-F238E27FC236}">
                <a16:creationId xmlns:a16="http://schemas.microsoft.com/office/drawing/2014/main" id="{4C34930A-F7A3-76B7-8B72-2F3A04B1E864}"/>
              </a:ext>
            </a:extLst>
          </p:cNvPr>
          <p:cNvSpPr>
            <a:spLocks noGrp="1"/>
          </p:cNvSpPr>
          <p:nvPr>
            <p:ph idx="1"/>
          </p:nvPr>
        </p:nvSpPr>
        <p:spPr>
          <a:xfrm>
            <a:off x="406492" y="908720"/>
            <a:ext cx="4512501" cy="4824536"/>
          </a:xfrm>
        </p:spPr>
        <p:txBody>
          <a:bodyPr/>
          <a:lstStyle/>
          <a:p>
            <a:r>
              <a:rPr lang="en-GB" sz="2000" b="1" dirty="0"/>
              <a:t>Domain II </a:t>
            </a:r>
            <a:r>
              <a:rPr lang="en-GB" sz="2000" dirty="0"/>
              <a:t>– Essentially the Code of Ethics with some further expansion pulling from Implementation Guidance. Introduction of the term ‘Professional Courage’ and ethics training as a consideration for implementation, but CIAs MUST complete 2 CPEs of ethics training every year. Also ‘professional courage’ as an appraisal objective.</a:t>
            </a:r>
          </a:p>
          <a:p>
            <a:r>
              <a:rPr lang="en-GB" sz="2000" b="1" dirty="0"/>
              <a:t>Domain IV </a:t>
            </a:r>
            <a:r>
              <a:rPr lang="en-GB" sz="2000" dirty="0"/>
              <a:t>– The Internal Strategy Principle sits in here, and the need to develop and implement an internal audit strategy. </a:t>
            </a:r>
          </a:p>
          <a:p>
            <a:r>
              <a:rPr lang="en-GB" sz="2000" b="1" dirty="0"/>
              <a:t>Domain V </a:t>
            </a:r>
            <a:r>
              <a:rPr lang="en-GB" sz="2000" dirty="0"/>
              <a:t>– This is largely the same as the IPPF. The term root cause in here has been an area of discussion amongst internal auditors. </a:t>
            </a:r>
          </a:p>
          <a:p>
            <a:endParaRPr lang="en-GB" sz="2000" dirty="0"/>
          </a:p>
          <a:p>
            <a:endParaRPr lang="en-GB" sz="1800" dirty="0"/>
          </a:p>
        </p:txBody>
      </p:sp>
    </p:spTree>
    <p:extLst>
      <p:ext uri="{BB962C8B-B14F-4D97-AF65-F5344CB8AC3E}">
        <p14:creationId xmlns:p14="http://schemas.microsoft.com/office/powerpoint/2010/main" val="3196847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External Quality Assessments</a:t>
            </a:r>
          </a:p>
        </p:txBody>
      </p:sp>
    </p:spTree>
    <p:extLst>
      <p:ext uri="{BB962C8B-B14F-4D97-AF65-F5344CB8AC3E}">
        <p14:creationId xmlns:p14="http://schemas.microsoft.com/office/powerpoint/2010/main" val="300241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xfrm>
            <a:off x="431370" y="896088"/>
            <a:ext cx="10008000" cy="566822"/>
          </a:xfrm>
          <a:prstGeom prst="rect">
            <a:avLst/>
          </a:prstGeom>
        </p:spPr>
        <p:txBody>
          <a:bodyPr vert="horz" wrap="square" lIns="0" tIns="12700" rIns="0" bIns="0" rtlCol="0">
            <a:spAutoFit/>
          </a:bodyPr>
          <a:lstStyle/>
          <a:p>
            <a:pPr marL="12700">
              <a:lnSpc>
                <a:spcPct val="100000"/>
              </a:lnSpc>
              <a:spcBef>
                <a:spcPts val="100"/>
              </a:spcBef>
            </a:pPr>
            <a:r>
              <a:rPr lang="en-GB" sz="3600" dirty="0">
                <a:solidFill>
                  <a:srgbClr val="001F5F"/>
                </a:solidFill>
                <a:latin typeface="Calibri"/>
                <a:cs typeface="Calibri"/>
              </a:rPr>
              <a:t>External Quality Assessments</a:t>
            </a:r>
            <a:endParaRPr sz="3600" dirty="0">
              <a:latin typeface="Calibri"/>
              <a:cs typeface="Calibri"/>
            </a:endParaRPr>
          </a:p>
        </p:txBody>
      </p:sp>
      <p:sp>
        <p:nvSpPr>
          <p:cNvPr id="6" name="Text Placeholder 5">
            <a:extLst>
              <a:ext uri="{FF2B5EF4-FFF2-40B4-BE49-F238E27FC236}">
                <a16:creationId xmlns:a16="http://schemas.microsoft.com/office/drawing/2014/main" id="{4C34930A-F7A3-76B7-8B72-2F3A04B1E864}"/>
              </a:ext>
            </a:extLst>
          </p:cNvPr>
          <p:cNvSpPr>
            <a:spLocks noGrp="1"/>
          </p:cNvSpPr>
          <p:nvPr>
            <p:ph idx="1"/>
          </p:nvPr>
        </p:nvSpPr>
        <p:spPr>
          <a:xfrm>
            <a:off x="335360" y="1628800"/>
            <a:ext cx="11593288" cy="482453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If your assessment is due in 2024 then you can:</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sysClr val="windowText" lastClr="000000"/>
                </a:solidFill>
                <a:effectLst/>
                <a:uLnTx/>
                <a:uFillTx/>
              </a:rPr>
              <a:t>Have an EQA against the existing IPPF</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sysClr val="windowText" lastClr="000000"/>
                </a:solidFill>
                <a:effectLst/>
                <a:uLnTx/>
                <a:uFillTx/>
              </a:rPr>
              <a:t>Request an additional piece of work against the new global standards (a readiness assessment)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If your assessment is due in 2025 then you can:</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sysClr val="windowText" lastClr="000000"/>
                </a:solidFill>
                <a:effectLst/>
                <a:uLnTx/>
                <a:uFillTx/>
              </a:rPr>
              <a:t>Bring your EQA forward so it is done against the existing IPPF, but this must be reported before January 2025. </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r>
              <a:rPr kumimoji="0" lang="en-GB" sz="2000" b="0" i="0" u="none" strike="noStrike" kern="0" cap="none" spc="0" normalizeH="0" baseline="0" noProof="0" dirty="0">
                <a:ln>
                  <a:noFill/>
                </a:ln>
                <a:solidFill>
                  <a:sysClr val="windowText" lastClr="000000"/>
                </a:solidFill>
                <a:effectLst/>
                <a:uLnTx/>
                <a:uFillTx/>
              </a:rPr>
              <a:t>Keep your EQA to the current deadline and it will need to be done against the new Global Standards if after 9 January 2025</a:t>
            </a: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kumimoji="0" lang="en-GB" sz="20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rPr>
              <a:t>Note: If you are not going to adopt the new global Standards until 9 January / April 2025 then you need to allow sufficient time for you to have completed engagements using the new Standards before your EQA is undertaken. Therefore the due date may impact on your decision.</a:t>
            </a:r>
            <a:endParaRPr lang="en-GB" sz="2000" dirty="0"/>
          </a:p>
        </p:txBody>
      </p:sp>
    </p:spTree>
    <p:extLst>
      <p:ext uri="{BB962C8B-B14F-4D97-AF65-F5344CB8AC3E}">
        <p14:creationId xmlns:p14="http://schemas.microsoft.com/office/powerpoint/2010/main" val="9405253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A34B-E468-4DBD-BC8D-920DF6230B54}"/>
              </a:ext>
            </a:extLst>
          </p:cNvPr>
          <p:cNvSpPr>
            <a:spLocks noGrp="1"/>
          </p:cNvSpPr>
          <p:nvPr>
            <p:ph type="title"/>
          </p:nvPr>
        </p:nvSpPr>
        <p:spPr>
          <a:xfrm>
            <a:off x="1980215" y="286480"/>
            <a:ext cx="2376264" cy="1569964"/>
          </a:xfrm>
        </p:spPr>
        <p:txBody>
          <a:bodyPr/>
          <a:lstStyle/>
          <a:p>
            <a:r>
              <a:rPr lang="en-GB" dirty="0"/>
              <a:t>Questions?</a:t>
            </a:r>
          </a:p>
        </p:txBody>
      </p:sp>
      <p:sp>
        <p:nvSpPr>
          <p:cNvPr id="6" name="Content Placeholder 2">
            <a:extLst>
              <a:ext uri="{FF2B5EF4-FFF2-40B4-BE49-F238E27FC236}">
                <a16:creationId xmlns:a16="http://schemas.microsoft.com/office/drawing/2014/main" id="{E86F647C-EB8C-4DA2-BEC2-0FEA14C9633D}"/>
              </a:ext>
            </a:extLst>
          </p:cNvPr>
          <p:cNvSpPr txBox="1">
            <a:spLocks/>
          </p:cNvSpPr>
          <p:nvPr/>
        </p:nvSpPr>
        <p:spPr>
          <a:xfrm>
            <a:off x="1980214" y="3502900"/>
            <a:ext cx="3807257" cy="576064"/>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b="1" kern="0" dirty="0">
                <a:solidFill>
                  <a:schemeClr val="bg1"/>
                </a:solidFill>
              </a:rPr>
              <a:t>Training courses including online</a:t>
            </a:r>
          </a:p>
          <a:p>
            <a:r>
              <a:rPr lang="en-GB" kern="0" dirty="0">
                <a:solidFill>
                  <a:schemeClr val="bg1"/>
                </a:solidFill>
              </a:rPr>
              <a:t>learning@iia.org.uk</a:t>
            </a:r>
          </a:p>
        </p:txBody>
      </p:sp>
      <p:sp>
        <p:nvSpPr>
          <p:cNvPr id="7" name="Content Placeholder 2">
            <a:extLst>
              <a:ext uri="{FF2B5EF4-FFF2-40B4-BE49-F238E27FC236}">
                <a16:creationId xmlns:a16="http://schemas.microsoft.com/office/drawing/2014/main" id="{B25E1327-9971-4680-8CF2-7D90EAE60E89}"/>
              </a:ext>
            </a:extLst>
          </p:cNvPr>
          <p:cNvSpPr txBox="1">
            <a:spLocks/>
          </p:cNvSpPr>
          <p:nvPr/>
        </p:nvSpPr>
        <p:spPr>
          <a:xfrm>
            <a:off x="1980214" y="2718165"/>
            <a:ext cx="2952328" cy="636936"/>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b="1" kern="0" dirty="0">
                <a:solidFill>
                  <a:schemeClr val="bg1"/>
                </a:solidFill>
              </a:rPr>
              <a:t>Membership services</a:t>
            </a:r>
          </a:p>
          <a:p>
            <a:r>
              <a:rPr lang="en-GB" kern="0" dirty="0">
                <a:solidFill>
                  <a:schemeClr val="bg1"/>
                </a:solidFill>
              </a:rPr>
              <a:t>membership@iia.org.uk</a:t>
            </a:r>
          </a:p>
        </p:txBody>
      </p:sp>
      <p:sp>
        <p:nvSpPr>
          <p:cNvPr id="8" name="Content Placeholder 2">
            <a:extLst>
              <a:ext uri="{FF2B5EF4-FFF2-40B4-BE49-F238E27FC236}">
                <a16:creationId xmlns:a16="http://schemas.microsoft.com/office/drawing/2014/main" id="{0753D57C-1584-4350-811D-9DD8BB277C1B}"/>
              </a:ext>
            </a:extLst>
          </p:cNvPr>
          <p:cNvSpPr txBox="1">
            <a:spLocks/>
          </p:cNvSpPr>
          <p:nvPr/>
        </p:nvSpPr>
        <p:spPr>
          <a:xfrm>
            <a:off x="1980214" y="4431652"/>
            <a:ext cx="3899762" cy="586498"/>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b="1" kern="0" dirty="0">
                <a:solidFill>
                  <a:schemeClr val="bg1"/>
                </a:solidFill>
              </a:rPr>
              <a:t>Career pathway and designations </a:t>
            </a:r>
          </a:p>
          <a:p>
            <a:r>
              <a:rPr lang="en-GB" kern="0" dirty="0">
                <a:solidFill>
                  <a:schemeClr val="bg1"/>
                </a:solidFill>
              </a:rPr>
              <a:t>studentsupport@iia.org.uk</a:t>
            </a:r>
          </a:p>
        </p:txBody>
      </p:sp>
      <p:grpSp>
        <p:nvGrpSpPr>
          <p:cNvPr id="10" name="Group 9">
            <a:extLst>
              <a:ext uri="{FF2B5EF4-FFF2-40B4-BE49-F238E27FC236}">
                <a16:creationId xmlns:a16="http://schemas.microsoft.com/office/drawing/2014/main" id="{D071B912-F211-48B2-9BF1-443FAA1FFE5D}"/>
              </a:ext>
            </a:extLst>
          </p:cNvPr>
          <p:cNvGrpSpPr/>
          <p:nvPr/>
        </p:nvGrpSpPr>
        <p:grpSpPr>
          <a:xfrm>
            <a:off x="6968480" y="2789312"/>
            <a:ext cx="4455329" cy="2202784"/>
            <a:chOff x="6816080" y="2636912"/>
            <a:chExt cx="4455329" cy="2202784"/>
          </a:xfrm>
        </p:grpSpPr>
        <p:pic>
          <p:nvPicPr>
            <p:cNvPr id="11" name="Picture 10" descr="C:\Users\FrancescaM\Downloads\107170-512.png">
              <a:extLst>
                <a:ext uri="{FF2B5EF4-FFF2-40B4-BE49-F238E27FC236}">
                  <a16:creationId xmlns:a16="http://schemas.microsoft.com/office/drawing/2014/main" id="{C3193C75-CE7A-4DA7-97C2-8F0D3159F7C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16080" y="2636912"/>
              <a:ext cx="576064" cy="5760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FrancescaM\Downloads\107178-512.png">
              <a:extLst>
                <a:ext uri="{FF2B5EF4-FFF2-40B4-BE49-F238E27FC236}">
                  <a16:creationId xmlns:a16="http://schemas.microsoft.com/office/drawing/2014/main" id="{826BF62C-7D33-46C6-B62D-B99D5AD45A8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6080" y="3445055"/>
              <a:ext cx="585316" cy="576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C:\Users\FrancescaM\Downloads\107175-512.png">
              <a:extLst>
                <a:ext uri="{FF2B5EF4-FFF2-40B4-BE49-F238E27FC236}">
                  <a16:creationId xmlns:a16="http://schemas.microsoft.com/office/drawing/2014/main" id="{279D01A7-17DE-4438-80EE-0EFC979EA05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16080" y="4253198"/>
              <a:ext cx="585316" cy="58649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D3137AFC-D677-49E7-9240-B5002F29EC35}"/>
                </a:ext>
              </a:extLst>
            </p:cNvPr>
            <p:cNvSpPr txBox="1">
              <a:spLocks/>
            </p:cNvSpPr>
            <p:nvPr/>
          </p:nvSpPr>
          <p:spPr>
            <a:xfrm>
              <a:off x="7464152" y="3590283"/>
              <a:ext cx="3807257" cy="379989"/>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 Institute of Internal Auditors</a:t>
              </a:r>
            </a:p>
          </p:txBody>
        </p:sp>
        <p:sp>
          <p:nvSpPr>
            <p:cNvPr id="15" name="Content Placeholder 2">
              <a:extLst>
                <a:ext uri="{FF2B5EF4-FFF2-40B4-BE49-F238E27FC236}">
                  <a16:creationId xmlns:a16="http://schemas.microsoft.com/office/drawing/2014/main" id="{CCAFA0CE-2610-4683-B147-6783AC7F0E79}"/>
                </a:ext>
              </a:extLst>
            </p:cNvPr>
            <p:cNvSpPr txBox="1">
              <a:spLocks/>
            </p:cNvSpPr>
            <p:nvPr/>
          </p:nvSpPr>
          <p:spPr>
            <a:xfrm>
              <a:off x="7464152" y="2734949"/>
              <a:ext cx="1656184" cy="379989"/>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@CharteredIIA</a:t>
              </a:r>
            </a:p>
          </p:txBody>
        </p:sp>
        <p:sp>
          <p:nvSpPr>
            <p:cNvPr id="16" name="Content Placeholder 2">
              <a:extLst>
                <a:ext uri="{FF2B5EF4-FFF2-40B4-BE49-F238E27FC236}">
                  <a16:creationId xmlns:a16="http://schemas.microsoft.com/office/drawing/2014/main" id="{BBBFB8FF-B22E-4E2D-B08B-31569B77AD8D}"/>
                </a:ext>
              </a:extLst>
            </p:cNvPr>
            <p:cNvSpPr txBox="1">
              <a:spLocks/>
            </p:cNvSpPr>
            <p:nvPr/>
          </p:nvSpPr>
          <p:spPr>
            <a:xfrm>
              <a:off x="7464152" y="4402431"/>
              <a:ext cx="1800200"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@CharteredIIA </a:t>
              </a:r>
            </a:p>
          </p:txBody>
        </p:sp>
      </p:grpSp>
      <p:sp>
        <p:nvSpPr>
          <p:cNvPr id="17" name="Content Placeholder 2">
            <a:extLst>
              <a:ext uri="{FF2B5EF4-FFF2-40B4-BE49-F238E27FC236}">
                <a16:creationId xmlns:a16="http://schemas.microsoft.com/office/drawing/2014/main" id="{92EE9BB5-4EFC-4B7B-989A-1823D0CD3CF1}"/>
              </a:ext>
            </a:extLst>
          </p:cNvPr>
          <p:cNvSpPr txBox="1">
            <a:spLocks/>
          </p:cNvSpPr>
          <p:nvPr/>
        </p:nvSpPr>
        <p:spPr>
          <a:xfrm>
            <a:off x="6976476" y="2075721"/>
            <a:ext cx="2719924"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Follow us on social media</a:t>
            </a:r>
          </a:p>
        </p:txBody>
      </p:sp>
      <p:sp>
        <p:nvSpPr>
          <p:cNvPr id="18" name="Content Placeholder 2">
            <a:extLst>
              <a:ext uri="{FF2B5EF4-FFF2-40B4-BE49-F238E27FC236}">
                <a16:creationId xmlns:a16="http://schemas.microsoft.com/office/drawing/2014/main" id="{0BC214E6-D00F-4322-B8A5-864BA0A6A43F}"/>
              </a:ext>
            </a:extLst>
          </p:cNvPr>
          <p:cNvSpPr txBox="1">
            <a:spLocks/>
          </p:cNvSpPr>
          <p:nvPr/>
        </p:nvSpPr>
        <p:spPr>
          <a:xfrm>
            <a:off x="1980214" y="2075721"/>
            <a:ext cx="3683738"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Contact us for further information on;</a:t>
            </a:r>
          </a:p>
        </p:txBody>
      </p:sp>
      <p:pic>
        <p:nvPicPr>
          <p:cNvPr id="19" name="Picture 18" descr="Logo, icon&#10;&#10;Description automatically generated">
            <a:hlinkClick r:id="rId5"/>
            <a:extLst>
              <a:ext uri="{FF2B5EF4-FFF2-40B4-BE49-F238E27FC236}">
                <a16:creationId xmlns:a16="http://schemas.microsoft.com/office/drawing/2014/main" id="{F9A754CC-5E39-F83F-C85F-CD38A3E17E91}"/>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8578" t="11474" r="29838" b="9066"/>
          <a:stretch/>
        </p:blipFill>
        <p:spPr>
          <a:xfrm>
            <a:off x="6998945" y="5224175"/>
            <a:ext cx="617607" cy="617607"/>
          </a:xfrm>
          <a:prstGeom prst="rect">
            <a:avLst/>
          </a:prstGeom>
        </p:spPr>
      </p:pic>
      <p:sp>
        <p:nvSpPr>
          <p:cNvPr id="20" name="Content Placeholder 2">
            <a:extLst>
              <a:ext uri="{FF2B5EF4-FFF2-40B4-BE49-F238E27FC236}">
                <a16:creationId xmlns:a16="http://schemas.microsoft.com/office/drawing/2014/main" id="{8FE35FFF-D17D-A01D-3B52-7C489C41C68D}"/>
              </a:ext>
            </a:extLst>
          </p:cNvPr>
          <p:cNvSpPr txBox="1">
            <a:spLocks/>
          </p:cNvSpPr>
          <p:nvPr/>
        </p:nvSpPr>
        <p:spPr>
          <a:xfrm>
            <a:off x="7620362" y="5388962"/>
            <a:ext cx="1800200" cy="288032"/>
          </a:xfrm>
          <a:prstGeom prst="rect">
            <a:avLst/>
          </a:prstGeom>
        </p:spPr>
        <p:txBody>
          <a:bodyPr/>
          <a:lstStyle>
            <a:lvl1pPr marL="184150" indent="-184150" algn="l" rtl="0" eaLnBrk="0" fontAlgn="base" hangingPunct="0">
              <a:spcBef>
                <a:spcPct val="20000"/>
              </a:spcBef>
              <a:spcAft>
                <a:spcPct val="0"/>
              </a:spcAft>
              <a:buClr>
                <a:schemeClr val="folHlink"/>
              </a:buClr>
              <a:tabLst/>
              <a:defRPr sz="1600">
                <a:solidFill>
                  <a:schemeClr val="tx1"/>
                </a:solidFill>
                <a:latin typeface="+mn-lt"/>
                <a:ea typeface="+mn-ea"/>
                <a:cs typeface="+mn-cs"/>
              </a:defRPr>
            </a:lvl1pPr>
            <a:lvl2pPr marL="409575" indent="-225425" algn="l" rtl="0" eaLnBrk="0" fontAlgn="base" hangingPunct="0">
              <a:spcBef>
                <a:spcPct val="20000"/>
              </a:spcBef>
              <a:spcAft>
                <a:spcPct val="0"/>
              </a:spcAft>
              <a:buChar char="–"/>
              <a:tabLst/>
              <a:defRPr sz="1400">
                <a:solidFill>
                  <a:schemeClr val="tx1"/>
                </a:solidFill>
                <a:latin typeface="+mn-lt"/>
                <a:cs typeface="+mn-cs"/>
              </a:defRPr>
            </a:lvl2pPr>
            <a:lvl3pPr marL="581025" indent="-131763" algn="l" rtl="0" eaLnBrk="0" fontAlgn="base" hangingPunct="0">
              <a:spcBef>
                <a:spcPct val="20000"/>
              </a:spcBef>
              <a:spcAft>
                <a:spcPct val="0"/>
              </a:spcAft>
              <a:buChar char="•"/>
              <a:tabLst/>
              <a:defRPr sz="1200">
                <a:solidFill>
                  <a:schemeClr val="tx1"/>
                </a:solidFill>
                <a:latin typeface="+mn-lt"/>
                <a:cs typeface="+mn-cs"/>
              </a:defRPr>
            </a:lvl3pPr>
            <a:lvl4pPr marL="846138" indent="-211138" algn="l" rtl="0" eaLnBrk="0" fontAlgn="base" hangingPunct="0">
              <a:spcBef>
                <a:spcPct val="20000"/>
              </a:spcBef>
              <a:spcAft>
                <a:spcPct val="0"/>
              </a:spcAft>
              <a:buChar char="–"/>
              <a:tabLst/>
              <a:defRPr sz="1100">
                <a:solidFill>
                  <a:schemeClr val="tx1"/>
                </a:solidFill>
                <a:latin typeface="+mn-lt"/>
                <a:cs typeface="+mn-cs"/>
              </a:defRPr>
            </a:lvl4pPr>
            <a:lvl5pPr marL="977900" indent="-131763" algn="l" rtl="0" eaLnBrk="0" fontAlgn="base" hangingPunct="0">
              <a:spcBef>
                <a:spcPct val="20000"/>
              </a:spcBef>
              <a:spcAft>
                <a:spcPct val="0"/>
              </a:spcAft>
              <a:buChar char="»"/>
              <a:tabLst/>
              <a:defRPr sz="1050">
                <a:solidFill>
                  <a:schemeClr val="tx1"/>
                </a:solidFill>
                <a:latin typeface="+mn-lt"/>
                <a:cs typeface="+mn-cs"/>
              </a:defRPr>
            </a:lvl5pPr>
            <a:lvl6pPr marL="2514600" indent="-228600" algn="l" rtl="0" fontAlgn="base">
              <a:spcBef>
                <a:spcPct val="20000"/>
              </a:spcBef>
              <a:spcAft>
                <a:spcPct val="0"/>
              </a:spcAft>
              <a:buChar char="»"/>
              <a:defRPr sz="1200">
                <a:solidFill>
                  <a:schemeClr val="bg1"/>
                </a:solidFill>
                <a:latin typeface="+mn-lt"/>
                <a:cs typeface="+mn-cs"/>
              </a:defRPr>
            </a:lvl6pPr>
            <a:lvl7pPr marL="2971800" indent="-228600" algn="l" rtl="0" fontAlgn="base">
              <a:spcBef>
                <a:spcPct val="20000"/>
              </a:spcBef>
              <a:spcAft>
                <a:spcPct val="0"/>
              </a:spcAft>
              <a:buChar char="»"/>
              <a:defRPr sz="1200">
                <a:solidFill>
                  <a:schemeClr val="bg1"/>
                </a:solidFill>
                <a:latin typeface="+mn-lt"/>
                <a:cs typeface="+mn-cs"/>
              </a:defRPr>
            </a:lvl7pPr>
            <a:lvl8pPr marL="3429000" indent="-228600" algn="l" rtl="0" fontAlgn="base">
              <a:spcBef>
                <a:spcPct val="20000"/>
              </a:spcBef>
              <a:spcAft>
                <a:spcPct val="0"/>
              </a:spcAft>
              <a:buChar char="»"/>
              <a:defRPr sz="1200">
                <a:solidFill>
                  <a:schemeClr val="bg1"/>
                </a:solidFill>
                <a:latin typeface="+mn-lt"/>
                <a:cs typeface="+mn-cs"/>
              </a:defRPr>
            </a:lvl8pPr>
            <a:lvl9pPr marL="3886200" indent="-228600" algn="l" rtl="0" fontAlgn="base">
              <a:spcBef>
                <a:spcPct val="20000"/>
              </a:spcBef>
              <a:spcAft>
                <a:spcPct val="0"/>
              </a:spcAft>
              <a:buChar char="»"/>
              <a:defRPr sz="1200">
                <a:solidFill>
                  <a:schemeClr val="bg1"/>
                </a:solidFill>
                <a:latin typeface="+mn-lt"/>
                <a:cs typeface="+mn-cs"/>
              </a:defRPr>
            </a:lvl9pPr>
          </a:lstStyle>
          <a:p>
            <a:r>
              <a:rPr lang="en-GB" kern="0" dirty="0">
                <a:solidFill>
                  <a:schemeClr val="bg1"/>
                </a:solidFill>
              </a:rPr>
              <a:t>CharteredIIA </a:t>
            </a:r>
          </a:p>
        </p:txBody>
      </p:sp>
    </p:spTree>
    <p:extLst>
      <p:ext uri="{BB962C8B-B14F-4D97-AF65-F5344CB8AC3E}">
        <p14:creationId xmlns:p14="http://schemas.microsoft.com/office/powerpoint/2010/main" val="375141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0D406-B62D-414C-8E6A-4ECFB7E6AD21}"/>
              </a:ext>
            </a:extLst>
          </p:cNvPr>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marL="14288" lvl="1" indent="0">
              <a:spcBef>
                <a:spcPts val="0"/>
              </a:spcBef>
              <a:spcAft>
                <a:spcPts val="1800"/>
              </a:spcAft>
              <a:buNone/>
            </a:pPr>
            <a:r>
              <a:rPr lang="en-GB" sz="1600" dirty="0">
                <a:solidFill>
                  <a:srgbClr val="292C39"/>
                </a:solidFill>
              </a:rPr>
              <a:t>The IPPF and Global Standards</a:t>
            </a:r>
          </a:p>
          <a:p>
            <a:pPr marL="14288" lvl="1" indent="0">
              <a:spcBef>
                <a:spcPts val="0"/>
              </a:spcBef>
              <a:spcAft>
                <a:spcPts val="1800"/>
              </a:spcAft>
              <a:buNone/>
            </a:pPr>
            <a:r>
              <a:rPr lang="en-GB" sz="1600" dirty="0">
                <a:solidFill>
                  <a:srgbClr val="292C39"/>
                </a:solidFill>
              </a:rPr>
              <a:t>Key Changes and Areas of Challenge</a:t>
            </a:r>
          </a:p>
          <a:p>
            <a:pPr marL="14288" lvl="1" indent="0">
              <a:spcBef>
                <a:spcPts val="0"/>
              </a:spcBef>
              <a:spcAft>
                <a:spcPts val="1800"/>
              </a:spcAft>
              <a:buNone/>
            </a:pPr>
            <a:r>
              <a:rPr lang="en-GB" sz="1600" dirty="0">
                <a:solidFill>
                  <a:srgbClr val="292C39"/>
                </a:solidFill>
              </a:rPr>
              <a:t>External Quality Assessments</a:t>
            </a:r>
          </a:p>
          <a:p>
            <a:pPr marL="14288" lvl="1" indent="0">
              <a:spcBef>
                <a:spcPts val="0"/>
              </a:spcBef>
              <a:spcAft>
                <a:spcPts val="1800"/>
              </a:spcAft>
              <a:buNone/>
            </a:pPr>
            <a:r>
              <a:rPr lang="en-GB" sz="1600" dirty="0">
                <a:solidFill>
                  <a:srgbClr val="292C39"/>
                </a:solidFill>
              </a:rPr>
              <a:t>Audit Committee To Do List</a:t>
            </a:r>
          </a:p>
          <a:p>
            <a:pPr marL="14288" lvl="1" indent="0">
              <a:spcBef>
                <a:spcPts val="0"/>
              </a:spcBef>
              <a:spcAft>
                <a:spcPts val="1800"/>
              </a:spcAft>
              <a:buNone/>
            </a:pPr>
            <a:endParaRPr lang="en-GB" sz="1600" dirty="0">
              <a:solidFill>
                <a:srgbClr val="292C39"/>
              </a:solidFill>
            </a:endParaRPr>
          </a:p>
        </p:txBody>
      </p:sp>
      <p:cxnSp>
        <p:nvCxnSpPr>
          <p:cNvPr id="22" name="Straight Connector 21">
            <a:extLst>
              <a:ext uri="{FF2B5EF4-FFF2-40B4-BE49-F238E27FC236}">
                <a16:creationId xmlns:a16="http://schemas.microsoft.com/office/drawing/2014/main" id="{C2BE2CD5-3E72-B045-A661-AAD23BA813CD}"/>
              </a:ext>
            </a:extLst>
          </p:cNvPr>
          <p:cNvCxnSpPr/>
          <p:nvPr/>
        </p:nvCxnSpPr>
        <p:spPr bwMode="auto">
          <a:xfrm>
            <a:off x="7714905" y="2825378"/>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4" name="Straight Connector 23">
            <a:extLst>
              <a:ext uri="{FF2B5EF4-FFF2-40B4-BE49-F238E27FC236}">
                <a16:creationId xmlns:a16="http://schemas.microsoft.com/office/drawing/2014/main" id="{9A306662-F38B-0142-A908-D429968F3CD6}"/>
              </a:ext>
            </a:extLst>
          </p:cNvPr>
          <p:cNvCxnSpPr/>
          <p:nvPr/>
        </p:nvCxnSpPr>
        <p:spPr bwMode="auto">
          <a:xfrm>
            <a:off x="7714905" y="3789040"/>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25" name="Straight Connector 24">
            <a:extLst>
              <a:ext uri="{FF2B5EF4-FFF2-40B4-BE49-F238E27FC236}">
                <a16:creationId xmlns:a16="http://schemas.microsoft.com/office/drawing/2014/main" id="{F4F375C0-89CE-3B42-8720-451A2765AE7F}"/>
              </a:ext>
            </a:extLst>
          </p:cNvPr>
          <p:cNvCxnSpPr/>
          <p:nvPr/>
        </p:nvCxnSpPr>
        <p:spPr bwMode="auto">
          <a:xfrm>
            <a:off x="7714905" y="4293096"/>
            <a:ext cx="2664296" cy="0"/>
          </a:xfrm>
          <a:prstGeom prst="line">
            <a:avLst/>
          </a:prstGeom>
          <a:noFill/>
          <a:ln w="6350" cap="flat" cmpd="sng" algn="ctr">
            <a:solidFill>
              <a:srgbClr val="A6B622"/>
            </a:solidFill>
            <a:prstDash val="sysDot"/>
            <a:round/>
            <a:headEnd type="none" w="med" len="med"/>
            <a:tailEnd type="none" w="med" len="med"/>
          </a:ln>
          <a:effectLst/>
        </p:spPr>
      </p:cxnSp>
      <p:cxnSp>
        <p:nvCxnSpPr>
          <p:cNvPr id="37" name="Straight Connector 36">
            <a:extLst>
              <a:ext uri="{FF2B5EF4-FFF2-40B4-BE49-F238E27FC236}">
                <a16:creationId xmlns:a16="http://schemas.microsoft.com/office/drawing/2014/main" id="{B34EBD21-4C88-D246-A1DD-3B31FA5B8293}"/>
              </a:ext>
            </a:extLst>
          </p:cNvPr>
          <p:cNvCxnSpPr/>
          <p:nvPr/>
        </p:nvCxnSpPr>
        <p:spPr bwMode="auto">
          <a:xfrm>
            <a:off x="7718080" y="3284984"/>
            <a:ext cx="2664296" cy="0"/>
          </a:xfrm>
          <a:prstGeom prst="line">
            <a:avLst/>
          </a:prstGeom>
          <a:noFill/>
          <a:ln w="6350" cap="flat" cmpd="sng" algn="ctr">
            <a:solidFill>
              <a:srgbClr val="A6B622"/>
            </a:solidFill>
            <a:prstDash val="sysDot"/>
            <a:round/>
            <a:headEnd type="none" w="med" len="med"/>
            <a:tailEnd type="none" w="med" len="med"/>
          </a:ln>
          <a:effectLst/>
        </p:spPr>
      </p:cxnSp>
    </p:spTree>
    <p:extLst>
      <p:ext uri="{BB962C8B-B14F-4D97-AF65-F5344CB8AC3E}">
        <p14:creationId xmlns:p14="http://schemas.microsoft.com/office/powerpoint/2010/main" val="1883954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GB" altLang="en-US" dirty="0"/>
              <a:t>Thank you</a:t>
            </a:r>
          </a:p>
        </p:txBody>
      </p:sp>
    </p:spTree>
    <p:extLst>
      <p:ext uri="{BB962C8B-B14F-4D97-AF65-F5344CB8AC3E}">
        <p14:creationId xmlns:p14="http://schemas.microsoft.com/office/powerpoint/2010/main" val="4155183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3" y="1552178"/>
            <a:ext cx="10513167" cy="4824536"/>
          </a:xfrm>
        </p:spPr>
        <p:txBody>
          <a:bodyPr/>
          <a:lstStyle/>
          <a:p>
            <a:pPr marL="0" indent="0">
              <a:spcBef>
                <a:spcPts val="1200"/>
              </a:spcBef>
            </a:pPr>
            <a:r>
              <a:rPr lang="en-US" sz="3600" b="1" dirty="0">
                <a:effectLst/>
                <a:latin typeface="Arial" panose="020B0604020202020204" pitchFamily="34" charset="0"/>
                <a:ea typeface="Arial" panose="020B0604020202020204" pitchFamily="34" charset="0"/>
              </a:rPr>
              <a:t>Appropriate governance arrangements</a:t>
            </a:r>
            <a:r>
              <a:rPr lang="en-US" sz="3600" dirty="0">
                <a:effectLst/>
                <a:latin typeface="Arial" panose="020B0604020202020204" pitchFamily="34" charset="0"/>
                <a:ea typeface="Arial" panose="020B0604020202020204" pitchFamily="34" charset="0"/>
              </a:rPr>
              <a:t> are essential to enable the internal audit function to be effective.</a:t>
            </a:r>
          </a:p>
          <a:p>
            <a:pPr marL="0" indent="0">
              <a:spcBef>
                <a:spcPts val="1200"/>
              </a:spcBef>
            </a:pPr>
            <a:endParaRPr lang="en-US" sz="3600" dirty="0">
              <a:latin typeface="Arial" panose="020B0604020202020204" pitchFamily="34" charset="0"/>
            </a:endParaRPr>
          </a:p>
          <a:p>
            <a:pPr marL="0" indent="0">
              <a:spcBef>
                <a:spcPts val="1200"/>
              </a:spcBef>
            </a:pPr>
            <a:r>
              <a:rPr lang="en-US" sz="3600" dirty="0">
                <a:effectLst/>
                <a:latin typeface="Arial" panose="020B0604020202020204" pitchFamily="34" charset="0"/>
                <a:ea typeface="Arial" panose="020B0604020202020204" pitchFamily="34" charset="0"/>
              </a:rPr>
              <a:t>…activities of the board [Audit Committee] …are essential to the internal audit function’s ability to fulfill the Purpose of Internal Auditing.</a:t>
            </a:r>
            <a:endParaRPr lang="en-GB" sz="3600" dirty="0"/>
          </a:p>
        </p:txBody>
      </p:sp>
      <p:pic>
        <p:nvPicPr>
          <p:cNvPr id="6" name="Picture 5">
            <a:extLst>
              <a:ext uri="{FF2B5EF4-FFF2-40B4-BE49-F238E27FC236}">
                <a16:creationId xmlns:a16="http://schemas.microsoft.com/office/drawing/2014/main" id="{B1C8E832-CBEA-B348-8E72-9B0312F09A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919" y="1335710"/>
            <a:ext cx="279055" cy="388250"/>
          </a:xfrm>
          <a:prstGeom prst="rect">
            <a:avLst/>
          </a:prstGeom>
        </p:spPr>
      </p:pic>
      <p:pic>
        <p:nvPicPr>
          <p:cNvPr id="12" name="Picture 11">
            <a:extLst>
              <a:ext uri="{FF2B5EF4-FFF2-40B4-BE49-F238E27FC236}">
                <a16:creationId xmlns:a16="http://schemas.microsoft.com/office/drawing/2014/main" id="{2DFE942E-2205-F349-A89E-DF8D37E4BA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2783632" y="2564904"/>
            <a:ext cx="279055" cy="388250"/>
          </a:xfrm>
          <a:prstGeom prst="rect">
            <a:avLst/>
          </a:prstGeom>
        </p:spPr>
      </p:pic>
      <p:sp>
        <p:nvSpPr>
          <p:cNvPr id="5" name="Title 4">
            <a:extLst>
              <a:ext uri="{FF2B5EF4-FFF2-40B4-BE49-F238E27FC236}">
                <a16:creationId xmlns:a16="http://schemas.microsoft.com/office/drawing/2014/main" id="{8A8189C1-5CCC-D74B-979D-BA100B24D4FF}"/>
              </a:ext>
            </a:extLst>
          </p:cNvPr>
          <p:cNvSpPr>
            <a:spLocks noGrp="1"/>
          </p:cNvSpPr>
          <p:nvPr>
            <p:ph type="title"/>
          </p:nvPr>
        </p:nvSpPr>
        <p:spPr>
          <a:xfrm>
            <a:off x="1199456" y="311767"/>
            <a:ext cx="8454923" cy="1029002"/>
          </a:xfrm>
        </p:spPr>
        <p:txBody>
          <a:bodyPr/>
          <a:lstStyle/>
          <a:p>
            <a:r>
              <a:rPr lang="en-US" dirty="0"/>
              <a:t>Global Internal Audit Standards 2024, Domain III:</a:t>
            </a:r>
          </a:p>
        </p:txBody>
      </p:sp>
      <p:pic>
        <p:nvPicPr>
          <p:cNvPr id="2" name="Picture 1">
            <a:extLst>
              <a:ext uri="{FF2B5EF4-FFF2-40B4-BE49-F238E27FC236}">
                <a16:creationId xmlns:a16="http://schemas.microsoft.com/office/drawing/2014/main" id="{756E5344-0DF3-A152-E88A-78ECC7877F8A}"/>
              </a:ext>
            </a:extLst>
          </p:cNvPr>
          <p:cNvPicPr>
            <a:picLocks noChangeAspect="1"/>
          </p:cNvPicPr>
          <p:nvPr/>
        </p:nvPicPr>
        <p:blipFill>
          <a:blip r:embed="rId3"/>
          <a:stretch>
            <a:fillRect/>
          </a:stretch>
        </p:blipFill>
        <p:spPr>
          <a:xfrm>
            <a:off x="8616280" y="5110733"/>
            <a:ext cx="280440" cy="390178"/>
          </a:xfrm>
          <a:prstGeom prst="rect">
            <a:avLst/>
          </a:prstGeom>
        </p:spPr>
      </p:pic>
      <p:pic>
        <p:nvPicPr>
          <p:cNvPr id="4" name="Picture 3">
            <a:extLst>
              <a:ext uri="{FF2B5EF4-FFF2-40B4-BE49-F238E27FC236}">
                <a16:creationId xmlns:a16="http://schemas.microsoft.com/office/drawing/2014/main" id="{C074F7A9-B9DE-BAD6-24EB-A83F662754A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911423" y="3856212"/>
            <a:ext cx="279055" cy="388250"/>
          </a:xfrm>
          <a:prstGeom prst="rect">
            <a:avLst/>
          </a:prstGeom>
        </p:spPr>
      </p:pic>
    </p:spTree>
    <p:extLst>
      <p:ext uri="{BB962C8B-B14F-4D97-AF65-F5344CB8AC3E}">
        <p14:creationId xmlns:p14="http://schemas.microsoft.com/office/powerpoint/2010/main" val="110054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The IPPF and new Global Standards</a:t>
            </a:r>
          </a:p>
        </p:txBody>
      </p:sp>
    </p:spTree>
    <p:extLst>
      <p:ext uri="{BB962C8B-B14F-4D97-AF65-F5344CB8AC3E}">
        <p14:creationId xmlns:p14="http://schemas.microsoft.com/office/powerpoint/2010/main" val="3595319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3" name="object 4">
            <a:extLst>
              <a:ext uri="{FF2B5EF4-FFF2-40B4-BE49-F238E27FC236}">
                <a16:creationId xmlns:a16="http://schemas.microsoft.com/office/drawing/2014/main" id="{1711667C-9082-A5C4-8278-F44F56BD51FE}"/>
              </a:ext>
            </a:extLst>
          </p:cNvPr>
          <p:cNvSpPr txBox="1">
            <a:spLocks/>
          </p:cNvSpPr>
          <p:nvPr/>
        </p:nvSpPr>
        <p:spPr bwMode="auto">
          <a:xfrm>
            <a:off x="419381" y="499726"/>
            <a:ext cx="10241280"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12700" rIns="0" bIns="0" numCol="1" rtlCol="0" anchor="b" anchorCtr="0" compatLnSpc="1">
            <a:prstTxWarp prst="textNoShape">
              <a:avLst/>
            </a:prstTxWarp>
            <a:spAutoFit/>
          </a:bodyPr>
          <a:lst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cs typeface="Arial" charset="0"/>
              </a:defRPr>
            </a:lvl2pPr>
            <a:lvl3pPr algn="l" rtl="0" eaLnBrk="0" fontAlgn="base" hangingPunct="0">
              <a:spcBef>
                <a:spcPct val="0"/>
              </a:spcBef>
              <a:spcAft>
                <a:spcPct val="0"/>
              </a:spcAft>
              <a:defRPr sz="2800" b="1">
                <a:solidFill>
                  <a:schemeClr val="bg1"/>
                </a:solidFill>
                <a:latin typeface="Arial" charset="0"/>
                <a:cs typeface="Arial" charset="0"/>
              </a:defRPr>
            </a:lvl3pPr>
            <a:lvl4pPr algn="l" rtl="0" eaLnBrk="0" fontAlgn="base" hangingPunct="0">
              <a:spcBef>
                <a:spcPct val="0"/>
              </a:spcBef>
              <a:spcAft>
                <a:spcPct val="0"/>
              </a:spcAft>
              <a:defRPr sz="2800" b="1">
                <a:solidFill>
                  <a:schemeClr val="bg1"/>
                </a:solidFill>
                <a:latin typeface="Arial" charset="0"/>
                <a:cs typeface="Arial" charset="0"/>
              </a:defRPr>
            </a:lvl4pPr>
            <a:lvl5pPr algn="l" rtl="0" eaLnBrk="0" fontAlgn="base" hangingPunct="0">
              <a:spcBef>
                <a:spcPct val="0"/>
              </a:spcBef>
              <a:spcAft>
                <a:spcPct val="0"/>
              </a:spcAft>
              <a:defRPr sz="2800" b="1">
                <a:solidFill>
                  <a:schemeClr val="bg1"/>
                </a:solidFill>
                <a:latin typeface="Arial" charset="0"/>
                <a:cs typeface="Arial" charset="0"/>
              </a:defRPr>
            </a:lvl5pPr>
            <a:lvl6pPr marL="457200" algn="l" rtl="0" fontAlgn="base">
              <a:spcBef>
                <a:spcPct val="0"/>
              </a:spcBef>
              <a:spcAft>
                <a:spcPct val="0"/>
              </a:spcAft>
              <a:defRPr sz="2800" b="1">
                <a:solidFill>
                  <a:schemeClr val="bg1"/>
                </a:solidFill>
                <a:latin typeface="Arial" charset="0"/>
                <a:cs typeface="Arial" charset="0"/>
              </a:defRPr>
            </a:lvl6pPr>
            <a:lvl7pPr marL="914400" algn="l" rtl="0" fontAlgn="base">
              <a:spcBef>
                <a:spcPct val="0"/>
              </a:spcBef>
              <a:spcAft>
                <a:spcPct val="0"/>
              </a:spcAft>
              <a:defRPr sz="2800" b="1">
                <a:solidFill>
                  <a:schemeClr val="bg1"/>
                </a:solidFill>
                <a:latin typeface="Arial" charset="0"/>
                <a:cs typeface="Arial" charset="0"/>
              </a:defRPr>
            </a:lvl7pPr>
            <a:lvl8pPr marL="1371600" algn="l" rtl="0" fontAlgn="base">
              <a:spcBef>
                <a:spcPct val="0"/>
              </a:spcBef>
              <a:spcAft>
                <a:spcPct val="0"/>
              </a:spcAft>
              <a:defRPr sz="2800" b="1">
                <a:solidFill>
                  <a:schemeClr val="bg1"/>
                </a:solidFill>
                <a:latin typeface="Arial" charset="0"/>
                <a:cs typeface="Arial" charset="0"/>
              </a:defRPr>
            </a:lvl8pPr>
            <a:lvl9pPr marL="1828800" algn="l" rtl="0" fontAlgn="base">
              <a:spcBef>
                <a:spcPct val="0"/>
              </a:spcBef>
              <a:spcAft>
                <a:spcPct val="0"/>
              </a:spcAft>
              <a:defRPr sz="2800" b="1">
                <a:solidFill>
                  <a:schemeClr val="bg1"/>
                </a:solidFill>
                <a:latin typeface="Arial" charset="0"/>
                <a:cs typeface="Arial" charset="0"/>
              </a:defRPr>
            </a:lvl9pPr>
          </a:lstStyle>
          <a:p>
            <a:pPr marL="12065" marR="0" lvl="0" indent="0" algn="l" defTabSz="914400" rtl="0" eaLnBrk="0" fontAlgn="base" latinLnBrk="0" hangingPunct="0">
              <a:lnSpc>
                <a:spcPct val="100000"/>
              </a:lnSpc>
              <a:spcBef>
                <a:spcPts val="100"/>
              </a:spcBef>
              <a:spcAft>
                <a:spcPct val="0"/>
              </a:spcAft>
              <a:buClrTx/>
              <a:buSzTx/>
              <a:buFontTx/>
              <a:buNone/>
              <a:tabLst/>
              <a:defRPr/>
            </a:pPr>
            <a:r>
              <a:rPr kumimoji="0" lang="en-GB" sz="3600" b="1" i="0" u="none" strike="noStrike" kern="0" cap="none" spc="0" normalizeH="0" baseline="0" noProof="0" dirty="0">
                <a:ln>
                  <a:noFill/>
                </a:ln>
                <a:solidFill>
                  <a:srgbClr val="117AC5"/>
                </a:solidFill>
                <a:effectLst/>
                <a:uLnTx/>
                <a:uFillTx/>
                <a:latin typeface="Tahoma"/>
                <a:ea typeface="+mj-ea"/>
                <a:cs typeface="Tahoma"/>
              </a:rPr>
              <a:t>Current</a:t>
            </a:r>
            <a:r>
              <a:rPr kumimoji="0" lang="en-GB" sz="3600" b="1" i="0" u="none" strike="noStrike" kern="0" cap="none" spc="-35" normalizeH="0" baseline="0" noProof="0" dirty="0">
                <a:ln>
                  <a:noFill/>
                </a:ln>
                <a:solidFill>
                  <a:srgbClr val="117AC5"/>
                </a:solidFill>
                <a:effectLst/>
                <a:uLnTx/>
                <a:uFillTx/>
                <a:latin typeface="Tahoma"/>
                <a:ea typeface="+mj-ea"/>
                <a:cs typeface="Tahoma"/>
              </a:rPr>
              <a:t> </a:t>
            </a:r>
            <a:r>
              <a:rPr kumimoji="0" lang="en-GB" sz="3600" b="1" i="0" u="none" strike="noStrike" kern="0" cap="none" spc="0" normalizeH="0" baseline="0" noProof="0" dirty="0">
                <a:ln>
                  <a:noFill/>
                </a:ln>
                <a:solidFill>
                  <a:srgbClr val="117AC5"/>
                </a:solidFill>
                <a:effectLst/>
                <a:uLnTx/>
                <a:uFillTx/>
                <a:latin typeface="Tahoma"/>
                <a:ea typeface="+mj-ea"/>
                <a:cs typeface="Tahoma"/>
              </a:rPr>
              <a:t>IPPF and Global Standards</a:t>
            </a:r>
            <a:endParaRPr kumimoji="0" lang="en-GB" sz="3600" b="1" i="0" u="none" strike="noStrike" kern="0" cap="none" spc="0" normalizeH="0" baseline="0" noProof="0" dirty="0">
              <a:ln>
                <a:noFill/>
              </a:ln>
              <a:solidFill>
                <a:srgbClr val="282C38"/>
              </a:solidFill>
              <a:effectLst/>
              <a:uLnTx/>
              <a:uFillTx/>
              <a:latin typeface="Tahoma"/>
              <a:ea typeface="+mj-ea"/>
              <a:cs typeface="Tahoma"/>
            </a:endParaRPr>
          </a:p>
        </p:txBody>
      </p:sp>
      <p:pic>
        <p:nvPicPr>
          <p:cNvPr id="4" name="object 3" descr="IPPF framework mapped to global standards framework.">
            <a:extLst>
              <a:ext uri="{FF2B5EF4-FFF2-40B4-BE49-F238E27FC236}">
                <a16:creationId xmlns:a16="http://schemas.microsoft.com/office/drawing/2014/main" id="{3F0E9CBC-96EC-A27F-F52A-2A0720B1FAF7}"/>
              </a:ext>
            </a:extLst>
          </p:cNvPr>
          <p:cNvPicPr/>
          <p:nvPr/>
        </p:nvPicPr>
        <p:blipFill>
          <a:blip r:embed="rId3" cstate="print">
            <a:alphaModFix/>
          </a:blip>
          <a:stretch>
            <a:fillRect/>
          </a:stretch>
        </p:blipFill>
        <p:spPr>
          <a:xfrm>
            <a:off x="494085" y="1828204"/>
            <a:ext cx="11281432" cy="4135917"/>
          </a:xfrm>
          <a:prstGeom prst="rect">
            <a:avLst/>
          </a:prstGeom>
        </p:spPr>
      </p:pic>
      <p:pic>
        <p:nvPicPr>
          <p:cNvPr id="5" name="object 2">
            <a:extLst>
              <a:ext uri="{FF2B5EF4-FFF2-40B4-BE49-F238E27FC236}">
                <a16:creationId xmlns:a16="http://schemas.microsoft.com/office/drawing/2014/main" id="{AB6AF77E-8DB1-74FA-73FC-8039FEBAEA4E}"/>
              </a:ext>
              <a:ext uri="{C183D7F6-B498-43B3-948B-1728B52AA6E4}">
                <adec:decorative xmlns:adec="http://schemas.microsoft.com/office/drawing/2017/decorative" val="1"/>
              </a:ext>
            </a:extLst>
          </p:cNvPr>
          <p:cNvPicPr/>
          <p:nvPr/>
        </p:nvPicPr>
        <p:blipFill>
          <a:blip r:embed="rId4" cstate="print"/>
          <a:stretch>
            <a:fillRect/>
          </a:stretch>
        </p:blipFill>
        <p:spPr>
          <a:xfrm>
            <a:off x="10132948" y="302075"/>
            <a:ext cx="1867708" cy="566822"/>
          </a:xfrm>
          <a:prstGeom prst="rect">
            <a:avLst/>
          </a:prstGeom>
        </p:spPr>
      </p:pic>
    </p:spTree>
    <p:extLst>
      <p:ext uri="{BB962C8B-B14F-4D97-AF65-F5344CB8AC3E}">
        <p14:creationId xmlns:p14="http://schemas.microsoft.com/office/powerpoint/2010/main" val="2481139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pic>
        <p:nvPicPr>
          <p:cNvPr id="7" name="object 3">
            <a:extLst>
              <a:ext uri="{FF2B5EF4-FFF2-40B4-BE49-F238E27FC236}">
                <a16:creationId xmlns:a16="http://schemas.microsoft.com/office/drawing/2014/main" id="{9406164A-0E5C-5734-7FCE-07D418E3D615}"/>
              </a:ext>
            </a:extLst>
          </p:cNvPr>
          <p:cNvPicPr/>
          <p:nvPr/>
        </p:nvPicPr>
        <p:blipFill>
          <a:blip r:embed="rId3" cstate="print"/>
          <a:stretch>
            <a:fillRect/>
          </a:stretch>
        </p:blipFill>
        <p:spPr>
          <a:xfrm>
            <a:off x="335360" y="116633"/>
            <a:ext cx="11371661" cy="6759840"/>
          </a:xfrm>
          <a:prstGeom prst="rect">
            <a:avLst/>
          </a:prstGeom>
        </p:spPr>
      </p:pic>
    </p:spTree>
    <p:extLst>
      <p:ext uri="{BB962C8B-B14F-4D97-AF65-F5344CB8AC3E}">
        <p14:creationId xmlns:p14="http://schemas.microsoft.com/office/powerpoint/2010/main" val="2198198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Topical Requirements</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431370" y="2204864"/>
            <a:ext cx="4788000" cy="3312368"/>
          </a:xfrm>
        </p:spPr>
        <p:txBody>
          <a:bodyPr/>
          <a:lstStyle/>
          <a:p>
            <a:pPr marL="184150" marR="0" lvl="0" indent="-171450" algn="l" defTabSz="914400" eaLnBrk="1" fontAlgn="auto" latinLnBrk="0" hangingPunct="1">
              <a:lnSpc>
                <a:spcPct val="100000"/>
              </a:lnSpc>
              <a:spcBef>
                <a:spcPts val="365"/>
              </a:spcBef>
              <a:spcAft>
                <a:spcPts val="0"/>
              </a:spcAft>
              <a:buClrTx/>
              <a:buSzTx/>
              <a:buFont typeface="Arial"/>
              <a:buChar char="•"/>
              <a:tabLst>
                <a:tab pos="184150" algn="l"/>
              </a:tabLst>
              <a:defRPr/>
            </a:pPr>
            <a:r>
              <a:rPr kumimoji="0" lang="en-GB" sz="2400" i="0" u="none" strike="noStrike" kern="0" cap="none" spc="-10" normalizeH="0" baseline="0" noProof="0" dirty="0">
                <a:ln>
                  <a:noFill/>
                </a:ln>
                <a:solidFill>
                  <a:prstClr val="black"/>
                </a:solidFill>
                <a:effectLst/>
                <a:uLnTx/>
                <a:uFillTx/>
                <a:latin typeface="Calibri"/>
                <a:cs typeface="Calibri"/>
              </a:rPr>
              <a:t>Requirements</a:t>
            </a:r>
            <a:r>
              <a:rPr kumimoji="0" lang="en-GB" sz="2400" i="0" u="none" strike="noStrike" kern="0" cap="none" spc="-4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when</a:t>
            </a:r>
            <a:r>
              <a:rPr kumimoji="0" lang="en-GB" sz="2400" i="0" u="none" strike="noStrike" kern="0" cap="none" spc="-4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auditing</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the</a:t>
            </a:r>
            <a:r>
              <a:rPr kumimoji="0" lang="en-GB" sz="2400" i="0" u="none" strike="noStrike" kern="0" cap="none" spc="-55"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topics.</a:t>
            </a:r>
            <a:endParaRPr kumimoji="0" lang="en-GB" sz="2400" i="0" u="none" strike="noStrike" kern="0" cap="none" spc="0" normalizeH="0" baseline="0" noProof="0" dirty="0">
              <a:ln>
                <a:noFill/>
              </a:ln>
              <a:solidFill>
                <a:prstClr val="black"/>
              </a:solidFill>
              <a:effectLst/>
              <a:uLnTx/>
              <a:uFillTx/>
              <a:latin typeface="Calibri"/>
              <a:cs typeface="Calibri"/>
            </a:endParaRPr>
          </a:p>
          <a:p>
            <a:pPr marL="184150" marR="0" lvl="0" indent="-171450" algn="l" defTabSz="914400" eaLnBrk="1" fontAlgn="auto" latinLnBrk="0" hangingPunct="1">
              <a:lnSpc>
                <a:spcPct val="100000"/>
              </a:lnSpc>
              <a:spcBef>
                <a:spcPts val="260"/>
              </a:spcBef>
              <a:spcAft>
                <a:spcPts val="0"/>
              </a:spcAft>
              <a:buClrTx/>
              <a:buSzTx/>
              <a:buFont typeface="Arial"/>
              <a:buChar char="•"/>
              <a:tabLst>
                <a:tab pos="184150" algn="l"/>
              </a:tabLst>
              <a:defRPr/>
            </a:pPr>
            <a:r>
              <a:rPr kumimoji="0" lang="en-GB" sz="2400" i="0" u="none" strike="noStrike" kern="0" cap="none" spc="-10" normalizeH="0" baseline="0" noProof="0" dirty="0">
                <a:ln>
                  <a:noFill/>
                </a:ln>
                <a:solidFill>
                  <a:prstClr val="black"/>
                </a:solidFill>
                <a:effectLst/>
                <a:uLnTx/>
                <a:uFillTx/>
                <a:latin typeface="Calibri"/>
                <a:cs typeface="Calibri"/>
              </a:rPr>
              <a:t>Recommended</a:t>
            </a:r>
            <a:r>
              <a:rPr kumimoji="0" lang="en-GB" sz="2400" i="0" u="none" strike="noStrike" kern="0" cap="none" spc="-25"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practices.</a:t>
            </a:r>
            <a:endParaRPr kumimoji="0" lang="en-GB" sz="2400" i="0" u="none" strike="noStrike" kern="0" cap="none" spc="0" normalizeH="0" baseline="0" noProof="0" dirty="0">
              <a:ln>
                <a:noFill/>
              </a:ln>
              <a:solidFill>
                <a:prstClr val="black"/>
              </a:solidFill>
              <a:effectLst/>
              <a:uLnTx/>
              <a:uFillTx/>
              <a:latin typeface="Calibri"/>
              <a:cs typeface="Calibri"/>
            </a:endParaRPr>
          </a:p>
          <a:p>
            <a:pPr marL="183515" marR="196215" lvl="0" indent="-171450" algn="l" defTabSz="914400" eaLnBrk="1" fontAlgn="auto" latinLnBrk="0" hangingPunct="1">
              <a:lnSpc>
                <a:spcPct val="100000"/>
              </a:lnSpc>
              <a:spcBef>
                <a:spcPts val="430"/>
              </a:spcBef>
              <a:spcAft>
                <a:spcPts val="0"/>
              </a:spcAft>
              <a:buClrTx/>
              <a:buSzTx/>
              <a:buFont typeface="Arial"/>
              <a:buChar char="•"/>
              <a:tabLst>
                <a:tab pos="184785" algn="l"/>
              </a:tabLst>
              <a:defRPr/>
            </a:pPr>
            <a:r>
              <a:rPr kumimoji="0" lang="en-GB" sz="2400" i="0" u="none" strike="noStrike" kern="0" cap="none" spc="0" normalizeH="0" baseline="0" noProof="0" dirty="0">
                <a:ln>
                  <a:noFill/>
                </a:ln>
                <a:solidFill>
                  <a:prstClr val="black"/>
                </a:solidFill>
                <a:effectLst/>
                <a:uLnTx/>
                <a:uFillTx/>
                <a:latin typeface="Calibri"/>
                <a:cs typeface="Calibri"/>
              </a:rPr>
              <a:t>Applicable</a:t>
            </a:r>
            <a:r>
              <a:rPr kumimoji="0" lang="en-GB" sz="2400" i="0" u="none" strike="noStrike" kern="0" cap="none" spc="-4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for</a:t>
            </a:r>
            <a:r>
              <a:rPr kumimoji="0" lang="en-GB" sz="2400" i="0" u="none" strike="noStrike" kern="0" cap="none" spc="-5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a:t>
            </a:r>
            <a:r>
              <a:rPr kumimoji="0" lang="en-GB" sz="2400" i="0" u="none" strike="noStrike" kern="0" cap="none" spc="-5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specific</a:t>
            </a:r>
            <a:r>
              <a:rPr kumimoji="0" lang="en-GB" sz="2400" i="0" u="none" strike="noStrike" kern="0" cap="none" spc="-4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audit</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topic</a:t>
            </a:r>
            <a:r>
              <a:rPr kumimoji="0" lang="en-GB" sz="2400" i="0" u="none" strike="noStrike" kern="0" cap="none" spc="-50" normalizeH="0" baseline="0" noProof="0" dirty="0">
                <a:ln>
                  <a:noFill/>
                </a:ln>
                <a:solidFill>
                  <a:prstClr val="black"/>
                </a:solidFill>
                <a:effectLst/>
                <a:uLnTx/>
                <a:uFillTx/>
                <a:latin typeface="Calibri"/>
                <a:cs typeface="Calibri"/>
              </a:rPr>
              <a:t> </a:t>
            </a:r>
            <a:r>
              <a:rPr kumimoji="0" lang="en-GB" sz="2400" i="0" u="none" strike="noStrike" kern="0" cap="none" spc="-25" normalizeH="0" baseline="0" noProof="0" dirty="0">
                <a:ln>
                  <a:noFill/>
                </a:ln>
                <a:solidFill>
                  <a:prstClr val="black"/>
                </a:solidFill>
                <a:effectLst/>
                <a:uLnTx/>
                <a:uFillTx/>
                <a:latin typeface="Calibri"/>
                <a:cs typeface="Calibri"/>
              </a:rPr>
              <a:t>or </a:t>
            </a:r>
            <a:r>
              <a:rPr kumimoji="0" lang="en-GB" sz="2400" i="0" u="none" strike="noStrike" kern="0" cap="none" spc="-10" normalizeH="0" baseline="0" noProof="0" dirty="0">
                <a:ln>
                  <a:noFill/>
                </a:ln>
                <a:solidFill>
                  <a:prstClr val="black"/>
                </a:solidFill>
                <a:effectLst/>
                <a:uLnTx/>
                <a:uFillTx/>
                <a:latin typeface="Calibri"/>
                <a:cs typeface="Calibri"/>
              </a:rPr>
              <a:t>engagement.</a:t>
            </a:r>
            <a:endParaRPr kumimoji="0" lang="en-GB" sz="2400" i="0" u="none" strike="noStrike" kern="0" cap="none" spc="0" normalizeH="0" baseline="0" noProof="0" dirty="0">
              <a:ln>
                <a:noFill/>
              </a:ln>
              <a:solidFill>
                <a:prstClr val="black"/>
              </a:solidFill>
              <a:effectLst/>
              <a:uLnTx/>
              <a:uFillTx/>
              <a:latin typeface="Calibri"/>
              <a:cs typeface="Calibri"/>
            </a:endParaRPr>
          </a:p>
          <a:p>
            <a:pPr marL="183515" marR="274955" lvl="0" indent="-171450" algn="l" defTabSz="914400" eaLnBrk="1" fontAlgn="auto" latinLnBrk="0" hangingPunct="1">
              <a:lnSpc>
                <a:spcPct val="100000"/>
              </a:lnSpc>
              <a:spcBef>
                <a:spcPts val="380"/>
              </a:spcBef>
              <a:spcAft>
                <a:spcPts val="0"/>
              </a:spcAft>
              <a:buClrTx/>
              <a:buSzTx/>
              <a:buFont typeface="Arial"/>
              <a:buChar char="•"/>
              <a:tabLst>
                <a:tab pos="184785" algn="l"/>
              </a:tabLst>
              <a:defRPr/>
            </a:pPr>
            <a:r>
              <a:rPr kumimoji="0" lang="en-GB" sz="2400" i="0" u="none" strike="noStrike" kern="0" cap="none" spc="0" normalizeH="0" baseline="0" noProof="0" dirty="0">
                <a:ln>
                  <a:noFill/>
                </a:ln>
                <a:solidFill>
                  <a:prstClr val="black"/>
                </a:solidFill>
                <a:effectLst/>
                <a:uLnTx/>
                <a:uFillTx/>
                <a:latin typeface="Calibri"/>
                <a:cs typeface="Calibri"/>
              </a:rPr>
              <a:t>Covering</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aspects</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of</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governance,</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20" normalizeH="0" baseline="0" noProof="0" dirty="0">
                <a:ln>
                  <a:noFill/>
                </a:ln>
                <a:solidFill>
                  <a:prstClr val="black"/>
                </a:solidFill>
                <a:effectLst/>
                <a:uLnTx/>
                <a:uFillTx/>
                <a:latin typeface="Calibri"/>
                <a:cs typeface="Calibri"/>
              </a:rPr>
              <a:t>risk 	</a:t>
            </a:r>
            <a:r>
              <a:rPr kumimoji="0" lang="en-GB" sz="2400" i="0" u="none" strike="noStrike" kern="0" cap="none" spc="-10" normalizeH="0" baseline="0" noProof="0" dirty="0">
                <a:ln>
                  <a:noFill/>
                </a:ln>
                <a:solidFill>
                  <a:prstClr val="black"/>
                </a:solidFill>
                <a:effectLst/>
                <a:uLnTx/>
                <a:uFillTx/>
                <a:latin typeface="Calibri"/>
                <a:cs typeface="Calibri"/>
              </a:rPr>
              <a:t>management,</a:t>
            </a:r>
            <a:r>
              <a:rPr kumimoji="0" lang="en-GB" sz="2400" i="0" u="none" strike="noStrike" kern="0" cap="none" spc="-35" normalizeH="0" baseline="0" noProof="0" dirty="0">
                <a:ln>
                  <a:noFill/>
                </a:ln>
                <a:solidFill>
                  <a:prstClr val="black"/>
                </a:solidFill>
                <a:effectLst/>
                <a:uLnTx/>
                <a:uFillTx/>
                <a:latin typeface="Calibri"/>
                <a:cs typeface="Calibri"/>
              </a:rPr>
              <a:t> </a:t>
            </a:r>
            <a:r>
              <a:rPr kumimoji="0" lang="en-GB" sz="2400" i="0" u="none" strike="noStrike" kern="0" cap="none" spc="0" normalizeH="0" baseline="0" noProof="0" dirty="0">
                <a:ln>
                  <a:noFill/>
                </a:ln>
                <a:solidFill>
                  <a:prstClr val="black"/>
                </a:solidFill>
                <a:effectLst/>
                <a:uLnTx/>
                <a:uFillTx/>
                <a:latin typeface="Calibri"/>
                <a:cs typeface="Calibri"/>
              </a:rPr>
              <a:t>and</a:t>
            </a:r>
            <a:r>
              <a:rPr kumimoji="0" lang="en-GB" sz="2400" i="0" u="none" strike="noStrike" kern="0" cap="none" spc="-20"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control</a:t>
            </a:r>
            <a:r>
              <a:rPr kumimoji="0" lang="en-GB" sz="2400" i="0" u="none" strike="noStrike" kern="0" cap="none" spc="-30" normalizeH="0" baseline="0" noProof="0" dirty="0">
                <a:ln>
                  <a:noFill/>
                </a:ln>
                <a:solidFill>
                  <a:prstClr val="black"/>
                </a:solidFill>
                <a:effectLst/>
                <a:uLnTx/>
                <a:uFillTx/>
                <a:latin typeface="Calibri"/>
                <a:cs typeface="Calibri"/>
              </a:rPr>
              <a:t> </a:t>
            </a:r>
            <a:r>
              <a:rPr kumimoji="0" lang="en-GB" sz="2400" i="0" u="none" strike="noStrike" kern="0" cap="none" spc="-10" normalizeH="0" baseline="0" noProof="0" dirty="0">
                <a:ln>
                  <a:noFill/>
                </a:ln>
                <a:solidFill>
                  <a:prstClr val="black"/>
                </a:solidFill>
                <a:effectLst/>
                <a:uLnTx/>
                <a:uFillTx/>
                <a:latin typeface="Calibri"/>
                <a:cs typeface="Calibri"/>
              </a:rPr>
              <a:t>processes.</a:t>
            </a:r>
            <a:endParaRPr kumimoji="0" lang="en-GB" sz="2400" i="0" u="none" strike="noStrike" kern="0" cap="none" spc="0" normalizeH="0" baseline="0" noProof="0" dirty="0">
              <a:ln>
                <a:noFill/>
              </a:ln>
              <a:solidFill>
                <a:prstClr val="black"/>
              </a:solidFill>
              <a:effectLst/>
              <a:uLnTx/>
              <a:uFillTx/>
              <a:latin typeface="Calibri"/>
              <a:cs typeface="Calibri"/>
            </a:endParaRPr>
          </a:p>
        </p:txBody>
      </p:sp>
      <p:sp>
        <p:nvSpPr>
          <p:cNvPr id="2" name="Content Placeholder 1">
            <a:extLst>
              <a:ext uri="{FF2B5EF4-FFF2-40B4-BE49-F238E27FC236}">
                <a16:creationId xmlns:a16="http://schemas.microsoft.com/office/drawing/2014/main" id="{C933C967-7169-B745-805E-1FB86F5E621A}"/>
              </a:ext>
            </a:extLst>
          </p:cNvPr>
          <p:cNvSpPr>
            <a:spLocks noGrp="1"/>
          </p:cNvSpPr>
          <p:nvPr>
            <p:ph idx="10"/>
          </p:nvPr>
        </p:nvSpPr>
        <p:spPr>
          <a:xfrm>
            <a:off x="5737542" y="2204864"/>
            <a:ext cx="5989246" cy="3528392"/>
          </a:xfrm>
        </p:spPr>
        <p:txBody>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Cybersecurity – out for consultation until 3 July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Sustainability: ESG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Third Party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Information Technology Governance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Assessing organisational Governance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Fraud Risk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Privacy Risk Management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Public Sector: Performance Audits</a:t>
            </a:r>
          </a:p>
          <a:p>
            <a:endParaRPr lang="en-US" sz="2400" dirty="0"/>
          </a:p>
        </p:txBody>
      </p:sp>
      <p:pic>
        <p:nvPicPr>
          <p:cNvPr id="13" name="object 2">
            <a:extLst>
              <a:ext uri="{FF2B5EF4-FFF2-40B4-BE49-F238E27FC236}">
                <a16:creationId xmlns:a16="http://schemas.microsoft.com/office/drawing/2014/main" id="{00017C53-2AA0-15EA-CD8E-568B28FC7317}"/>
              </a:ext>
              <a:ext uri="{C183D7F6-B498-43B3-948B-1728B52AA6E4}">
                <adec:decorative xmlns:adec="http://schemas.microsoft.com/office/drawing/2017/decorative" val="1"/>
              </a:ext>
            </a:extLst>
          </p:cNvPr>
          <p:cNvPicPr/>
          <p:nvPr/>
        </p:nvPicPr>
        <p:blipFill>
          <a:blip r:embed="rId3" cstate="print"/>
          <a:stretch>
            <a:fillRect/>
          </a:stretch>
        </p:blipFill>
        <p:spPr>
          <a:xfrm>
            <a:off x="9912424" y="404664"/>
            <a:ext cx="1944216" cy="504056"/>
          </a:xfrm>
          <a:prstGeom prst="rect">
            <a:avLst/>
          </a:prstGeom>
        </p:spPr>
      </p:pic>
    </p:spTree>
    <p:extLst>
      <p:ext uri="{BB962C8B-B14F-4D97-AF65-F5344CB8AC3E}">
        <p14:creationId xmlns:p14="http://schemas.microsoft.com/office/powerpoint/2010/main" val="178873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F3954A0-31E9-094C-B368-BEBFA22A2E55}"/>
              </a:ext>
            </a:extLst>
          </p:cNvPr>
          <p:cNvSpPr>
            <a:spLocks noGrp="1"/>
          </p:cNvSpPr>
          <p:nvPr>
            <p:ph type="title"/>
          </p:nvPr>
        </p:nvSpPr>
        <p:spPr/>
        <p:txBody>
          <a:bodyPr/>
          <a:lstStyle/>
          <a:p>
            <a:r>
              <a:rPr lang="en-US" dirty="0"/>
              <a:t>Key Changes and Areas of Challenge</a:t>
            </a:r>
          </a:p>
        </p:txBody>
      </p:sp>
    </p:spTree>
    <p:extLst>
      <p:ext uri="{BB962C8B-B14F-4D97-AF65-F5344CB8AC3E}">
        <p14:creationId xmlns:p14="http://schemas.microsoft.com/office/powerpoint/2010/main" val="381475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DDA8CFC0-0AF1-3245-A4AC-1CC4D45D7716}"/>
              </a:ext>
            </a:extLst>
          </p:cNvPr>
          <p:cNvSpPr txBox="1"/>
          <p:nvPr/>
        </p:nvSpPr>
        <p:spPr>
          <a:xfrm>
            <a:off x="13231528" y="3359217"/>
            <a:ext cx="18473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58" name="Title 1">
            <a:extLst>
              <a:ext uri="{FF2B5EF4-FFF2-40B4-BE49-F238E27FC236}">
                <a16:creationId xmlns:a16="http://schemas.microsoft.com/office/drawing/2014/main" id="{8630A5CE-EEE7-0A42-966E-D32FC3B31EA9}"/>
              </a:ext>
            </a:extLst>
          </p:cNvPr>
          <p:cNvSpPr>
            <a:spLocks noGrp="1"/>
          </p:cNvSpPr>
          <p:nvPr>
            <p:ph type="title"/>
          </p:nvPr>
        </p:nvSpPr>
        <p:spPr/>
        <p:txBody>
          <a:bodyPr/>
          <a:lstStyle/>
          <a:p>
            <a:r>
              <a:rPr lang="en-GB" dirty="0">
                <a:solidFill>
                  <a:srgbClr val="292C39"/>
                </a:solidFill>
              </a:rPr>
              <a:t>Glossary</a:t>
            </a:r>
          </a:p>
        </p:txBody>
      </p:sp>
      <p:sp>
        <p:nvSpPr>
          <p:cNvPr id="15" name="Content Placeholder 2">
            <a:extLst>
              <a:ext uri="{FF2B5EF4-FFF2-40B4-BE49-F238E27FC236}">
                <a16:creationId xmlns:a16="http://schemas.microsoft.com/office/drawing/2014/main" id="{1DAE583F-B6F5-EB40-878D-BC448351BBD9}"/>
              </a:ext>
            </a:extLst>
          </p:cNvPr>
          <p:cNvSpPr>
            <a:spLocks noGrp="1"/>
          </p:cNvSpPr>
          <p:nvPr>
            <p:ph idx="1"/>
          </p:nvPr>
        </p:nvSpPr>
        <p:spPr>
          <a:xfrm>
            <a:off x="306989" y="1700808"/>
            <a:ext cx="11578022" cy="5157192"/>
          </a:xfrm>
        </p:spPr>
        <p:txBody>
          <a:bodyPr/>
          <a:lstStyle/>
          <a:p>
            <a:pPr marL="0" indent="0">
              <a:spcBef>
                <a:spcPts val="0"/>
              </a:spcBef>
              <a:spcAft>
                <a:spcPts val="1800"/>
              </a:spcAft>
            </a:pPr>
            <a:r>
              <a:rPr lang="en-GB" sz="2000" dirty="0"/>
              <a:t>There are some newly defined terms, and slight amends on others. The term ‘board’ used in the Global Standards is explained in full.</a:t>
            </a:r>
          </a:p>
          <a:p>
            <a:r>
              <a:rPr lang="en-GB" sz="2000" dirty="0"/>
              <a:t>The term </a:t>
            </a:r>
            <a:r>
              <a:rPr lang="en-GB" sz="2000" b="1" u="sng" dirty="0"/>
              <a:t>Board</a:t>
            </a:r>
            <a:r>
              <a:rPr lang="en-GB" sz="2000" dirty="0"/>
              <a:t> is a collective noun and is defined in the glossary as follows: </a:t>
            </a:r>
          </a:p>
          <a:p>
            <a:pPr>
              <a:lnSpc>
                <a:spcPct val="115000"/>
              </a:lnSpc>
              <a:spcAft>
                <a:spcPts val="1000"/>
              </a:spcAft>
            </a:pPr>
            <a:r>
              <a:rPr lang="en-US" sz="2000" i="1" dirty="0">
                <a:effectLst/>
                <a:ea typeface="Arial" panose="020B0604020202020204" pitchFamily="34" charset="0"/>
              </a:rPr>
              <a:t>‘Highest-level body charged with governance, such as: </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 board of directors. </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An audit committee. </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 board of governors or trustees.</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 group of elected officials or political appointees.</a:t>
            </a:r>
            <a:endParaRPr lang="en-GB" sz="2000" i="1" dirty="0">
              <a:effectLst/>
              <a:ea typeface="Arial" panose="020B0604020202020204" pitchFamily="34" charset="0"/>
            </a:endParaRPr>
          </a:p>
          <a:p>
            <a:pPr marL="342900" lvl="0" indent="-342900">
              <a:buFont typeface="Symbol" panose="05050102010706020507" pitchFamily="18" charset="2"/>
              <a:buChar char=""/>
            </a:pPr>
            <a:r>
              <a:rPr lang="en-US" sz="2000" i="1" dirty="0">
                <a:effectLst/>
                <a:ea typeface="Arial" panose="020B0604020202020204" pitchFamily="34" charset="0"/>
              </a:rPr>
              <a:t>Another body that has authority over the relevant governance functions.</a:t>
            </a:r>
            <a:endParaRPr lang="en-GB" sz="2000" i="1" dirty="0">
              <a:effectLst/>
              <a:ea typeface="Arial" panose="020B0604020202020204" pitchFamily="34" charset="0"/>
            </a:endParaRPr>
          </a:p>
          <a:p>
            <a:pPr>
              <a:lnSpc>
                <a:spcPct val="115000"/>
              </a:lnSpc>
              <a:spcAft>
                <a:spcPts val="1000"/>
              </a:spcAft>
            </a:pPr>
            <a:r>
              <a:rPr lang="en-US" sz="2000" i="1" dirty="0">
                <a:effectLst/>
                <a:ea typeface="Arial" panose="020B0604020202020204" pitchFamily="34" charset="0"/>
              </a:rPr>
              <a:t>In an organization that has more than one governing body, </a:t>
            </a:r>
            <a:r>
              <a:rPr lang="en-US" sz="2000" i="1" u="sng" dirty="0">
                <a:effectLst/>
                <a:ea typeface="Arial" panose="020B0604020202020204" pitchFamily="34" charset="0"/>
              </a:rPr>
              <a:t>“board” refers to the body or bodies authorized to provide the internal audit function with the appropriate authority, role, and responsibilities.’</a:t>
            </a:r>
            <a:endParaRPr lang="en-GB" sz="2000" i="1" dirty="0"/>
          </a:p>
          <a:p>
            <a:pPr marL="0" indent="0">
              <a:spcBef>
                <a:spcPts val="0"/>
              </a:spcBef>
              <a:spcAft>
                <a:spcPts val="1800"/>
              </a:spcAft>
            </a:pPr>
            <a:endParaRPr lang="en-GB" sz="1400" dirty="0">
              <a:solidFill>
                <a:srgbClr val="292C39"/>
              </a:solidFill>
            </a:endParaRPr>
          </a:p>
        </p:txBody>
      </p:sp>
    </p:spTree>
    <p:extLst>
      <p:ext uri="{BB962C8B-B14F-4D97-AF65-F5344CB8AC3E}">
        <p14:creationId xmlns:p14="http://schemas.microsoft.com/office/powerpoint/2010/main" val="2389145043"/>
      </p:ext>
    </p:extLst>
  </p:cSld>
  <p:clrMapOvr>
    <a:masterClrMapping/>
  </p:clrMapOvr>
</p:sld>
</file>

<file path=ppt/theme/theme1.xml><?xml version="1.0" encoding="utf-8"?>
<a:theme xmlns:a="http://schemas.openxmlformats.org/drawingml/2006/main" name="IIA">
  <a:themeElements>
    <a:clrScheme name="IIA NEW">
      <a:dk1>
        <a:srgbClr val="282C38"/>
      </a:dk1>
      <a:lt1>
        <a:srgbClr val="FFFFFF"/>
      </a:lt1>
      <a:dk2>
        <a:srgbClr val="000000"/>
      </a:dk2>
      <a:lt2>
        <a:srgbClr val="939598"/>
      </a:lt2>
      <a:accent1>
        <a:srgbClr val="A8B300"/>
      </a:accent1>
      <a:accent2>
        <a:srgbClr val="282C38"/>
      </a:accent2>
      <a:accent3>
        <a:srgbClr val="FFFFFF"/>
      </a:accent3>
      <a:accent4>
        <a:srgbClr val="000000"/>
      </a:accent4>
      <a:accent5>
        <a:srgbClr val="DAEDEF"/>
      </a:accent5>
      <a:accent6>
        <a:srgbClr val="2D2D8A"/>
      </a:accent6>
      <a:hlink>
        <a:srgbClr val="A8B300"/>
      </a:hlink>
      <a:folHlink>
        <a:srgbClr val="A8B300"/>
      </a:folHlink>
    </a:clrScheme>
    <a:fontScheme name="IIA Intro Pa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IIA Intro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 Intro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 Intro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 Intro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 Intro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 Intro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 Intro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 Intro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 Intro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 Intro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 Intro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 Intro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5b6566-b61d-42b2-a489-d1b9bfcd07f0">
      <Terms xmlns="http://schemas.microsoft.com/office/infopath/2007/PartnerControls"/>
    </lcf76f155ced4ddcb4097134ff3c332f>
    <TaxCatchAll xmlns="d6e11c94-01bc-4644-aae2-c0cd219c184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7B2142FBAE154FB0DD5AC572A81DB8" ma:contentTypeVersion="18" ma:contentTypeDescription="Create a new document." ma:contentTypeScope="" ma:versionID="37767f6c60d6fdfc9ea48bdf4182727c">
  <xsd:schema xmlns:xsd="http://www.w3.org/2001/XMLSchema" xmlns:xs="http://www.w3.org/2001/XMLSchema" xmlns:p="http://schemas.microsoft.com/office/2006/metadata/properties" xmlns:ns2="4d5b6566-b61d-42b2-a489-d1b9bfcd07f0" xmlns:ns3="d6e11c94-01bc-4644-aae2-c0cd219c1847" targetNamespace="http://schemas.microsoft.com/office/2006/metadata/properties" ma:root="true" ma:fieldsID="58e860155599858bf74855cfc2e526c2" ns2:_="" ns3:_="">
    <xsd:import namespace="4d5b6566-b61d-42b2-a489-d1b9bfcd07f0"/>
    <xsd:import namespace="d6e11c94-01bc-4644-aae2-c0cd219c18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b6566-b61d-42b2-a489-d1b9bfcd07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bb0aab-a7df-4476-b8fb-dd5844af35c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11c94-01bc-4644-aae2-c0cd219c184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238c494-9105-4025-87d0-6f196fbd72f1}" ma:internalName="TaxCatchAll" ma:showField="CatchAllData" ma:web="d6e11c94-01bc-4644-aae2-c0cd219c184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6FF4D-3D8C-4574-8171-082B8DF5103D}">
  <ds:schemaRefs>
    <ds:schemaRef ds:uri="http://schemas.microsoft.com/sharepoint/v3/contenttype/forms"/>
  </ds:schemaRefs>
</ds:datastoreItem>
</file>

<file path=customXml/itemProps2.xml><?xml version="1.0" encoding="utf-8"?>
<ds:datastoreItem xmlns:ds="http://schemas.openxmlformats.org/officeDocument/2006/customXml" ds:itemID="{E8981818-53FE-4845-97F7-681AD3C00AF2}">
  <ds:schemaRefs>
    <ds:schemaRef ds:uri="http://schemas.microsoft.com/office/2006/metadata/properties"/>
    <ds:schemaRef ds:uri="http://schemas.microsoft.com/office/infopath/2007/PartnerControls"/>
    <ds:schemaRef ds:uri="4d5b6566-b61d-42b2-a489-d1b9bfcd07f0"/>
    <ds:schemaRef ds:uri="d6e11c94-01bc-4644-aae2-c0cd219c1847"/>
  </ds:schemaRefs>
</ds:datastoreItem>
</file>

<file path=customXml/itemProps3.xml><?xml version="1.0" encoding="utf-8"?>
<ds:datastoreItem xmlns:ds="http://schemas.openxmlformats.org/officeDocument/2006/customXml" ds:itemID="{13E6EA08-BF4E-42FE-AA47-79403A8B1A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5b6566-b61d-42b2-a489-d1b9bfcd07f0"/>
    <ds:schemaRef ds:uri="d6e11c94-01bc-4644-aae2-c0cd219c18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947</TotalTime>
  <Words>2959</Words>
  <Application>Microsoft Office PowerPoint</Application>
  <PresentationFormat>Widescreen</PresentationFormat>
  <Paragraphs>177</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minion-pro-condensed</vt:lpstr>
      <vt:lpstr>Symbol</vt:lpstr>
      <vt:lpstr>Tahoma</vt:lpstr>
      <vt:lpstr>IIA</vt:lpstr>
      <vt:lpstr>Global Internal Audit Standards 2024 – What Audit Committees need to know</vt:lpstr>
      <vt:lpstr>Agenda</vt:lpstr>
      <vt:lpstr>Global Internal Audit Standards 2024, Domain III:</vt:lpstr>
      <vt:lpstr>The IPPF and new Global Standards</vt:lpstr>
      <vt:lpstr>PowerPoint Presentation</vt:lpstr>
      <vt:lpstr>PowerPoint Presentation</vt:lpstr>
      <vt:lpstr>Topical Requirements</vt:lpstr>
      <vt:lpstr>Key Changes and Areas of Challenge</vt:lpstr>
      <vt:lpstr>Glossary</vt:lpstr>
      <vt:lpstr>Domain I – Purpose of Internal Auditing</vt:lpstr>
      <vt:lpstr>Domain III – Governing the Internal Audit Function</vt:lpstr>
      <vt:lpstr>Domain III – Governing the Internal Audit Function</vt:lpstr>
      <vt:lpstr>Domain III – Governing the Internal Audit Function</vt:lpstr>
      <vt:lpstr>Domain III – Governing the Internal Audit Function</vt:lpstr>
      <vt:lpstr>Domain III – Governing the Internal Audit Function</vt:lpstr>
      <vt:lpstr>Other Key changes</vt:lpstr>
      <vt:lpstr>External Quality Assessments</vt:lpstr>
      <vt:lpstr>External Quality Assessments</vt:lpstr>
      <vt:lpstr>Questions?</vt:lpstr>
      <vt:lpstr>Thank you</vt:lpstr>
    </vt:vector>
  </TitlesOfParts>
  <Company>Lime Creative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Brown</dc:creator>
  <cp:keywords>For internal use only</cp:keywords>
  <cp:lastModifiedBy>Ann Brook</cp:lastModifiedBy>
  <cp:revision>451</cp:revision>
  <cp:lastPrinted>2018-08-28T09:21:44Z</cp:lastPrinted>
  <dcterms:created xsi:type="dcterms:W3CDTF">2007-08-31T10:17:59Z</dcterms:created>
  <dcterms:modified xsi:type="dcterms:W3CDTF">2024-05-24T15:37:05Z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820e7fd9-4f07-4687-925d-f06ee46ac2ce</vt:lpwstr>
  </property>
  <property fmtid="{D5CDD505-2E9C-101B-9397-08002B2CF9AE}" pid="3" name="db.comClassification">
    <vt:lpwstr>For internal use only</vt:lpwstr>
  </property>
  <property fmtid="{D5CDD505-2E9C-101B-9397-08002B2CF9AE}" pid="4" name="aliashDocumentMarking">
    <vt:lpwstr>For internal use only</vt:lpwstr>
  </property>
  <property fmtid="{D5CDD505-2E9C-101B-9397-08002B2CF9AE}" pid="5" name="ContentTypeId">
    <vt:lpwstr>0x0101008E7B2142FBAE154FB0DD5AC572A81DB8</vt:lpwstr>
  </property>
  <property fmtid="{D5CDD505-2E9C-101B-9397-08002B2CF9AE}" pid="6" name="MediaServiceImageTags">
    <vt:lpwstr/>
  </property>
</Properties>
</file>