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24"/>
  </p:notesMasterIdLst>
  <p:handoutMasterIdLst>
    <p:handoutMasterId r:id="rId25"/>
  </p:handoutMasterIdLst>
  <p:sldIdLst>
    <p:sldId id="302" r:id="rId5"/>
    <p:sldId id="333" r:id="rId6"/>
    <p:sldId id="335" r:id="rId7"/>
    <p:sldId id="383" r:id="rId8"/>
    <p:sldId id="384" r:id="rId9"/>
    <p:sldId id="373" r:id="rId10"/>
    <p:sldId id="374" r:id="rId11"/>
    <p:sldId id="382" r:id="rId12"/>
    <p:sldId id="395" r:id="rId13"/>
    <p:sldId id="396" r:id="rId14"/>
    <p:sldId id="398" r:id="rId15"/>
    <p:sldId id="399" r:id="rId16"/>
    <p:sldId id="400" r:id="rId17"/>
    <p:sldId id="403" r:id="rId18"/>
    <p:sldId id="404" r:id="rId19"/>
    <p:sldId id="402" r:id="rId20"/>
    <p:sldId id="345" r:id="rId21"/>
    <p:sldId id="348" r:id="rId22"/>
    <p:sldId id="340" r:id="rId23"/>
  </p:sldIdLst>
  <p:sldSz cx="12192000" cy="6858000"/>
  <p:notesSz cx="6742113" cy="9872663"/>
  <p:defaultTextStyle>
    <a:defPPr>
      <a:defRPr lang="en-US"/>
    </a:defPPr>
    <a:lvl1pPr algn="l" rtl="0" fontAlgn="base">
      <a:spcBef>
        <a:spcPct val="0"/>
      </a:spcBef>
      <a:spcAft>
        <a:spcPct val="0"/>
      </a:spcAft>
      <a:defRPr sz="2800" kern="1200">
        <a:solidFill>
          <a:schemeClr val="bg1"/>
        </a:solidFill>
        <a:latin typeface="Arial" charset="0"/>
        <a:ea typeface="+mn-ea"/>
        <a:cs typeface="Arial" charset="0"/>
      </a:defRPr>
    </a:lvl1pPr>
    <a:lvl2pPr marL="457200" algn="l" rtl="0" fontAlgn="base">
      <a:spcBef>
        <a:spcPct val="0"/>
      </a:spcBef>
      <a:spcAft>
        <a:spcPct val="0"/>
      </a:spcAft>
      <a:defRPr sz="2800" kern="1200">
        <a:solidFill>
          <a:schemeClr val="bg1"/>
        </a:solidFill>
        <a:latin typeface="Arial" charset="0"/>
        <a:ea typeface="+mn-ea"/>
        <a:cs typeface="Arial" charset="0"/>
      </a:defRPr>
    </a:lvl2pPr>
    <a:lvl3pPr marL="914400" algn="l" rtl="0" fontAlgn="base">
      <a:spcBef>
        <a:spcPct val="0"/>
      </a:spcBef>
      <a:spcAft>
        <a:spcPct val="0"/>
      </a:spcAft>
      <a:defRPr sz="2800" kern="1200">
        <a:solidFill>
          <a:schemeClr val="bg1"/>
        </a:solidFill>
        <a:latin typeface="Arial" charset="0"/>
        <a:ea typeface="+mn-ea"/>
        <a:cs typeface="Arial" charset="0"/>
      </a:defRPr>
    </a:lvl3pPr>
    <a:lvl4pPr marL="1371600" algn="l" rtl="0" fontAlgn="base">
      <a:spcBef>
        <a:spcPct val="0"/>
      </a:spcBef>
      <a:spcAft>
        <a:spcPct val="0"/>
      </a:spcAft>
      <a:defRPr sz="2800" kern="1200">
        <a:solidFill>
          <a:schemeClr val="bg1"/>
        </a:solidFill>
        <a:latin typeface="Arial" charset="0"/>
        <a:ea typeface="+mn-ea"/>
        <a:cs typeface="Arial" charset="0"/>
      </a:defRPr>
    </a:lvl4pPr>
    <a:lvl5pPr marL="1828800" algn="l" rtl="0" fontAlgn="base">
      <a:spcBef>
        <a:spcPct val="0"/>
      </a:spcBef>
      <a:spcAft>
        <a:spcPct val="0"/>
      </a:spcAft>
      <a:defRPr sz="2800" kern="1200">
        <a:solidFill>
          <a:schemeClr val="bg1"/>
        </a:solidFill>
        <a:latin typeface="Arial" charset="0"/>
        <a:ea typeface="+mn-ea"/>
        <a:cs typeface="Arial" charset="0"/>
      </a:defRPr>
    </a:lvl5pPr>
    <a:lvl6pPr marL="2286000" algn="l" defTabSz="914400" rtl="0" eaLnBrk="1" latinLnBrk="0" hangingPunct="1">
      <a:defRPr sz="2800" kern="1200">
        <a:solidFill>
          <a:schemeClr val="bg1"/>
        </a:solidFill>
        <a:latin typeface="Arial" charset="0"/>
        <a:ea typeface="+mn-ea"/>
        <a:cs typeface="Arial" charset="0"/>
      </a:defRPr>
    </a:lvl6pPr>
    <a:lvl7pPr marL="2743200" algn="l" defTabSz="914400" rtl="0" eaLnBrk="1" latinLnBrk="0" hangingPunct="1">
      <a:defRPr sz="2800" kern="1200">
        <a:solidFill>
          <a:schemeClr val="bg1"/>
        </a:solidFill>
        <a:latin typeface="Arial" charset="0"/>
        <a:ea typeface="+mn-ea"/>
        <a:cs typeface="Arial" charset="0"/>
      </a:defRPr>
    </a:lvl7pPr>
    <a:lvl8pPr marL="3200400" algn="l" defTabSz="914400" rtl="0" eaLnBrk="1" latinLnBrk="0" hangingPunct="1">
      <a:defRPr sz="2800" kern="1200">
        <a:solidFill>
          <a:schemeClr val="bg1"/>
        </a:solidFill>
        <a:latin typeface="Arial" charset="0"/>
        <a:ea typeface="+mn-ea"/>
        <a:cs typeface="Arial" charset="0"/>
      </a:defRPr>
    </a:lvl8pPr>
    <a:lvl9pPr marL="3657600" algn="l" defTabSz="914400" rtl="0" eaLnBrk="1" latinLnBrk="0" hangingPunct="1">
      <a:defRPr sz="2800"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3" pos="3940"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39"/>
    <a:srgbClr val="A6B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5B665C-8F77-4358-9E8B-E1874652EAE9}" v="7" dt="2024-05-30T12:55:14.5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96" autoAdjust="0"/>
    <p:restoredTop sz="64165" autoAdjust="0"/>
  </p:normalViewPr>
  <p:slideViewPr>
    <p:cSldViewPr>
      <p:cViewPr varScale="1">
        <p:scale>
          <a:sx n="67" d="100"/>
          <a:sy n="67" d="100"/>
        </p:scale>
        <p:origin x="1698" y="72"/>
      </p:cViewPr>
      <p:guideLst>
        <p:guide orient="horz" pos="2160"/>
        <p:guide pos="39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990" y="102"/>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Brook" userId="78a93491-dc14-4be1-af2e-d1ab8f43b5cd" providerId="ADAL" clId="{345B665C-8F77-4358-9E8B-E1874652EAE9}"/>
    <pc:docChg chg="custSel addSld delSld modSld">
      <pc:chgData name="Ann Brook" userId="78a93491-dc14-4be1-af2e-d1ab8f43b5cd" providerId="ADAL" clId="{345B665C-8F77-4358-9E8B-E1874652EAE9}" dt="2024-05-30T13:35:56.940" v="4588" actId="47"/>
      <pc:docMkLst>
        <pc:docMk/>
      </pc:docMkLst>
      <pc:sldChg chg="modSp mod">
        <pc:chgData name="Ann Brook" userId="78a93491-dc14-4be1-af2e-d1ab8f43b5cd" providerId="ADAL" clId="{345B665C-8F77-4358-9E8B-E1874652EAE9}" dt="2024-05-30T12:27:36.364" v="17" actId="20577"/>
        <pc:sldMkLst>
          <pc:docMk/>
          <pc:sldMk cId="3602015099" sldId="302"/>
        </pc:sldMkLst>
        <pc:spChg chg="mod">
          <ac:chgData name="Ann Brook" userId="78a93491-dc14-4be1-af2e-d1ab8f43b5cd" providerId="ADAL" clId="{345B665C-8F77-4358-9E8B-E1874652EAE9}" dt="2024-05-30T12:27:36.364" v="17" actId="20577"/>
          <ac:spMkLst>
            <pc:docMk/>
            <pc:sldMk cId="3602015099" sldId="302"/>
            <ac:spMk id="7" creationId="{7E9CC781-2CCD-E84C-812F-91FB9E869430}"/>
          </ac:spMkLst>
        </pc:spChg>
      </pc:sldChg>
      <pc:sldChg chg="modSp mod">
        <pc:chgData name="Ann Brook" userId="78a93491-dc14-4be1-af2e-d1ab8f43b5cd" providerId="ADAL" clId="{345B665C-8F77-4358-9E8B-E1874652EAE9}" dt="2024-05-30T12:29:12.021" v="38" actId="20577"/>
        <pc:sldMkLst>
          <pc:docMk/>
          <pc:sldMk cId="1100544745" sldId="335"/>
        </pc:sldMkLst>
        <pc:spChg chg="mod">
          <ac:chgData name="Ann Brook" userId="78a93491-dc14-4be1-af2e-d1ab8f43b5cd" providerId="ADAL" clId="{345B665C-8F77-4358-9E8B-E1874652EAE9}" dt="2024-05-30T12:29:12.021" v="38" actId="20577"/>
          <ac:spMkLst>
            <pc:docMk/>
            <pc:sldMk cId="1100544745" sldId="335"/>
            <ac:spMk id="3" creationId="{00000000-0000-0000-0000-000000000000}"/>
          </ac:spMkLst>
        </pc:spChg>
      </pc:sldChg>
      <pc:sldChg chg="modSp mod modNotesTx">
        <pc:chgData name="Ann Brook" userId="78a93491-dc14-4be1-af2e-d1ab8f43b5cd" providerId="ADAL" clId="{345B665C-8F77-4358-9E8B-E1874652EAE9}" dt="2024-05-30T12:34:32.667" v="431" actId="6549"/>
        <pc:sldMkLst>
          <pc:docMk/>
          <pc:sldMk cId="3196847260" sldId="345"/>
        </pc:sldMkLst>
        <pc:spChg chg="mod">
          <ac:chgData name="Ann Brook" userId="78a93491-dc14-4be1-af2e-d1ab8f43b5cd" providerId="ADAL" clId="{345B665C-8F77-4358-9E8B-E1874652EAE9}" dt="2024-05-30T12:32:34.539" v="258" actId="14100"/>
          <ac:spMkLst>
            <pc:docMk/>
            <pc:sldMk cId="3196847260" sldId="345"/>
            <ac:spMk id="6" creationId="{4C34930A-F7A3-76B7-8B72-2F3A04B1E864}"/>
          </ac:spMkLst>
        </pc:spChg>
      </pc:sldChg>
      <pc:sldChg chg="modNotesTx">
        <pc:chgData name="Ann Brook" userId="78a93491-dc14-4be1-af2e-d1ab8f43b5cd" providerId="ADAL" clId="{345B665C-8F77-4358-9E8B-E1874652EAE9}" dt="2024-05-30T12:29:56.454" v="75" actId="20577"/>
        <pc:sldMkLst>
          <pc:docMk/>
          <pc:sldMk cId="2198198388" sldId="373"/>
        </pc:sldMkLst>
      </pc:sldChg>
      <pc:sldChg chg="del">
        <pc:chgData name="Ann Brook" userId="78a93491-dc14-4be1-af2e-d1ab8f43b5cd" providerId="ADAL" clId="{345B665C-8F77-4358-9E8B-E1874652EAE9}" dt="2024-05-30T12:35:04.592" v="433" actId="47"/>
        <pc:sldMkLst>
          <pc:docMk/>
          <pc:sldMk cId="940525339" sldId="376"/>
        </pc:sldMkLst>
      </pc:sldChg>
      <pc:sldChg chg="del">
        <pc:chgData name="Ann Brook" userId="78a93491-dc14-4be1-af2e-d1ab8f43b5cd" providerId="ADAL" clId="{345B665C-8F77-4358-9E8B-E1874652EAE9}" dt="2024-05-30T12:35:03.390" v="432" actId="47"/>
        <pc:sldMkLst>
          <pc:docMk/>
          <pc:sldMk cId="3002410457" sldId="381"/>
        </pc:sldMkLst>
      </pc:sldChg>
      <pc:sldChg chg="modNotesTx">
        <pc:chgData name="Ann Brook" userId="78a93491-dc14-4be1-af2e-d1ab8f43b5cd" providerId="ADAL" clId="{345B665C-8F77-4358-9E8B-E1874652EAE9}" dt="2024-05-30T12:31:46.486" v="250" actId="20577"/>
        <pc:sldMkLst>
          <pc:docMk/>
          <pc:sldMk cId="2044500436" sldId="396"/>
        </pc:sldMkLst>
      </pc:sldChg>
      <pc:sldChg chg="modSp mod modNotesTx">
        <pc:chgData name="Ann Brook" userId="78a93491-dc14-4be1-af2e-d1ab8f43b5cd" providerId="ADAL" clId="{345B665C-8F77-4358-9E8B-E1874652EAE9}" dt="2024-05-30T12:50:01.385" v="819" actId="20577"/>
        <pc:sldMkLst>
          <pc:docMk/>
          <pc:sldMk cId="3442053824" sldId="398"/>
        </pc:sldMkLst>
        <pc:spChg chg="mod">
          <ac:chgData name="Ann Brook" userId="78a93491-dc14-4be1-af2e-d1ab8f43b5cd" providerId="ADAL" clId="{345B665C-8F77-4358-9E8B-E1874652EAE9}" dt="2024-05-30T12:50:01.385" v="819" actId="20577"/>
          <ac:spMkLst>
            <pc:docMk/>
            <pc:sldMk cId="3442053824" sldId="398"/>
            <ac:spMk id="3" creationId="{0384C9A1-EE0B-DEB4-8ADB-812C25B3D8F5}"/>
          </ac:spMkLst>
        </pc:spChg>
      </pc:sldChg>
      <pc:sldChg chg="modSp mod modNotesTx">
        <pc:chgData name="Ann Brook" userId="78a93491-dc14-4be1-af2e-d1ab8f43b5cd" providerId="ADAL" clId="{345B665C-8F77-4358-9E8B-E1874652EAE9}" dt="2024-05-30T12:55:14.577" v="1845" actId="14100"/>
        <pc:sldMkLst>
          <pc:docMk/>
          <pc:sldMk cId="1765294733" sldId="400"/>
        </pc:sldMkLst>
        <pc:spChg chg="mod">
          <ac:chgData name="Ann Brook" userId="78a93491-dc14-4be1-af2e-d1ab8f43b5cd" providerId="ADAL" clId="{345B665C-8F77-4358-9E8B-E1874652EAE9}" dt="2024-05-30T12:55:14.577" v="1845" actId="14100"/>
          <ac:spMkLst>
            <pc:docMk/>
            <pc:sldMk cId="1765294733" sldId="400"/>
            <ac:spMk id="2" creationId="{EA88A188-848F-E425-DAD3-3EF08D06A748}"/>
          </ac:spMkLst>
        </pc:spChg>
      </pc:sldChg>
      <pc:sldChg chg="del">
        <pc:chgData name="Ann Brook" userId="78a93491-dc14-4be1-af2e-d1ab8f43b5cd" providerId="ADAL" clId="{345B665C-8F77-4358-9E8B-E1874652EAE9}" dt="2024-05-30T13:35:56.940" v="4588" actId="47"/>
        <pc:sldMkLst>
          <pc:docMk/>
          <pc:sldMk cId="2296869549" sldId="401"/>
        </pc:sldMkLst>
      </pc:sldChg>
      <pc:sldChg chg="modSp add mod modNotesTx">
        <pc:chgData name="Ann Brook" userId="78a93491-dc14-4be1-af2e-d1ab8f43b5cd" providerId="ADAL" clId="{345B665C-8F77-4358-9E8B-E1874652EAE9}" dt="2024-05-30T13:31:39.239" v="3426" actId="20577"/>
        <pc:sldMkLst>
          <pc:docMk/>
          <pc:sldMk cId="4258814131" sldId="403"/>
        </pc:sldMkLst>
        <pc:spChg chg="mod">
          <ac:chgData name="Ann Brook" userId="78a93491-dc14-4be1-af2e-d1ab8f43b5cd" providerId="ADAL" clId="{345B665C-8F77-4358-9E8B-E1874652EAE9}" dt="2024-05-30T12:58:03.587" v="1966" actId="20577"/>
          <ac:spMkLst>
            <pc:docMk/>
            <pc:sldMk cId="4258814131" sldId="403"/>
            <ac:spMk id="2" creationId="{EA88A188-848F-E425-DAD3-3EF08D06A748}"/>
          </ac:spMkLst>
        </pc:spChg>
      </pc:sldChg>
      <pc:sldChg chg="modSp add mod modNotesTx">
        <pc:chgData name="Ann Brook" userId="78a93491-dc14-4be1-af2e-d1ab8f43b5cd" providerId="ADAL" clId="{345B665C-8F77-4358-9E8B-E1874652EAE9}" dt="2024-05-30T13:35:43.614" v="4587" actId="20577"/>
        <pc:sldMkLst>
          <pc:docMk/>
          <pc:sldMk cId="1837378900" sldId="404"/>
        </pc:sldMkLst>
        <pc:spChg chg="mod">
          <ac:chgData name="Ann Brook" userId="78a93491-dc14-4be1-af2e-d1ab8f43b5cd" providerId="ADAL" clId="{345B665C-8F77-4358-9E8B-E1874652EAE9}" dt="2024-05-30T12:57:44.295" v="1932" actId="5793"/>
          <ac:spMkLst>
            <pc:docMk/>
            <pc:sldMk cId="1837378900" sldId="404"/>
            <ac:spMk id="2" creationId="{EA88A188-848F-E425-DAD3-3EF08D06A748}"/>
          </ac:spMkLst>
        </pc:spChg>
      </pc:sldChg>
    </pc:docChg>
  </pc:docChgLst>
  <pc:docChgLst>
    <pc:chgData name="Ann Brook" userId="78a93491-dc14-4be1-af2e-d1ab8f43b5cd" providerId="ADAL" clId="{69509D9F-52EF-48BB-9BB6-B5CDB53126EF}"/>
    <pc:docChg chg="custSel delSld modSld">
      <pc:chgData name="Ann Brook" userId="78a93491-dc14-4be1-af2e-d1ab8f43b5cd" providerId="ADAL" clId="{69509D9F-52EF-48BB-9BB6-B5CDB53126EF}" dt="2024-05-24T15:37:02.778" v="7960" actId="313"/>
      <pc:docMkLst>
        <pc:docMk/>
      </pc:docMkLst>
      <pc:sldChg chg="modSp mod">
        <pc:chgData name="Ann Brook" userId="78a93491-dc14-4be1-af2e-d1ab8f43b5cd" providerId="ADAL" clId="{69509D9F-52EF-48BB-9BB6-B5CDB53126EF}" dt="2024-05-24T14:15:05.788" v="26" actId="20577"/>
        <pc:sldMkLst>
          <pc:docMk/>
          <pc:sldMk cId="3602015099" sldId="302"/>
        </pc:sldMkLst>
        <pc:spChg chg="mod">
          <ac:chgData name="Ann Brook" userId="78a93491-dc14-4be1-af2e-d1ab8f43b5cd" providerId="ADAL" clId="{69509D9F-52EF-48BB-9BB6-B5CDB53126EF}" dt="2024-05-24T14:15:05.788" v="26" actId="20577"/>
          <ac:spMkLst>
            <pc:docMk/>
            <pc:sldMk cId="3602015099" sldId="302"/>
            <ac:spMk id="7" creationId="{7E9CC781-2CCD-E84C-812F-91FB9E869430}"/>
          </ac:spMkLst>
        </pc:spChg>
        <pc:spChg chg="mod">
          <ac:chgData name="Ann Brook" userId="78a93491-dc14-4be1-af2e-d1ab8f43b5cd" providerId="ADAL" clId="{69509D9F-52EF-48BB-9BB6-B5CDB53126EF}" dt="2024-05-24T14:14:58.001" v="11" actId="20577"/>
          <ac:spMkLst>
            <pc:docMk/>
            <pc:sldMk cId="3602015099" sldId="302"/>
            <ac:spMk id="8" creationId="{463465DB-6E7A-014E-A9EE-5429B097CB33}"/>
          </ac:spMkLst>
        </pc:spChg>
      </pc:sldChg>
      <pc:sldChg chg="modNotesTx">
        <pc:chgData name="Ann Brook" userId="78a93491-dc14-4be1-af2e-d1ab8f43b5cd" providerId="ADAL" clId="{69509D9F-52EF-48BB-9BB6-B5CDB53126EF}" dt="2024-05-24T15:36:33.918" v="7958" actId="20577"/>
        <pc:sldMkLst>
          <pc:docMk/>
          <pc:sldMk cId="3196847260" sldId="345"/>
        </pc:sldMkLst>
      </pc:sldChg>
      <pc:sldChg chg="del">
        <pc:chgData name="Ann Brook" userId="78a93491-dc14-4be1-af2e-d1ab8f43b5cd" providerId="ADAL" clId="{69509D9F-52EF-48BB-9BB6-B5CDB53126EF}" dt="2024-05-24T14:14:43.665" v="6" actId="47"/>
        <pc:sldMkLst>
          <pc:docMk/>
          <pc:sldMk cId="2904518406" sldId="346"/>
        </pc:sldMkLst>
      </pc:sldChg>
      <pc:sldChg chg="del">
        <pc:chgData name="Ann Brook" userId="78a93491-dc14-4be1-af2e-d1ab8f43b5cd" providerId="ADAL" clId="{69509D9F-52EF-48BB-9BB6-B5CDB53126EF}" dt="2024-05-24T14:13:43.718" v="0" actId="47"/>
        <pc:sldMkLst>
          <pc:docMk/>
          <pc:sldMk cId="2130597954" sldId="370"/>
        </pc:sldMkLst>
      </pc:sldChg>
      <pc:sldChg chg="modNotesTx">
        <pc:chgData name="Ann Brook" userId="78a93491-dc14-4be1-af2e-d1ab8f43b5cd" providerId="ADAL" clId="{69509D9F-52EF-48BB-9BB6-B5CDB53126EF}" dt="2024-05-24T15:14:20.902" v="2071" actId="20577"/>
        <pc:sldMkLst>
          <pc:docMk/>
          <pc:sldMk cId="2198198388" sldId="373"/>
        </pc:sldMkLst>
      </pc:sldChg>
      <pc:sldChg chg="modNotesTx">
        <pc:chgData name="Ann Brook" userId="78a93491-dc14-4be1-af2e-d1ab8f43b5cd" providerId="ADAL" clId="{69509D9F-52EF-48BB-9BB6-B5CDB53126EF}" dt="2024-05-24T15:15:53.315" v="2474" actId="20577"/>
        <pc:sldMkLst>
          <pc:docMk/>
          <pc:sldMk cId="1788732832" sldId="374"/>
        </pc:sldMkLst>
      </pc:sldChg>
      <pc:sldChg chg="del">
        <pc:chgData name="Ann Brook" userId="78a93491-dc14-4be1-af2e-d1ab8f43b5cd" providerId="ADAL" clId="{69509D9F-52EF-48BB-9BB6-B5CDB53126EF}" dt="2024-05-24T14:13:52.877" v="1" actId="47"/>
        <pc:sldMkLst>
          <pc:docMk/>
          <pc:sldMk cId="1009858558" sldId="379"/>
        </pc:sldMkLst>
      </pc:sldChg>
      <pc:sldChg chg="del">
        <pc:chgData name="Ann Brook" userId="78a93491-dc14-4be1-af2e-d1ab8f43b5cd" providerId="ADAL" clId="{69509D9F-52EF-48BB-9BB6-B5CDB53126EF}" dt="2024-05-24T14:14:24.383" v="5" actId="47"/>
        <pc:sldMkLst>
          <pc:docMk/>
          <pc:sldMk cId="1405982114" sldId="380"/>
        </pc:sldMkLst>
      </pc:sldChg>
      <pc:sldChg chg="modNotesTx">
        <pc:chgData name="Ann Brook" userId="78a93491-dc14-4be1-af2e-d1ab8f43b5cd" providerId="ADAL" clId="{69509D9F-52EF-48BB-9BB6-B5CDB53126EF}" dt="2024-05-24T15:08:33.706" v="610" actId="20577"/>
        <pc:sldMkLst>
          <pc:docMk/>
          <pc:sldMk cId="2481139510" sldId="384"/>
        </pc:sldMkLst>
      </pc:sldChg>
      <pc:sldChg chg="del">
        <pc:chgData name="Ann Brook" userId="78a93491-dc14-4be1-af2e-d1ab8f43b5cd" providerId="ADAL" clId="{69509D9F-52EF-48BB-9BB6-B5CDB53126EF}" dt="2024-05-24T14:14:14.356" v="2" actId="47"/>
        <pc:sldMkLst>
          <pc:docMk/>
          <pc:sldMk cId="861010018" sldId="385"/>
        </pc:sldMkLst>
      </pc:sldChg>
      <pc:sldChg chg="del">
        <pc:chgData name="Ann Brook" userId="78a93491-dc14-4be1-af2e-d1ab8f43b5cd" providerId="ADAL" clId="{69509D9F-52EF-48BB-9BB6-B5CDB53126EF}" dt="2024-05-24T14:14:15.309" v="3" actId="47"/>
        <pc:sldMkLst>
          <pc:docMk/>
          <pc:sldMk cId="1135575338" sldId="386"/>
        </pc:sldMkLst>
      </pc:sldChg>
      <pc:sldChg chg="modNotesTx">
        <pc:chgData name="Ann Brook" userId="78a93491-dc14-4be1-af2e-d1ab8f43b5cd" providerId="ADAL" clId="{69509D9F-52EF-48BB-9BB6-B5CDB53126EF}" dt="2024-05-24T15:37:00.572" v="7959" actId="313"/>
        <pc:sldMkLst>
          <pc:docMk/>
          <pc:sldMk cId="2389145043" sldId="395"/>
        </pc:sldMkLst>
      </pc:sldChg>
      <pc:sldChg chg="modNotesTx">
        <pc:chgData name="Ann Brook" userId="78a93491-dc14-4be1-af2e-d1ab8f43b5cd" providerId="ADAL" clId="{69509D9F-52EF-48BB-9BB6-B5CDB53126EF}" dt="2024-05-24T15:37:02.778" v="7960" actId="313"/>
        <pc:sldMkLst>
          <pc:docMk/>
          <pc:sldMk cId="2044500436" sldId="396"/>
        </pc:sldMkLst>
      </pc:sldChg>
      <pc:sldChg chg="modNotesTx">
        <pc:chgData name="Ann Brook" userId="78a93491-dc14-4be1-af2e-d1ab8f43b5cd" providerId="ADAL" clId="{69509D9F-52EF-48BB-9BB6-B5CDB53126EF}" dt="2024-05-24T15:24:03.184" v="4557" actId="20577"/>
        <pc:sldMkLst>
          <pc:docMk/>
          <pc:sldMk cId="3442053824" sldId="398"/>
        </pc:sldMkLst>
      </pc:sldChg>
      <pc:sldChg chg="modNotesTx">
        <pc:chgData name="Ann Brook" userId="78a93491-dc14-4be1-af2e-d1ab8f43b5cd" providerId="ADAL" clId="{69509D9F-52EF-48BB-9BB6-B5CDB53126EF}" dt="2024-05-24T15:27:40.583" v="5237" actId="20577"/>
        <pc:sldMkLst>
          <pc:docMk/>
          <pc:sldMk cId="1922781358" sldId="399"/>
        </pc:sldMkLst>
      </pc:sldChg>
      <pc:sldChg chg="modNotesTx">
        <pc:chgData name="Ann Brook" userId="78a93491-dc14-4be1-af2e-d1ab8f43b5cd" providerId="ADAL" clId="{69509D9F-52EF-48BB-9BB6-B5CDB53126EF}" dt="2024-05-24T15:28:46.520" v="5467" actId="20577"/>
        <pc:sldMkLst>
          <pc:docMk/>
          <pc:sldMk cId="1765294733" sldId="400"/>
        </pc:sldMkLst>
      </pc:sldChg>
      <pc:sldChg chg="modNotesTx">
        <pc:chgData name="Ann Brook" userId="78a93491-dc14-4be1-af2e-d1ab8f43b5cd" providerId="ADAL" clId="{69509D9F-52EF-48BB-9BB6-B5CDB53126EF}" dt="2024-05-24T15:30:04.869" v="5888" actId="20577"/>
        <pc:sldMkLst>
          <pc:docMk/>
          <pc:sldMk cId="2296869549" sldId="401"/>
        </pc:sldMkLst>
      </pc:sldChg>
      <pc:sldChg chg="modNotesTx">
        <pc:chgData name="Ann Brook" userId="78a93491-dc14-4be1-af2e-d1ab8f43b5cd" providerId="ADAL" clId="{69509D9F-52EF-48BB-9BB6-B5CDB53126EF}" dt="2024-05-24T15:31:41.388" v="6408" actId="20577"/>
        <pc:sldMkLst>
          <pc:docMk/>
          <pc:sldMk cId="1974275294" sldId="402"/>
        </pc:sldMkLst>
      </pc:sldChg>
      <pc:sldChg chg="del">
        <pc:chgData name="Ann Brook" userId="78a93491-dc14-4be1-af2e-d1ab8f43b5cd" providerId="ADAL" clId="{69509D9F-52EF-48BB-9BB6-B5CDB53126EF}" dt="2024-05-24T14:14:20.843" v="4" actId="47"/>
        <pc:sldMkLst>
          <pc:docMk/>
          <pc:sldMk cId="1227773332" sldId="4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2"/>
            <a:ext cx="292088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dirty="0"/>
          </a:p>
        </p:txBody>
      </p:sp>
      <p:sp>
        <p:nvSpPr>
          <p:cNvPr id="12291" name="Rectangle 3"/>
          <p:cNvSpPr>
            <a:spLocks noGrp="1" noChangeArrowheads="1"/>
          </p:cNvSpPr>
          <p:nvPr>
            <p:ph type="dt" sz="quarter" idx="1"/>
          </p:nvPr>
        </p:nvSpPr>
        <p:spPr bwMode="auto">
          <a:xfrm>
            <a:off x="3819622" y="2"/>
            <a:ext cx="292088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dirty="0"/>
          </a:p>
        </p:txBody>
      </p:sp>
      <p:sp>
        <p:nvSpPr>
          <p:cNvPr id="12292" name="Rectangle 4"/>
          <p:cNvSpPr>
            <a:spLocks noGrp="1" noChangeArrowheads="1"/>
          </p:cNvSpPr>
          <p:nvPr>
            <p:ph type="ftr" sz="quarter" idx="2"/>
          </p:nvPr>
        </p:nvSpPr>
        <p:spPr bwMode="auto">
          <a:xfrm>
            <a:off x="1" y="9377363"/>
            <a:ext cx="2920887"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dirty="0"/>
          </a:p>
        </p:txBody>
      </p:sp>
      <p:sp>
        <p:nvSpPr>
          <p:cNvPr id="12293" name="Rectangle 5"/>
          <p:cNvSpPr>
            <a:spLocks noGrp="1" noChangeArrowheads="1"/>
          </p:cNvSpPr>
          <p:nvPr>
            <p:ph type="sldNum" sz="quarter" idx="3"/>
          </p:nvPr>
        </p:nvSpPr>
        <p:spPr bwMode="auto">
          <a:xfrm>
            <a:off x="3819622" y="9377363"/>
            <a:ext cx="2920887"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FEAF8BF8-CF7B-4E93-9C01-9369CB05BEE8}" type="slidenum">
              <a:rPr lang="en-US"/>
              <a:pPr>
                <a:defRPr/>
              </a:pPr>
              <a:t>‹#›</a:t>
            </a:fld>
            <a:endParaRPr lang="en-US" dirty="0"/>
          </a:p>
        </p:txBody>
      </p:sp>
    </p:spTree>
    <p:extLst>
      <p:ext uri="{BB962C8B-B14F-4D97-AF65-F5344CB8AC3E}">
        <p14:creationId xmlns:p14="http://schemas.microsoft.com/office/powerpoint/2010/main" val="1989988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hdr" sz="quarter"/>
          </p:nvPr>
        </p:nvSpPr>
        <p:spPr bwMode="auto">
          <a:xfrm>
            <a:off x="1" y="2"/>
            <a:ext cx="292088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dirty="0"/>
          </a:p>
        </p:txBody>
      </p:sp>
      <p:sp>
        <p:nvSpPr>
          <p:cNvPr id="329731" name="Rectangle 3"/>
          <p:cNvSpPr>
            <a:spLocks noGrp="1" noChangeArrowheads="1"/>
          </p:cNvSpPr>
          <p:nvPr>
            <p:ph type="dt" idx="1"/>
          </p:nvPr>
        </p:nvSpPr>
        <p:spPr bwMode="auto">
          <a:xfrm>
            <a:off x="3819622" y="2"/>
            <a:ext cx="292088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79375" y="739775"/>
            <a:ext cx="6583363"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3" name="Rectangle 5"/>
          <p:cNvSpPr>
            <a:spLocks noGrp="1" noChangeArrowheads="1"/>
          </p:cNvSpPr>
          <p:nvPr>
            <p:ph type="body" sz="quarter" idx="3"/>
          </p:nvPr>
        </p:nvSpPr>
        <p:spPr bwMode="auto">
          <a:xfrm>
            <a:off x="674051" y="4689476"/>
            <a:ext cx="5394012"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9734" name="Rectangle 6"/>
          <p:cNvSpPr>
            <a:spLocks noGrp="1" noChangeArrowheads="1"/>
          </p:cNvSpPr>
          <p:nvPr>
            <p:ph type="ftr" sz="quarter" idx="4"/>
          </p:nvPr>
        </p:nvSpPr>
        <p:spPr bwMode="auto">
          <a:xfrm>
            <a:off x="1" y="9377363"/>
            <a:ext cx="2920887"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dirty="0"/>
          </a:p>
        </p:txBody>
      </p:sp>
      <p:sp>
        <p:nvSpPr>
          <p:cNvPr id="329735" name="Rectangle 7"/>
          <p:cNvSpPr>
            <a:spLocks noGrp="1" noChangeArrowheads="1"/>
          </p:cNvSpPr>
          <p:nvPr>
            <p:ph type="sldNum" sz="quarter" idx="5"/>
          </p:nvPr>
        </p:nvSpPr>
        <p:spPr bwMode="auto">
          <a:xfrm>
            <a:off x="3819622" y="9377363"/>
            <a:ext cx="2920887"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237CCD78-0B5E-4227-8E8E-C9E530FAA03D}" type="slidenum">
              <a:rPr lang="en-US"/>
              <a:pPr>
                <a:defRPr/>
              </a:pPr>
              <a:t>‹#›</a:t>
            </a:fld>
            <a:endParaRPr lang="en-US" dirty="0"/>
          </a:p>
        </p:txBody>
      </p:sp>
    </p:spTree>
    <p:extLst>
      <p:ext uri="{BB962C8B-B14F-4D97-AF65-F5344CB8AC3E}">
        <p14:creationId xmlns:p14="http://schemas.microsoft.com/office/powerpoint/2010/main" val="2804754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2547E3A-4C88-4DC8-8EA5-4873970043A3}" type="slidenum">
              <a:rPr lang="en-US" altLang="en-US" smtClean="0"/>
              <a:pPr eaLnBrk="1" hangingPunct="1">
                <a:spcBef>
                  <a:spcPct val="0"/>
                </a:spcBef>
              </a:pPr>
              <a:t>1</a:t>
            </a:fld>
            <a:endParaRPr lang="en-US" altLang="en-US" dirty="0"/>
          </a:p>
        </p:txBody>
      </p:sp>
      <p:sp>
        <p:nvSpPr>
          <p:cNvPr id="16387" name="Rectangle 2"/>
          <p:cNvSpPr>
            <a:spLocks noGrp="1" noRot="1" noChangeAspect="1" noChangeArrowheads="1" noTextEdit="1"/>
          </p:cNvSpPr>
          <p:nvPr>
            <p:ph type="sldImg"/>
          </p:nvPr>
        </p:nvSpPr>
        <p:spPr>
          <a:xfrm>
            <a:off x="79375" y="739775"/>
            <a:ext cx="6583363" cy="3703638"/>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Tree>
    <p:extLst>
      <p:ext uri="{BB962C8B-B14F-4D97-AF65-F5344CB8AC3E}">
        <p14:creationId xmlns:p14="http://schemas.microsoft.com/office/powerpoint/2010/main" val="442099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Administrative reporting lines have always been an area for discussion and change as they need to support the independence of the internal audit function. Ideally the Head of Internal Audit should not report to any member of senior management where the internal audit function is providing assurance over. </a:t>
            </a:r>
          </a:p>
          <a:p>
            <a:endParaRPr lang="en-US" dirty="0"/>
          </a:p>
          <a:p>
            <a:r>
              <a:rPr lang="en-US" dirty="0"/>
              <a:t>Non-audit roles can also be a challenge in times when there are financial constraints. Heads of Internal Audit can also have responsibility for Risk Management, Fraud investigations and other areas which are not internal audit focused. Safeguards are needed to ensure that there is no actual or perceived conflict of interest in the assurance framework as a result. </a:t>
            </a:r>
          </a:p>
          <a:p>
            <a:endParaRPr lang="en-US" dirty="0"/>
          </a:p>
          <a:p>
            <a:r>
              <a:rPr lang="en-US" dirty="0"/>
              <a:t>Ultimately the Standards now state that the Audit Committee is responsible for the hire and removal of the Head of Internal Audit and not senior management. However, the performance review of the Head of Internal Audit can lie within Senior Management with the input of the Audit Committee.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77471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A lot of these requirements are best practice already in the UK, Ireland and the EU. However, it can be a helpful to review these arrangements and ensure that they are fulfilling their purpose. </a:t>
            </a:r>
          </a:p>
          <a:p>
            <a:endParaRPr lang="en-US" dirty="0"/>
          </a:p>
          <a:p>
            <a:r>
              <a:rPr lang="en-US" dirty="0"/>
              <a:t>Senior Management need to be active in the discussions around the organizations strategy and risks to help both the Head of Internal Audit and the Audit Committee understand their perspective, concerns etc. This three way discussion supports internal audit is being able to provide assurance on things that matter and provide advice to senior management. Senior Management should also engage in the escalation of </a:t>
            </a:r>
            <a:r>
              <a:rPr lang="en-US" dirty="0" err="1"/>
              <a:t>issus</a:t>
            </a:r>
            <a:r>
              <a:rPr lang="en-US" dirty="0"/>
              <a:t> to the audit committee, where it can be evaluated and solutions agreed within the governance of the organization and enables the audit committee to fulfil its remit delegated to it by the Board. </a:t>
            </a:r>
          </a:p>
          <a:p>
            <a:endParaRPr lang="en-US" dirty="0"/>
          </a:p>
          <a:p>
            <a:r>
              <a:rPr lang="en-US" dirty="0"/>
              <a:t>Resourcing of internal audit can be very challenging as it is a cost </a:t>
            </a:r>
            <a:r>
              <a:rPr lang="en-US" dirty="0" err="1"/>
              <a:t>centre</a:t>
            </a:r>
            <a:r>
              <a:rPr lang="en-US" dirty="0"/>
              <a:t> and an area which does not directly contribute to the bottom line. However Senior Management need to participate in the conversations around resource constraints for internal audit and understand the implications as a result of this for the governance of the organization and any legal / regulatory obligations of the governance. Audit Committees may well feel uneasy about providing annual assurance opinions and similar, if they feel the internal audit function has been constrained in what assurance it can provide due to resourcing constraints.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99513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Senior Management will have expectations of internal audit, as they are a key stakeholder and receiver of the assurance generated. Therefore, senior management must be active in expressing those expectations and how this translates into performance objectives of the internal audit function. This does connect through to the Internal Audit Strategy (Principle 9 in Domain IV Managing the Internal Audit Function)</a:t>
            </a:r>
          </a:p>
          <a:p>
            <a:endParaRPr lang="en-US" dirty="0"/>
          </a:p>
          <a:p>
            <a:r>
              <a:rPr lang="en-US" dirty="0"/>
              <a:t>Senior management also need to be involved in the assessment of the Head of Internal Audit but also of the wider function and the service it delivers. This assessment can be performed through internal activities, but also through the EQA performed at a minimum of every 5 years. The EQA is an extremely valuable activity which provides independent and objective assurance over the internal audit function – an audit of internal audit if you will. As a key stakeholder in the internal audit function, therefore, it is easy to understand why senior management should be actively involved in the EQA scoping, planning and the subsequent report and action plans.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93752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Internal Audit Mandate is a new term in the new global internal audit standards. </a:t>
            </a:r>
          </a:p>
          <a:p>
            <a:endParaRPr lang="en-US" dirty="0"/>
          </a:p>
          <a:p>
            <a:r>
              <a:rPr lang="en-US" dirty="0"/>
              <a:t>While the mandate can be aspirational in nature, when you compare the definitions from the 2017 IPPF to that of the new 2024 IPPF you can see that the Mandate is already defined in existing Charters. You may wish to review and push on the elements that form the mandate to include an element of aspiration.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65349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Professional Courage is a new term. This is not about internal auditors seeking to speak direct with the board or senior management on areas they are worried about, but having professional discussion and using escalation protocols as appropriate to ensure that the message reaches senior management as appropriate. Part of this is about ensuring that internal audit functions are aware of what ethical standards are expected, which is why ethical training is key part of this. </a:t>
            </a:r>
          </a:p>
          <a:p>
            <a:endParaRPr lang="en-GB" dirty="0"/>
          </a:p>
          <a:p>
            <a:r>
              <a:rPr lang="en-GB" dirty="0"/>
              <a:t>The internal audit strategy is new and is not the list of internal audit engagements. This needs to be developed with input from Senior Management. Some internal audit functions already have this in place but it may not have been as significant as is now required in the Standards. We would expect this to be in place for the implementation date in January 2025. </a:t>
            </a:r>
          </a:p>
          <a:p>
            <a:endParaRPr lang="en-GB" dirty="0"/>
          </a:p>
          <a:p>
            <a:r>
              <a:rPr lang="en-GB" dirty="0"/>
              <a:t>The final domain is all about performing internal audit engagements. This is very largely the same as the 2017 IPPF. There is a drive in here, however, to ensure that actions agreed as the result of internal audit activity are aimed to the correct level and place in the finding – the root cause. This means that you should not see recommendations such as ‘Remind staff to follow the procedure….’ or ‘Consider putting together a project on….’ these are weak and are not addressing root causes.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131B83-9654-45D1-B7ED-EC624669DDCE}"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51984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2547E3A-4C88-4DC8-8EA5-4873970043A3}" type="slidenum">
              <a:rPr lang="en-US" altLang="en-US" smtClean="0"/>
              <a:pPr eaLnBrk="1" hangingPunct="1">
                <a:spcBef>
                  <a:spcPct val="0"/>
                </a:spcBef>
              </a:pPr>
              <a:t>19</a:t>
            </a:fld>
            <a:endParaRPr lang="en-US" altLang="en-US" dirty="0"/>
          </a:p>
        </p:txBody>
      </p:sp>
      <p:sp>
        <p:nvSpPr>
          <p:cNvPr id="16387" name="Rectangle 2"/>
          <p:cNvSpPr>
            <a:spLocks noGrp="1" noRot="1" noChangeAspect="1" noChangeArrowheads="1" noTextEdit="1"/>
          </p:cNvSpPr>
          <p:nvPr>
            <p:ph type="sldImg"/>
          </p:nvPr>
        </p:nvSpPr>
        <p:spPr>
          <a:xfrm>
            <a:off x="79375" y="739775"/>
            <a:ext cx="6583363" cy="3703638"/>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Tree>
    <p:extLst>
      <p:ext uri="{BB962C8B-B14F-4D97-AF65-F5344CB8AC3E}">
        <p14:creationId xmlns:p14="http://schemas.microsoft.com/office/powerpoint/2010/main" val="16049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2</a:t>
            </a:fld>
            <a:endParaRPr lang="en-US" dirty="0"/>
          </a:p>
        </p:txBody>
      </p:sp>
    </p:spTree>
    <p:extLst>
      <p:ext uri="{BB962C8B-B14F-4D97-AF65-F5344CB8AC3E}">
        <p14:creationId xmlns:p14="http://schemas.microsoft.com/office/powerpoint/2010/main" val="2329506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This slide shows how the existing International Professional Practice Framework (2017) maps to the new IPPF (2024).</a:t>
            </a:r>
          </a:p>
          <a:p>
            <a:endParaRPr lang="en-US" dirty="0"/>
          </a:p>
          <a:p>
            <a:r>
              <a:rPr lang="en-US" dirty="0"/>
              <a:t>The new Global Internal Audit Standards are essentially mapped to the mandatory requirements plus the Implementation Guidance of the 2017 IPPF. </a:t>
            </a:r>
          </a:p>
          <a:p>
            <a:endParaRPr lang="en-US" dirty="0"/>
          </a:p>
          <a:p>
            <a:r>
              <a:rPr lang="en-US" dirty="0"/>
              <a:t>The IPPF (2017) Supplemental and Recommended guidance, including GTAGs – remain and transfer to Guidance in the new IPPF 2024. </a:t>
            </a:r>
          </a:p>
          <a:p>
            <a:endParaRPr lang="en-US" dirty="0"/>
          </a:p>
          <a:p>
            <a:r>
              <a:rPr lang="en-US" dirty="0"/>
              <a:t>A new addition to the IPPF (2024) is the introduction of Topical Requirements – more on this later.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4531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Focusing on the new Global Standards 2024 this has a new structure. </a:t>
            </a:r>
          </a:p>
          <a:p>
            <a:endParaRPr lang="en-US" dirty="0"/>
          </a:p>
          <a:p>
            <a:r>
              <a:rPr lang="en-US" dirty="0"/>
              <a:t>There are 5 domains with the first two being the foundations which apply across all other domains. Then domain three is around Governing internal audit and therefore is the most relevant to Senior Management and includes essential conditions that Senior Management need to follow. The fourth Domain is around leading the internal audit function and therefore is the focus of the Chief Audit Executive (aka the Head of Internal Audit). Finally domain 5 is focused on performing internal audit engagements. </a:t>
            </a:r>
          </a:p>
          <a:p>
            <a:endParaRPr lang="en-US" dirty="0"/>
          </a:p>
          <a:p>
            <a:r>
              <a:rPr lang="en-US" dirty="0"/>
              <a:t>Within each domain (except domain one) there are Principles – 15 in total, and under each principle are sets of standards with considerations for implementation (non-mandatory elements) and examples of evidence for conformance. </a:t>
            </a:r>
          </a:p>
          <a:p>
            <a:endParaRPr lang="en-US" dirty="0"/>
          </a:p>
          <a:p>
            <a:r>
              <a:rPr lang="en-US" dirty="0"/>
              <a:t>This new structure while meaning the document is now in the region of 100 pages long, is easy to dip in and out of and bring all relevant material to one place, rather than having to read across different documents. </a:t>
            </a:r>
          </a:p>
          <a:p>
            <a:endParaRPr lang="en-US" dirty="0"/>
          </a:p>
          <a:p>
            <a:r>
              <a:rPr lang="en-US" dirty="0"/>
              <a:t>The review has not just been structural. There are new requirements and clarifications. These are aimed to raise the barre for the profession across the globe., however, in the UK and Ireland (and EU) we do not envisage that the distance from current practice to the new Global Standards is as great as in other parts of the world.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51181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Topical Requirements are new.</a:t>
            </a:r>
          </a:p>
          <a:p>
            <a:endParaRPr lang="en-US" dirty="0"/>
          </a:p>
          <a:p>
            <a:r>
              <a:rPr lang="en-US" dirty="0"/>
              <a:t>The first of these is currently our for consultation until 3 July. The feedback from this will be used to establish a blue print for future topics. </a:t>
            </a:r>
          </a:p>
          <a:p>
            <a:endParaRPr lang="en-US" dirty="0"/>
          </a:p>
          <a:p>
            <a:r>
              <a:rPr lang="en-US" dirty="0"/>
              <a:t>As of yet therefore there is no clear instruction on how and when these are to be used.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39210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It is really important to understand that the global Standards use the term Board as a collective noun for the governance structures in an organization. IN the Glossary they have defined and explained this. Therefore, when reading the Standards you should replace the word ‘Board’ with the name of your Committee that oversees internal audit. This might be Audit Committee, Risk and Audit Committee, Finance and Audit Committee. etc. </a:t>
            </a:r>
          </a:p>
          <a:p>
            <a:endParaRPr lang="en-US" dirty="0"/>
          </a:p>
          <a:p>
            <a:r>
              <a:rPr lang="en-US" dirty="0"/>
              <a:t>For the purposes of these slides we use the term Board for simplicity.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7056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Insight and Foresight is an interesting term and Heads of Internal Audit can discuss with Senior Management what this means for them, their organization and internal audit function. Questions that you may wish to consider is how is insight and foresight created by the internal audit function and how is this shared and used by senior management? </a:t>
            </a:r>
          </a:p>
          <a:p>
            <a:endParaRPr lang="en-US" dirty="0"/>
          </a:p>
          <a:p>
            <a:r>
              <a:rPr lang="en-US" dirty="0"/>
              <a:t>In addition, Domain One provides a focus around public interest. This is easier to understand and consider in a public sector organization or a charity, but what does this mean for a commercial organization. Again this should be an area of discussion between the Head of Internal Audit and Senior Management.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4612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dirty="0"/>
              <a:t>Discussion of Domains I &amp; III of the new global standards . The frequency of the discussion is not determined, but must take place at any time there is a significant change. </a:t>
            </a:r>
          </a:p>
          <a:p>
            <a:pPr marL="342900" indent="-342900">
              <a:buFont typeface="Arial" panose="020B0604020202020204" pitchFamily="34" charset="0"/>
              <a:buChar char="•"/>
            </a:pPr>
            <a:r>
              <a:rPr lang="en-GB" sz="1200" dirty="0"/>
              <a:t>The internal audit mandate (documented within the Charter) is to be discussed with the CAE and Senior Management and approved by the board when presented by the CAE. Again this should be revisited when the there is a significant change. We would recommend that changes / additions to the global standards would be reason to do this as well as significant changes in the organisation’s structure or purpose. Similarly the internal audit charter as a whole should be discussed and approved by the board. </a:t>
            </a:r>
          </a:p>
          <a:p>
            <a:pPr marL="342900" indent="-342900">
              <a:buFont typeface="Arial" panose="020B0604020202020204" pitchFamily="34" charset="0"/>
              <a:buChar char="•"/>
            </a:pPr>
            <a:r>
              <a:rPr lang="en-GB" sz="1200" dirty="0"/>
              <a:t>Senior Management must support the internal audit function by ensuring that it has the information and access for it to perform its role.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08985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kumimoji="0" lang="en-US" sz="2400" b="0" i="0" u="none" strike="noStrike" kern="0" cap="none" spc="0" normalizeH="0" baseline="0" noProof="0" dirty="0">
                <a:ln>
                  <a:noFill/>
                </a:ln>
                <a:solidFill>
                  <a:prstClr val="black"/>
                </a:solidFill>
                <a:effectLst/>
                <a:highlight>
                  <a:srgbClr val="FFFFFF"/>
                </a:highlight>
                <a:uLnTx/>
                <a:uFillTx/>
                <a:latin typeface="Calibri"/>
                <a:ea typeface="Arial" panose="020B0604020202020204" pitchFamily="34" charset="0"/>
                <a:cs typeface="+mn-cs"/>
              </a:rPr>
              <a:t>Reporting</a:t>
            </a:r>
          </a:p>
          <a:p>
            <a:r>
              <a:rPr kumimoji="0" lang="en-US" sz="2400" b="0" i="0" u="none" strike="noStrike" kern="0" cap="none" spc="0" normalizeH="0" baseline="0" noProof="0" dirty="0">
                <a:ln>
                  <a:noFill/>
                </a:ln>
                <a:solidFill>
                  <a:prstClr val="black"/>
                </a:solidFill>
                <a:effectLst/>
                <a:highlight>
                  <a:srgbClr val="FFFFFF"/>
                </a:highlight>
                <a:uLnTx/>
                <a:uFillTx/>
                <a:latin typeface="Calibri"/>
                <a:ea typeface="Arial" panose="020B0604020202020204" pitchFamily="34" charset="0"/>
                <a:cs typeface="+mn-cs"/>
              </a:rPr>
              <a:t>The board must establish a direct reporting relationship with the chief audit executive and the internal audit function </a:t>
            </a:r>
          </a:p>
          <a:p>
            <a:endParaRPr kumimoji="0" lang="en-US" sz="2400" b="0" i="0" u="none" strike="noStrike" kern="0" cap="none" spc="0" normalizeH="0" baseline="0" noProof="0" dirty="0">
              <a:ln>
                <a:noFill/>
              </a:ln>
              <a:solidFill>
                <a:prstClr val="black"/>
              </a:solidFill>
              <a:effectLst/>
              <a:highlight>
                <a:srgbClr val="FFFFFF"/>
              </a:highlight>
              <a:uLnTx/>
              <a:uFillTx/>
              <a:latin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dirty="0">
                <a:effectLst/>
                <a:highlight>
                  <a:srgbClr val="FFFFFF"/>
                </a:highlight>
                <a:ea typeface="Arial" panose="020B0604020202020204" pitchFamily="34" charset="0"/>
              </a:rPr>
              <a:t>Qualified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dirty="0">
                <a:effectLst/>
                <a:highlight>
                  <a:srgbClr val="FFFFFF"/>
                </a:highlight>
                <a:ea typeface="Arial" panose="020B0604020202020204" pitchFamily="34" charset="0"/>
              </a:rPr>
              <a:t>The board must be active in determining the role, responsibility, qualifications and experience of the CAE and in their appointment, development, remuneration and appraisal of their 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effectLst/>
                <a:ea typeface="Arial" panose="020B0604020202020204" pitchFamily="34" charset="0"/>
              </a:rPr>
              <a:t>Essentially the board may not perform the appraisal of the CAE but they should provide input to senior management to support the performance evaluation and remuneration of the chief audit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Arial" panose="020B0604020202020204" pitchFamily="34" charset="0"/>
              </a:rPr>
              <a:t>The board must authorize the appointment and removal of the chief audit executive. Again this may not be possible in certain sectors. For outsource models, this approval and removal forms part of any tender process and for shared services boards should still provide the shared service organization with a role profile of the individual they feel would best meet their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effectLst/>
                <a:ea typeface="Arial" panose="020B0604020202020204" pitchFamily="34" charset="0"/>
              </a:rPr>
              <a:t>Position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effectLst/>
                <a:ea typeface="Arial" panose="020B0604020202020204" pitchFamily="34" charset="0"/>
              </a:rPr>
              <a:t>Require that the chief audit executive be positioned at a level in the organization that enables internal audit services and responsibilities to be performed without interference from management. This positioning provides the organizational authority and status to bring matters directly to senior management and escalate matters to the board when necessary. For example you would not expect the CAE to report to the Head of Risk for Administrative purposes.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Arial" panose="020B0604020202020204" pitchFamily="34" charset="0"/>
              </a:rPr>
              <a:t>Provide the chief audit executive with opportunities to discuss significant and sensitive matters with the board, including meetings without senior management present.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highlight>
                  <a:srgbClr val="FFFFFF"/>
                </a:highlight>
                <a:ea typeface="Arial" panose="020B0604020202020204" pitchFamily="34" charset="0"/>
              </a:rPr>
              <a:t>Help safeguard the independence and objectivity and prevent impairment to these. Where this does occur or is perceived to have occurred then the Board must discuss with the CAE and senior management </a:t>
            </a:r>
            <a:r>
              <a:rPr lang="en-GB" sz="1200" dirty="0">
                <a:highlight>
                  <a:srgbClr val="FFFFFF"/>
                </a:highlight>
                <a:ea typeface="Arial" panose="020B0604020202020204" pitchFamily="34" charset="0"/>
              </a:rPr>
              <a:t>and evaluate the impact on the purpose and work of the internal audit function.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0132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group of people sitting at a table using a computer&#10;&#10;Description automatically generated">
            <a:extLst>
              <a:ext uri="{FF2B5EF4-FFF2-40B4-BE49-F238E27FC236}">
                <a16:creationId xmlns:a16="http://schemas.microsoft.com/office/drawing/2014/main" id="{4711F4AE-E452-C64C-9CB8-1271B37BF2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781300"/>
            <a:ext cx="12192000" cy="4076700"/>
          </a:xfrm>
          <a:prstGeom prst="rect">
            <a:avLst/>
          </a:prstGeom>
        </p:spPr>
      </p:pic>
      <p:pic>
        <p:nvPicPr>
          <p:cNvPr id="5" name="Picture 4" descr="IIA Logo">
            <a:extLst>
              <a:ext uri="{FF2B5EF4-FFF2-40B4-BE49-F238E27FC236}">
                <a16:creationId xmlns:a16="http://schemas.microsoft.com/office/drawing/2014/main" id="{B89FF1A1-F6A6-D740-AC8B-2F0A416BC1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43913" y="610297"/>
            <a:ext cx="3628367" cy="689579"/>
          </a:xfrm>
          <a:prstGeom prst="rect">
            <a:avLst/>
          </a:prstGeom>
        </p:spPr>
      </p:pic>
      <p:pic>
        <p:nvPicPr>
          <p:cNvPr id="8" name="Picture 7">
            <a:extLst>
              <a:ext uri="{FF2B5EF4-FFF2-40B4-BE49-F238E27FC236}">
                <a16:creationId xmlns:a16="http://schemas.microsoft.com/office/drawing/2014/main" id="{92CEF5E4-21BE-3541-911D-314A977D5C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6184" r="-882" b="66709"/>
          <a:stretch/>
        </p:blipFill>
        <p:spPr>
          <a:xfrm>
            <a:off x="0" y="-10453"/>
            <a:ext cx="756499" cy="2772863"/>
          </a:xfrm>
          <a:prstGeom prst="rect">
            <a:avLst/>
          </a:prstGeom>
        </p:spPr>
      </p:pic>
      <p:pic>
        <p:nvPicPr>
          <p:cNvPr id="9" name="Picture 8">
            <a:extLst>
              <a:ext uri="{FF2B5EF4-FFF2-40B4-BE49-F238E27FC236}">
                <a16:creationId xmlns:a16="http://schemas.microsoft.com/office/drawing/2014/main" id="{57F04F59-E1DC-0041-AB34-4E76D8A575BC}"/>
              </a:ext>
            </a:extLst>
          </p:cNvPr>
          <p:cNvPicPr>
            <a:picLocks noChangeAspect="1"/>
          </p:cNvPicPr>
          <p:nvPr userDrawn="1"/>
        </p:nvPicPr>
        <p:blipFill rotWithShape="1">
          <a:blip r:embed="rId5" cstate="screen">
            <a:alphaModFix amt="63000"/>
            <a:extLst>
              <a:ext uri="{28A0092B-C50C-407E-A947-70E740481C1C}">
                <a14:useLocalDpi xmlns:a14="http://schemas.microsoft.com/office/drawing/2010/main"/>
              </a:ext>
            </a:extLst>
          </a:blip>
          <a:srcRect t="44021" r="51781" b="5645"/>
          <a:stretch/>
        </p:blipFill>
        <p:spPr>
          <a:xfrm>
            <a:off x="9764687" y="2762410"/>
            <a:ext cx="2427313" cy="4095590"/>
          </a:xfrm>
          <a:prstGeom prst="rect">
            <a:avLst/>
          </a:prstGeom>
        </p:spPr>
      </p:pic>
      <p:sp>
        <p:nvSpPr>
          <p:cNvPr id="2" name="Title 1"/>
          <p:cNvSpPr>
            <a:spLocks noGrp="1"/>
          </p:cNvSpPr>
          <p:nvPr>
            <p:ph type="ctrTitle"/>
          </p:nvPr>
        </p:nvSpPr>
        <p:spPr>
          <a:xfrm>
            <a:off x="1234894" y="248828"/>
            <a:ext cx="5297791" cy="1163949"/>
          </a:xfrm>
        </p:spPr>
        <p:txBody>
          <a:bodyPr anchor="b"/>
          <a:lstStyle>
            <a:lvl1pPr>
              <a:defRPr sz="2000">
                <a:solidFill>
                  <a:srgbClr val="A6B62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224948" y="1468028"/>
            <a:ext cx="5307736" cy="1294383"/>
          </a:xfrm>
        </p:spPr>
        <p:txBody>
          <a:bodyPr/>
          <a:lstStyle>
            <a:lvl1pPr marL="0" indent="0" algn="l">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3085752746"/>
      </p:ext>
    </p:extLst>
  </p:cSld>
  <p:clrMapOvr>
    <a:masterClrMapping/>
  </p:clrMapOvr>
  <p:extLst>
    <p:ext uri="{DCECCB84-F9BA-43D5-87BE-67443E8EF086}">
      <p15:sldGuideLst xmlns:p15="http://schemas.microsoft.com/office/powerpoint/2012/main">
        <p15:guide id="1" orient="horz" pos="812" userDrawn="1">
          <p15:clr>
            <a:srgbClr val="FBAE40"/>
          </p15:clr>
        </p15:guide>
        <p15:guide id="2" orient="horz" pos="17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1" y="548682"/>
            <a:ext cx="372759" cy="1224135"/>
          </a:xfrm>
          <a:prstGeom prst="rect">
            <a:avLst/>
          </a:prstGeom>
        </p:spPr>
      </p:pic>
      <p:sp>
        <p:nvSpPr>
          <p:cNvPr id="2" name="Title 1"/>
          <p:cNvSpPr>
            <a:spLocks noGrp="1"/>
          </p:cNvSpPr>
          <p:nvPr>
            <p:ph type="title"/>
          </p:nvPr>
        </p:nvSpPr>
        <p:spPr>
          <a:xfrm>
            <a:off x="431370" y="0"/>
            <a:ext cx="10008000"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0" y="1772816"/>
            <a:ext cx="10008000"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499E3A01-714D-6448-BFE5-41A66C9E1B76}"/>
              </a:ext>
            </a:extLst>
          </p:cNvPr>
          <p:cNvPicPr>
            <a:picLocks noChangeAspect="1"/>
          </p:cNvPicPr>
          <p:nvPr userDrawn="1"/>
        </p:nvPicPr>
        <p:blipFill rotWithShape="1">
          <a:blip r:embed="rId3" cstate="screen">
            <a:alphaModFix amt="31000"/>
            <a:extLst>
              <a:ext uri="{28A0092B-C50C-407E-A947-70E740481C1C}">
                <a14:useLocalDpi xmlns:a14="http://schemas.microsoft.com/office/drawing/2010/main"/>
              </a:ext>
            </a:extLst>
          </a:blip>
          <a:srcRect t="79437" r="67385"/>
          <a:stretch/>
        </p:blipFill>
        <p:spPr>
          <a:xfrm>
            <a:off x="10513319" y="0"/>
            <a:ext cx="1678681" cy="1712682"/>
          </a:xfrm>
          <a:prstGeom prst="rect">
            <a:avLst/>
          </a:prstGeom>
        </p:spPr>
      </p:pic>
      <p:pic>
        <p:nvPicPr>
          <p:cNvPr id="6" name="Picture 5">
            <a:extLst>
              <a:ext uri="{FF2B5EF4-FFF2-40B4-BE49-F238E27FC236}">
                <a16:creationId xmlns:a16="http://schemas.microsoft.com/office/drawing/2014/main" id="{99F91D86-43C8-2C40-92D9-FE9ED9E09C5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3968117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1" y="548682"/>
            <a:ext cx="372759" cy="1224135"/>
          </a:xfrm>
          <a:prstGeom prst="rect">
            <a:avLst/>
          </a:prstGeom>
        </p:spPr>
      </p:pic>
      <p:sp>
        <p:nvSpPr>
          <p:cNvPr id="2" name="Title 1"/>
          <p:cNvSpPr>
            <a:spLocks noGrp="1"/>
          </p:cNvSpPr>
          <p:nvPr>
            <p:ph type="title"/>
          </p:nvPr>
        </p:nvSpPr>
        <p:spPr>
          <a:xfrm>
            <a:off x="431370" y="0"/>
            <a:ext cx="10008000"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788000"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AA826110-2867-8E41-996F-7FF8A4EA5AAA}"/>
              </a:ext>
            </a:extLst>
          </p:cNvPr>
          <p:cNvSpPr>
            <a:spLocks noGrp="1"/>
          </p:cNvSpPr>
          <p:nvPr>
            <p:ph idx="10"/>
          </p:nvPr>
        </p:nvSpPr>
        <p:spPr>
          <a:xfrm>
            <a:off x="5651370" y="1772816"/>
            <a:ext cx="4788000"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1DCD028A-F7A3-2C4A-859C-49115F46E1E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pic>
        <p:nvPicPr>
          <p:cNvPr id="11" name="Picture 10">
            <a:extLst>
              <a:ext uri="{FF2B5EF4-FFF2-40B4-BE49-F238E27FC236}">
                <a16:creationId xmlns:a16="http://schemas.microsoft.com/office/drawing/2014/main" id="{BFA8A0AD-D50F-42DA-9E36-CC32C6509A7D}"/>
              </a:ext>
            </a:extLst>
          </p:cNvPr>
          <p:cNvPicPr>
            <a:picLocks noChangeAspect="1"/>
          </p:cNvPicPr>
          <p:nvPr userDrawn="1"/>
        </p:nvPicPr>
        <p:blipFill rotWithShape="1">
          <a:blip r:embed="rId3" cstate="screen">
            <a:alphaModFix amt="31000"/>
            <a:extLst>
              <a:ext uri="{28A0092B-C50C-407E-A947-70E740481C1C}">
                <a14:useLocalDpi xmlns:a14="http://schemas.microsoft.com/office/drawing/2010/main"/>
              </a:ext>
            </a:extLst>
          </a:blip>
          <a:srcRect t="79437" r="67385"/>
          <a:stretch/>
        </p:blipFill>
        <p:spPr>
          <a:xfrm>
            <a:off x="10513319" y="0"/>
            <a:ext cx="1678681" cy="1712682"/>
          </a:xfrm>
          <a:prstGeom prst="rect">
            <a:avLst/>
          </a:prstGeom>
        </p:spPr>
      </p:pic>
    </p:spTree>
    <p:extLst>
      <p:ext uri="{BB962C8B-B14F-4D97-AF65-F5344CB8AC3E}">
        <p14:creationId xmlns:p14="http://schemas.microsoft.com/office/powerpoint/2010/main" val="3280169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1" y="548682"/>
            <a:ext cx="372759" cy="1224135"/>
          </a:xfrm>
          <a:prstGeom prst="rect">
            <a:avLst/>
          </a:prstGeom>
        </p:spPr>
      </p:pic>
      <p:sp>
        <p:nvSpPr>
          <p:cNvPr id="2" name="Title 1"/>
          <p:cNvSpPr>
            <a:spLocks noGrp="1"/>
          </p:cNvSpPr>
          <p:nvPr>
            <p:ph type="title"/>
          </p:nvPr>
        </p:nvSpPr>
        <p:spPr>
          <a:xfrm>
            <a:off x="431369" y="0"/>
            <a:ext cx="11135784" cy="1462910"/>
          </a:xfrm>
        </p:spPr>
        <p:txBody>
          <a:bodyPr anchor="b"/>
          <a:lstStyle>
            <a:lvl1pPr>
              <a:defRPr>
                <a:solidFill>
                  <a:schemeClr val="tx1"/>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2051B4AA-E633-D14C-9598-9549895837BA}"/>
              </a:ext>
            </a:extLst>
          </p:cNvPr>
          <p:cNvSpPr>
            <a:spLocks noGrp="1"/>
          </p:cNvSpPr>
          <p:nvPr>
            <p:ph type="pic" sz="quarter" idx="10"/>
          </p:nvPr>
        </p:nvSpPr>
        <p:spPr>
          <a:xfrm>
            <a:off x="431800" y="1628776"/>
            <a:ext cx="11135784" cy="4968875"/>
          </a:xfrm>
        </p:spPr>
        <p:txBody>
          <a:bodyPr/>
          <a:lstStyle/>
          <a:p>
            <a:endParaRPr lang="en-US" dirty="0"/>
          </a:p>
        </p:txBody>
      </p:sp>
      <p:pic>
        <p:nvPicPr>
          <p:cNvPr id="6" name="Picture 5">
            <a:extLst>
              <a:ext uri="{FF2B5EF4-FFF2-40B4-BE49-F238E27FC236}">
                <a16:creationId xmlns:a16="http://schemas.microsoft.com/office/drawing/2014/main" id="{1C7E08E7-50A8-7D43-AD0D-39D8B35B7E0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3126956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CFBB27-B574-46EC-96A0-BD9651F50221}"/>
              </a:ext>
            </a:extLst>
          </p:cNvPr>
          <p:cNvSpPr/>
          <p:nvPr userDrawn="1"/>
        </p:nvSpPr>
        <p:spPr bwMode="auto">
          <a:xfrm>
            <a:off x="0" y="0"/>
            <a:ext cx="12192000" cy="685800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a:ln>
                <a:noFill/>
              </a:ln>
              <a:solidFill>
                <a:schemeClr val="bg1"/>
              </a:solidFill>
              <a:effectLst/>
              <a:latin typeface="Arial" charset="0"/>
              <a:cs typeface="Arial" charset="0"/>
            </a:endParaRPr>
          </a:p>
        </p:txBody>
      </p:sp>
      <p:pic>
        <p:nvPicPr>
          <p:cNvPr id="11" name="Picture 10">
            <a:extLst>
              <a:ext uri="{FF2B5EF4-FFF2-40B4-BE49-F238E27FC236}">
                <a16:creationId xmlns:a16="http://schemas.microsoft.com/office/drawing/2014/main" id="{0229DE27-D113-8C46-AA89-F8569345342F}"/>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47237" t="45326" r="24728" b="22746"/>
          <a:stretch/>
        </p:blipFill>
        <p:spPr>
          <a:xfrm>
            <a:off x="0" y="-2922"/>
            <a:ext cx="1630634" cy="3005718"/>
          </a:xfrm>
          <a:prstGeom prst="rect">
            <a:avLst/>
          </a:prstGeom>
        </p:spPr>
      </p:pic>
      <p:pic>
        <p:nvPicPr>
          <p:cNvPr id="12" name="Picture 11">
            <a:extLst>
              <a:ext uri="{FF2B5EF4-FFF2-40B4-BE49-F238E27FC236}">
                <a16:creationId xmlns:a16="http://schemas.microsoft.com/office/drawing/2014/main" id="{A7B4A9FF-0F16-8347-A899-38793E410995}"/>
              </a:ext>
            </a:extLst>
          </p:cNvPr>
          <p:cNvPicPr>
            <a:picLocks/>
          </p:cNvPicPr>
          <p:nvPr userDrawn="1"/>
        </p:nvPicPr>
        <p:blipFill rotWithShape="1">
          <a:blip r:embed="rId3" cstate="screen">
            <a:alphaModFix amt="63000"/>
            <a:extLst>
              <a:ext uri="{28A0092B-C50C-407E-A947-70E740481C1C}">
                <a14:useLocalDpi xmlns:a14="http://schemas.microsoft.com/office/drawing/2010/main"/>
              </a:ext>
            </a:extLst>
          </a:blip>
          <a:srcRect l="23546" t="39009" r="49088" b="29063"/>
          <a:stretch/>
        </p:blipFill>
        <p:spPr>
          <a:xfrm>
            <a:off x="10600282" y="3858126"/>
            <a:ext cx="1591718" cy="3005718"/>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64150" y="-435935"/>
            <a:ext cx="184731" cy="523220"/>
          </a:xfrm>
          <a:prstGeom prst="rect">
            <a:avLst/>
          </a:prstGeom>
          <a:noFill/>
        </p:spPr>
        <p:txBody>
          <a:bodyPr wrap="none" rtlCol="0">
            <a:spAutoFit/>
          </a:bodyPr>
          <a:lstStyle/>
          <a:p>
            <a:endParaRPr lang="en-US" sz="2800" dirty="0"/>
          </a:p>
        </p:txBody>
      </p:sp>
      <p:sp>
        <p:nvSpPr>
          <p:cNvPr id="2" name="Title 1"/>
          <p:cNvSpPr>
            <a:spLocks noGrp="1"/>
          </p:cNvSpPr>
          <p:nvPr>
            <p:ph type="title"/>
          </p:nvPr>
        </p:nvSpPr>
        <p:spPr>
          <a:xfrm>
            <a:off x="612576" y="2051514"/>
            <a:ext cx="3791477" cy="1894957"/>
          </a:xfrm>
        </p:spPr>
        <p:txBody>
          <a:bodyPr anchor="t"/>
          <a:lstStyle>
            <a:lvl1pPr algn="r">
              <a:defRPr>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344762" y="2146063"/>
            <a:ext cx="5071719" cy="38119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64355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Gre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CEF133-B4A8-DA47-951A-86536756CD7E}"/>
              </a:ext>
            </a:extLst>
          </p:cNvPr>
          <p:cNvSpPr/>
          <p:nvPr userDrawn="1"/>
        </p:nvSpPr>
        <p:spPr bwMode="auto">
          <a:xfrm>
            <a:off x="0" y="-7150"/>
            <a:ext cx="12184475" cy="6865150"/>
          </a:xfrm>
          <a:prstGeom prst="rect">
            <a:avLst/>
          </a:prstGeom>
          <a:solidFill>
            <a:srgbClr val="A6B622">
              <a:alpha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1" name="Picture 10">
            <a:extLst>
              <a:ext uri="{FF2B5EF4-FFF2-40B4-BE49-F238E27FC236}">
                <a16:creationId xmlns:a16="http://schemas.microsoft.com/office/drawing/2014/main" id="{0229DE27-D113-8C46-AA89-F8569345342F}"/>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47237" t="45326" r="24728" b="22746"/>
          <a:stretch/>
        </p:blipFill>
        <p:spPr>
          <a:xfrm>
            <a:off x="0" y="-2922"/>
            <a:ext cx="1630634" cy="3005718"/>
          </a:xfrm>
          <a:prstGeom prst="rect">
            <a:avLst/>
          </a:prstGeom>
        </p:spPr>
      </p:pic>
      <p:pic>
        <p:nvPicPr>
          <p:cNvPr id="12" name="Picture 11">
            <a:extLst>
              <a:ext uri="{FF2B5EF4-FFF2-40B4-BE49-F238E27FC236}">
                <a16:creationId xmlns:a16="http://schemas.microsoft.com/office/drawing/2014/main" id="{A7B4A9FF-0F16-8347-A899-38793E410995}"/>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23546" t="39009" r="49088" b="29063"/>
          <a:stretch/>
        </p:blipFill>
        <p:spPr>
          <a:xfrm>
            <a:off x="10600282" y="3858126"/>
            <a:ext cx="1591718" cy="3005718"/>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64150" y="-435935"/>
            <a:ext cx="184731" cy="523220"/>
          </a:xfrm>
          <a:prstGeom prst="rect">
            <a:avLst/>
          </a:prstGeom>
          <a:noFill/>
        </p:spPr>
        <p:txBody>
          <a:bodyPr wrap="none" rtlCol="0">
            <a:spAutoFit/>
          </a:bodyPr>
          <a:lstStyle/>
          <a:p>
            <a:endParaRPr lang="en-US" sz="2800" dirty="0"/>
          </a:p>
        </p:txBody>
      </p:sp>
      <p:sp>
        <p:nvSpPr>
          <p:cNvPr id="2" name="Title 1"/>
          <p:cNvSpPr>
            <a:spLocks noGrp="1"/>
          </p:cNvSpPr>
          <p:nvPr>
            <p:ph type="title"/>
          </p:nvPr>
        </p:nvSpPr>
        <p:spPr>
          <a:xfrm>
            <a:off x="1961557" y="836004"/>
            <a:ext cx="8454923" cy="1407497"/>
          </a:xfrm>
        </p:spPr>
        <p:txBody>
          <a:bodyPr anchor="b"/>
          <a:lstStyle>
            <a:lvl1pPr algn="l">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1961556" y="2702240"/>
            <a:ext cx="8454923" cy="3607081"/>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171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53C85-4A73-4548-8700-4D497556E47A}"/>
              </a:ext>
            </a:extLst>
          </p:cNvPr>
          <p:cNvSpPr/>
          <p:nvPr userDrawn="1"/>
        </p:nvSpPr>
        <p:spPr bwMode="auto">
          <a:xfrm>
            <a:off x="4751" y="-16514"/>
            <a:ext cx="12192000" cy="685800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3" name="Picture 12">
            <a:extLst>
              <a:ext uri="{FF2B5EF4-FFF2-40B4-BE49-F238E27FC236}">
                <a16:creationId xmlns:a16="http://schemas.microsoft.com/office/drawing/2014/main" id="{8009E4F9-F598-8B47-97AB-2157A4FA13EA}"/>
              </a:ext>
            </a:extLst>
          </p:cNvPr>
          <p:cNvPicPr>
            <a:picLocks noChangeAspect="1"/>
          </p:cNvPicPr>
          <p:nvPr userDrawn="1"/>
        </p:nvPicPr>
        <p:blipFill rotWithShape="1">
          <a:blip r:embed="rId3" cstate="screen">
            <a:alphaModFix amt="25000"/>
            <a:extLst>
              <a:ext uri="{28A0092B-C50C-407E-A947-70E740481C1C}">
                <a14:useLocalDpi xmlns:a14="http://schemas.microsoft.com/office/drawing/2010/main"/>
              </a:ext>
            </a:extLst>
          </a:blip>
          <a:srcRect l="86483" b="65949"/>
          <a:stretch/>
        </p:blipFill>
        <p:spPr>
          <a:xfrm>
            <a:off x="1" y="-16514"/>
            <a:ext cx="786202" cy="3205663"/>
          </a:xfrm>
          <a:prstGeom prst="rect">
            <a:avLst/>
          </a:prstGeom>
        </p:spPr>
      </p:pic>
      <p:pic>
        <p:nvPicPr>
          <p:cNvPr id="14" name="Picture 13">
            <a:extLst>
              <a:ext uri="{FF2B5EF4-FFF2-40B4-BE49-F238E27FC236}">
                <a16:creationId xmlns:a16="http://schemas.microsoft.com/office/drawing/2014/main" id="{28535572-D44C-C941-A563-447F36F3B976}"/>
              </a:ext>
            </a:extLst>
          </p:cNvPr>
          <p:cNvPicPr>
            <a:picLocks noChangeAspect="1"/>
          </p:cNvPicPr>
          <p:nvPr userDrawn="1"/>
        </p:nvPicPr>
        <p:blipFill rotWithShape="1">
          <a:blip r:embed="rId3" cstate="screen">
            <a:alphaModFix amt="25000"/>
            <a:extLst>
              <a:ext uri="{28A0092B-C50C-407E-A947-70E740481C1C}">
                <a14:useLocalDpi xmlns:a14="http://schemas.microsoft.com/office/drawing/2010/main"/>
              </a:ext>
            </a:extLst>
          </a:blip>
          <a:srcRect l="70194" b="45219"/>
          <a:stretch/>
        </p:blipFill>
        <p:spPr>
          <a:xfrm>
            <a:off x="15950" y="1700808"/>
            <a:ext cx="1733640" cy="5157193"/>
          </a:xfrm>
          <a:prstGeom prst="rect">
            <a:avLst/>
          </a:prstGeom>
        </p:spPr>
      </p:pic>
      <p:pic>
        <p:nvPicPr>
          <p:cNvPr id="16" name="Picture 15">
            <a:extLst>
              <a:ext uri="{FF2B5EF4-FFF2-40B4-BE49-F238E27FC236}">
                <a16:creationId xmlns:a16="http://schemas.microsoft.com/office/drawing/2014/main" id="{82C10E9D-F44A-944D-8516-B2E5FCD445AD}"/>
              </a:ext>
            </a:extLst>
          </p:cNvPr>
          <p:cNvPicPr>
            <a:picLocks noChangeAspect="1"/>
          </p:cNvPicPr>
          <p:nvPr userDrawn="1"/>
        </p:nvPicPr>
        <p:blipFill rotWithShape="1">
          <a:blip r:embed="rId4" cstate="screen">
            <a:alphaModFix amt="31000"/>
            <a:extLst>
              <a:ext uri="{28A0092B-C50C-407E-A947-70E740481C1C}">
                <a14:useLocalDpi xmlns:a14="http://schemas.microsoft.com/office/drawing/2010/main"/>
              </a:ext>
            </a:extLst>
          </a:blip>
          <a:srcRect t="61512" r="66449"/>
          <a:stretch/>
        </p:blipFill>
        <p:spPr>
          <a:xfrm>
            <a:off x="10465142" y="-16514"/>
            <a:ext cx="1726858" cy="3205663"/>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55841" y="-425178"/>
            <a:ext cx="184731" cy="523220"/>
          </a:xfrm>
          <a:prstGeom prst="rect">
            <a:avLst/>
          </a:prstGeom>
          <a:noFill/>
        </p:spPr>
        <p:txBody>
          <a:bodyPr wrap="none" rtlCol="0">
            <a:spAutoFit/>
          </a:bodyPr>
          <a:lstStyle/>
          <a:p>
            <a:endParaRPr lang="en-US" sz="2800" dirty="0"/>
          </a:p>
        </p:txBody>
      </p:sp>
      <p:sp>
        <p:nvSpPr>
          <p:cNvPr id="4" name="Title 3">
            <a:extLst>
              <a:ext uri="{FF2B5EF4-FFF2-40B4-BE49-F238E27FC236}">
                <a16:creationId xmlns:a16="http://schemas.microsoft.com/office/drawing/2014/main" id="{5EF0FD68-9676-CD46-8E50-A45C34A3D16C}"/>
              </a:ext>
            </a:extLst>
          </p:cNvPr>
          <p:cNvSpPr>
            <a:spLocks noGrp="1"/>
          </p:cNvSpPr>
          <p:nvPr>
            <p:ph type="title" hasCustomPrompt="1"/>
          </p:nvPr>
        </p:nvSpPr>
        <p:spPr>
          <a:xfrm>
            <a:off x="2502583" y="1700808"/>
            <a:ext cx="7094928" cy="1569964"/>
          </a:xfrm>
        </p:spPr>
        <p:txBody>
          <a:bodyPr anchor="b"/>
          <a:lstStyle/>
          <a:p>
            <a:r>
              <a:rPr lang="en-US" dirty="0"/>
              <a:t>CLICK TO EDIT MASTER TITLE STYLE</a:t>
            </a:r>
          </a:p>
        </p:txBody>
      </p:sp>
    </p:spTree>
    <p:extLst>
      <p:ext uri="{BB962C8B-B14F-4D97-AF65-F5344CB8AC3E}">
        <p14:creationId xmlns:p14="http://schemas.microsoft.com/office/powerpoint/2010/main" val="2200330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14" name="Picture 13" descr="A picture containing library, indoor, building, scene&#10;&#10;Description automatically generated">
            <a:extLst>
              <a:ext uri="{FF2B5EF4-FFF2-40B4-BE49-F238E27FC236}">
                <a16:creationId xmlns:a16="http://schemas.microsoft.com/office/drawing/2014/main" id="{CAEA87B9-0CA9-D441-98BF-CBAFC838A6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39" y="0"/>
            <a:ext cx="4556589" cy="6858000"/>
          </a:xfrm>
          <a:prstGeom prst="rect">
            <a:avLst/>
          </a:prstGeom>
        </p:spPr>
      </p:pic>
      <p:sp>
        <p:nvSpPr>
          <p:cNvPr id="8" name="Rectangle 7">
            <a:extLst>
              <a:ext uri="{FF2B5EF4-FFF2-40B4-BE49-F238E27FC236}">
                <a16:creationId xmlns:a16="http://schemas.microsoft.com/office/drawing/2014/main" id="{9251DB5D-59A2-064F-8D1C-E7DEDA306EF5}"/>
              </a:ext>
            </a:extLst>
          </p:cNvPr>
          <p:cNvSpPr/>
          <p:nvPr userDrawn="1"/>
        </p:nvSpPr>
        <p:spPr bwMode="auto">
          <a:xfrm>
            <a:off x="0" y="0"/>
            <a:ext cx="4559829" cy="685800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sp>
        <p:nvSpPr>
          <p:cNvPr id="2" name="Title 1"/>
          <p:cNvSpPr>
            <a:spLocks noGrp="1"/>
          </p:cNvSpPr>
          <p:nvPr>
            <p:ph type="title"/>
          </p:nvPr>
        </p:nvSpPr>
        <p:spPr>
          <a:xfrm>
            <a:off x="431371" y="897345"/>
            <a:ext cx="4065619" cy="5411975"/>
          </a:xfrm>
        </p:spPr>
        <p:txBody>
          <a:bodyPr anchor="t"/>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881031" y="980728"/>
            <a:ext cx="7071620" cy="5328591"/>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pic>
        <p:nvPicPr>
          <p:cNvPr id="7" name="Picture 6">
            <a:extLst>
              <a:ext uri="{FF2B5EF4-FFF2-40B4-BE49-F238E27FC236}">
                <a16:creationId xmlns:a16="http://schemas.microsoft.com/office/drawing/2014/main" id="{7B6E2A71-546A-F64F-9FB4-A7849E13E0B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4053468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A picture containing large, herd, front, standing&#10;&#10;Description automatically generated">
            <a:extLst>
              <a:ext uri="{FF2B5EF4-FFF2-40B4-BE49-F238E27FC236}">
                <a16:creationId xmlns:a16="http://schemas.microsoft.com/office/drawing/2014/main" id="{5C777BD2-3520-4CE1-96E0-31CDB4B833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514"/>
            <a:ext cx="12176050" cy="6858000"/>
          </a:xfrm>
          <a:prstGeom prst="rect">
            <a:avLst/>
          </a:prstGeom>
        </p:spPr>
      </p:pic>
      <p:sp>
        <p:nvSpPr>
          <p:cNvPr id="4" name="Rectangle 3">
            <a:extLst>
              <a:ext uri="{FF2B5EF4-FFF2-40B4-BE49-F238E27FC236}">
                <a16:creationId xmlns:a16="http://schemas.microsoft.com/office/drawing/2014/main" id="{6D8CA3A3-217C-4A1B-9A38-7C26358A8C98}"/>
              </a:ext>
            </a:extLst>
          </p:cNvPr>
          <p:cNvSpPr/>
          <p:nvPr userDrawn="1"/>
        </p:nvSpPr>
        <p:spPr bwMode="auto">
          <a:xfrm>
            <a:off x="0" y="0"/>
            <a:ext cx="12192000" cy="685800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5" name="Picture 4">
            <a:extLst>
              <a:ext uri="{FF2B5EF4-FFF2-40B4-BE49-F238E27FC236}">
                <a16:creationId xmlns:a16="http://schemas.microsoft.com/office/drawing/2014/main" id="{BB42B48D-369C-43D0-B8AD-882322C8E219}"/>
              </a:ext>
            </a:extLst>
          </p:cNvPr>
          <p:cNvPicPr>
            <a:picLocks noChangeAspect="1"/>
          </p:cNvPicPr>
          <p:nvPr userDrawn="1"/>
        </p:nvPicPr>
        <p:blipFill rotWithShape="1">
          <a:blip r:embed="rId3" cstate="screen">
            <a:alphaModFix amt="25000"/>
            <a:extLst>
              <a:ext uri="{28A0092B-C50C-407E-A947-70E740481C1C}">
                <a14:useLocalDpi xmlns:a14="http://schemas.microsoft.com/office/drawing/2010/main"/>
              </a:ext>
            </a:extLst>
          </a:blip>
          <a:srcRect l="86483" b="65949"/>
          <a:stretch/>
        </p:blipFill>
        <p:spPr>
          <a:xfrm>
            <a:off x="1" y="-16514"/>
            <a:ext cx="786202" cy="3205663"/>
          </a:xfrm>
          <a:prstGeom prst="rect">
            <a:avLst/>
          </a:prstGeom>
        </p:spPr>
      </p:pic>
      <p:pic>
        <p:nvPicPr>
          <p:cNvPr id="6" name="Picture 5">
            <a:extLst>
              <a:ext uri="{FF2B5EF4-FFF2-40B4-BE49-F238E27FC236}">
                <a16:creationId xmlns:a16="http://schemas.microsoft.com/office/drawing/2014/main" id="{0E75A57C-09AC-41BB-AC01-9CA035E36B23}"/>
              </a:ext>
            </a:extLst>
          </p:cNvPr>
          <p:cNvPicPr>
            <a:picLocks noChangeAspect="1"/>
          </p:cNvPicPr>
          <p:nvPr userDrawn="1"/>
        </p:nvPicPr>
        <p:blipFill rotWithShape="1">
          <a:blip r:embed="rId3" cstate="screen">
            <a:alphaModFix amt="25000"/>
            <a:extLst>
              <a:ext uri="{28A0092B-C50C-407E-A947-70E740481C1C}">
                <a14:useLocalDpi xmlns:a14="http://schemas.microsoft.com/office/drawing/2010/main"/>
              </a:ext>
            </a:extLst>
          </a:blip>
          <a:srcRect l="70194" b="45219"/>
          <a:stretch/>
        </p:blipFill>
        <p:spPr>
          <a:xfrm>
            <a:off x="15950" y="1700808"/>
            <a:ext cx="1733640" cy="5157193"/>
          </a:xfrm>
          <a:prstGeom prst="rect">
            <a:avLst/>
          </a:prstGeom>
        </p:spPr>
      </p:pic>
      <p:pic>
        <p:nvPicPr>
          <p:cNvPr id="7" name="Picture 6">
            <a:extLst>
              <a:ext uri="{FF2B5EF4-FFF2-40B4-BE49-F238E27FC236}">
                <a16:creationId xmlns:a16="http://schemas.microsoft.com/office/drawing/2014/main" id="{B02450B2-5408-4DE2-864D-482D6B7ED1BD}"/>
              </a:ext>
            </a:extLst>
          </p:cNvPr>
          <p:cNvPicPr>
            <a:picLocks noChangeAspect="1"/>
          </p:cNvPicPr>
          <p:nvPr userDrawn="1"/>
        </p:nvPicPr>
        <p:blipFill rotWithShape="1">
          <a:blip r:embed="rId4" cstate="screen">
            <a:alphaModFix amt="31000"/>
            <a:extLst>
              <a:ext uri="{28A0092B-C50C-407E-A947-70E740481C1C}">
                <a14:useLocalDpi xmlns:a14="http://schemas.microsoft.com/office/drawing/2010/main"/>
              </a:ext>
            </a:extLst>
          </a:blip>
          <a:srcRect t="61512" r="66449"/>
          <a:stretch/>
        </p:blipFill>
        <p:spPr>
          <a:xfrm>
            <a:off x="10465142" y="-16514"/>
            <a:ext cx="1726858" cy="3205663"/>
          </a:xfrm>
          <a:prstGeom prst="rect">
            <a:avLst/>
          </a:prstGeom>
        </p:spPr>
      </p:pic>
      <p:sp>
        <p:nvSpPr>
          <p:cNvPr id="8" name="Title 3">
            <a:extLst>
              <a:ext uri="{FF2B5EF4-FFF2-40B4-BE49-F238E27FC236}">
                <a16:creationId xmlns:a16="http://schemas.microsoft.com/office/drawing/2014/main" id="{E4B576C2-8487-465A-9ABC-A5C9C22B9A4F}"/>
              </a:ext>
            </a:extLst>
          </p:cNvPr>
          <p:cNvSpPr>
            <a:spLocks noGrp="1"/>
          </p:cNvSpPr>
          <p:nvPr>
            <p:ph type="title" hasCustomPrompt="1"/>
          </p:nvPr>
        </p:nvSpPr>
        <p:spPr>
          <a:xfrm>
            <a:off x="2502583" y="1700808"/>
            <a:ext cx="7094928" cy="1569964"/>
          </a:xfrm>
        </p:spPr>
        <p:txBody>
          <a:bodyPr anchor="b"/>
          <a:lstStyle/>
          <a:p>
            <a:r>
              <a:rPr lang="en-US" dirty="0"/>
              <a:t>CLICK TO EDIT MASTER TITLE STYLE</a:t>
            </a:r>
          </a:p>
        </p:txBody>
      </p:sp>
    </p:spTree>
    <p:extLst>
      <p:ext uri="{BB962C8B-B14F-4D97-AF65-F5344CB8AC3E}">
        <p14:creationId xmlns:p14="http://schemas.microsoft.com/office/powerpoint/2010/main" val="3628949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Alternativ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75C611-E747-1C4F-A9AF-AD6932CC02FA}"/>
              </a:ext>
            </a:extLst>
          </p:cNvPr>
          <p:cNvSpPr/>
          <p:nvPr userDrawn="1"/>
        </p:nvSpPr>
        <p:spPr bwMode="auto">
          <a:xfrm>
            <a:off x="-13840" y="-1"/>
            <a:ext cx="12205840" cy="6857999"/>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9" name="Picture 8">
            <a:extLst>
              <a:ext uri="{FF2B5EF4-FFF2-40B4-BE49-F238E27FC236}">
                <a16:creationId xmlns:a16="http://schemas.microsoft.com/office/drawing/2014/main" id="{A985AEA5-6EB7-1040-956D-527C5D18CAC9}"/>
              </a:ext>
            </a:extLst>
          </p:cNvPr>
          <p:cNvPicPr>
            <a:picLocks noChangeAspect="1"/>
          </p:cNvPicPr>
          <p:nvPr userDrawn="1"/>
        </p:nvPicPr>
        <p:blipFill rotWithShape="1">
          <a:blip r:embed="rId3" cstate="screen">
            <a:alphaModFix amt="90000"/>
            <a:extLst>
              <a:ext uri="{28A0092B-C50C-407E-A947-70E740481C1C}">
                <a14:useLocalDpi xmlns:a14="http://schemas.microsoft.com/office/drawing/2010/main"/>
              </a:ext>
            </a:extLst>
          </a:blip>
          <a:srcRect t="48457" r="57287"/>
          <a:stretch/>
        </p:blipFill>
        <p:spPr>
          <a:xfrm>
            <a:off x="9993578" y="2616222"/>
            <a:ext cx="2198422" cy="4293096"/>
          </a:xfrm>
          <a:prstGeom prst="rect">
            <a:avLst/>
          </a:prstGeom>
        </p:spPr>
      </p:pic>
      <p:pic>
        <p:nvPicPr>
          <p:cNvPr id="10" name="Picture 9">
            <a:extLst>
              <a:ext uri="{FF2B5EF4-FFF2-40B4-BE49-F238E27FC236}">
                <a16:creationId xmlns:a16="http://schemas.microsoft.com/office/drawing/2014/main" id="{543EC967-0CFD-FB45-81CF-8848A4E4B643}"/>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48282" t="45419" r="26143" b="23511"/>
          <a:stretch/>
        </p:blipFill>
        <p:spPr>
          <a:xfrm>
            <a:off x="-13841" y="1"/>
            <a:ext cx="1487548" cy="2924943"/>
          </a:xfrm>
          <a:prstGeom prst="rect">
            <a:avLst/>
          </a:prstGeom>
        </p:spPr>
      </p:pic>
      <p:sp>
        <p:nvSpPr>
          <p:cNvPr id="2" name="Title 1"/>
          <p:cNvSpPr>
            <a:spLocks noGrp="1"/>
          </p:cNvSpPr>
          <p:nvPr>
            <p:ph type="ctrTitle"/>
          </p:nvPr>
        </p:nvSpPr>
        <p:spPr>
          <a:xfrm>
            <a:off x="527381" y="3933057"/>
            <a:ext cx="8880987" cy="2592288"/>
          </a:xfrm>
        </p:spPr>
        <p:txBody>
          <a:bodyPr anchor="b"/>
          <a:lstStyle>
            <a:lvl1pPr>
              <a:defRPr sz="6000" b="0">
                <a:solidFill>
                  <a:schemeClr val="bg1">
                    <a:alpha val="50000"/>
                  </a:schemeClr>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C7AFE346-9A64-4689-8314-5A242B34F2C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85814" y="620689"/>
            <a:ext cx="3645107" cy="689579"/>
          </a:xfrm>
          <a:prstGeom prst="rect">
            <a:avLst/>
          </a:prstGeom>
        </p:spPr>
      </p:pic>
    </p:spTree>
    <p:extLst>
      <p:ext uri="{BB962C8B-B14F-4D97-AF65-F5344CB8AC3E}">
        <p14:creationId xmlns:p14="http://schemas.microsoft.com/office/powerpoint/2010/main" val="266146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ernativ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A9900D-3568-B04A-B0FE-92F7879CFDF2}"/>
              </a:ext>
            </a:extLst>
          </p:cNvPr>
          <p:cNvSpPr/>
          <p:nvPr userDrawn="1"/>
        </p:nvSpPr>
        <p:spPr bwMode="auto">
          <a:xfrm>
            <a:off x="1" y="-4586"/>
            <a:ext cx="12196687" cy="6862585"/>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2" name="Picture 11">
            <a:extLst>
              <a:ext uri="{FF2B5EF4-FFF2-40B4-BE49-F238E27FC236}">
                <a16:creationId xmlns:a16="http://schemas.microsoft.com/office/drawing/2014/main" id="{5699A9BD-4122-5E4D-B96C-80A797568444}"/>
              </a:ext>
            </a:extLst>
          </p:cNvPr>
          <p:cNvPicPr>
            <a:picLocks noChangeAspect="1"/>
          </p:cNvPicPr>
          <p:nvPr userDrawn="1"/>
        </p:nvPicPr>
        <p:blipFill rotWithShape="1">
          <a:blip r:embed="rId3" cstate="screen">
            <a:alphaModFix amt="90000"/>
            <a:extLst>
              <a:ext uri="{28A0092B-C50C-407E-A947-70E740481C1C}">
                <a14:useLocalDpi xmlns:a14="http://schemas.microsoft.com/office/drawing/2010/main"/>
              </a:ext>
            </a:extLst>
          </a:blip>
          <a:srcRect t="49826" r="57287"/>
          <a:stretch/>
        </p:blipFill>
        <p:spPr>
          <a:xfrm>
            <a:off x="9993578" y="2678946"/>
            <a:ext cx="2198422" cy="4179054"/>
          </a:xfrm>
          <a:prstGeom prst="rect">
            <a:avLst/>
          </a:prstGeom>
        </p:spPr>
      </p:pic>
      <p:pic>
        <p:nvPicPr>
          <p:cNvPr id="13" name="Picture 12">
            <a:extLst>
              <a:ext uri="{FF2B5EF4-FFF2-40B4-BE49-F238E27FC236}">
                <a16:creationId xmlns:a16="http://schemas.microsoft.com/office/drawing/2014/main" id="{D53C63E2-4605-5544-8053-CF9F8BC49BFA}"/>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47722" t="45383" b="18193"/>
          <a:stretch/>
        </p:blipFill>
        <p:spPr>
          <a:xfrm>
            <a:off x="1" y="0"/>
            <a:ext cx="4050004" cy="3429000"/>
          </a:xfrm>
          <a:prstGeom prst="rect">
            <a:avLst/>
          </a:prstGeom>
        </p:spPr>
      </p:pic>
      <p:pic>
        <p:nvPicPr>
          <p:cNvPr id="16" name="Picture 15">
            <a:extLst>
              <a:ext uri="{FF2B5EF4-FFF2-40B4-BE49-F238E27FC236}">
                <a16:creationId xmlns:a16="http://schemas.microsoft.com/office/drawing/2014/main" id="{9FBDCE84-D3D9-3641-8343-D96A0496404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67317" y="620689"/>
            <a:ext cx="3645107" cy="689579"/>
          </a:xfrm>
          <a:prstGeom prst="rect">
            <a:avLst/>
          </a:prstGeom>
        </p:spPr>
      </p:pic>
      <p:sp>
        <p:nvSpPr>
          <p:cNvPr id="2" name="Title 1"/>
          <p:cNvSpPr>
            <a:spLocks noGrp="1"/>
          </p:cNvSpPr>
          <p:nvPr>
            <p:ph type="ctrTitle"/>
          </p:nvPr>
        </p:nvSpPr>
        <p:spPr>
          <a:xfrm>
            <a:off x="7248129" y="1427930"/>
            <a:ext cx="4320480" cy="1163949"/>
          </a:xfrm>
        </p:spPr>
        <p:txBody>
          <a:bodyPr anchor="b"/>
          <a:lstStyle>
            <a:lvl1pPr>
              <a:defRPr sz="2000">
                <a:solidFill>
                  <a:srgbClr val="A6B62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7248129" y="2676797"/>
            <a:ext cx="4320481" cy="2500312"/>
          </a:xfrm>
        </p:spPr>
        <p:txBody>
          <a:bodyPr/>
          <a:lstStyle>
            <a:lvl1pPr marL="0" indent="0" algn="l">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100228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CD63A3-5952-0F4F-A08C-AD870E9F42A6}"/>
              </a:ext>
            </a:extLst>
          </p:cNvPr>
          <p:cNvPicPr>
            <a:picLocks noChangeAspect="1"/>
          </p:cNvPicPr>
          <p:nvPr userDrawn="1"/>
        </p:nvPicPr>
        <p:blipFill rotWithShape="1">
          <a:blip r:embed="rId2"/>
          <a:srcRect/>
          <a:stretch/>
        </p:blipFill>
        <p:spPr>
          <a:xfrm>
            <a:off x="7768462" y="1484784"/>
            <a:ext cx="239245" cy="720081"/>
          </a:xfrm>
          <a:prstGeom prst="rect">
            <a:avLst/>
          </a:prstGeom>
        </p:spPr>
      </p:pic>
      <p:pic>
        <p:nvPicPr>
          <p:cNvPr id="5" name="Picture 4" descr="A picture containing indoor, pot, table, food&#10;&#10;Description automatically generated">
            <a:extLst>
              <a:ext uri="{FF2B5EF4-FFF2-40B4-BE49-F238E27FC236}">
                <a16:creationId xmlns:a16="http://schemas.microsoft.com/office/drawing/2014/main" id="{76CE363F-EF1D-1C43-A8AA-7380A0A0A4B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4160" y="0"/>
            <a:ext cx="7802622" cy="6858000"/>
          </a:xfrm>
          <a:prstGeom prst="rect">
            <a:avLst/>
          </a:prstGeom>
        </p:spPr>
      </p:pic>
      <p:pic>
        <p:nvPicPr>
          <p:cNvPr id="7" name="Picture 6">
            <a:extLst>
              <a:ext uri="{FF2B5EF4-FFF2-40B4-BE49-F238E27FC236}">
                <a16:creationId xmlns:a16="http://schemas.microsoft.com/office/drawing/2014/main" id="{AA07BE7F-2322-6A49-A2F3-3B5628987857}"/>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85700" b="64077"/>
          <a:stretch/>
        </p:blipFill>
        <p:spPr>
          <a:xfrm>
            <a:off x="-34159" y="-22656"/>
            <a:ext cx="831748" cy="3381873"/>
          </a:xfrm>
          <a:prstGeom prst="rect">
            <a:avLst/>
          </a:prstGeom>
        </p:spPr>
      </p:pic>
      <p:pic>
        <p:nvPicPr>
          <p:cNvPr id="8" name="Picture 7">
            <a:extLst>
              <a:ext uri="{FF2B5EF4-FFF2-40B4-BE49-F238E27FC236}">
                <a16:creationId xmlns:a16="http://schemas.microsoft.com/office/drawing/2014/main" id="{2914BC59-B39A-524E-A4B8-51F83B1F5F94}"/>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69204" b="45219"/>
          <a:stretch/>
        </p:blipFill>
        <p:spPr>
          <a:xfrm>
            <a:off x="-34159" y="1700808"/>
            <a:ext cx="1791221" cy="5157193"/>
          </a:xfrm>
          <a:prstGeom prst="rect">
            <a:avLst/>
          </a:prstGeom>
        </p:spPr>
      </p:pic>
      <p:sp>
        <p:nvSpPr>
          <p:cNvPr id="2" name="Title 1"/>
          <p:cNvSpPr>
            <a:spLocks noGrp="1"/>
          </p:cNvSpPr>
          <p:nvPr>
            <p:ph type="title"/>
          </p:nvPr>
        </p:nvSpPr>
        <p:spPr>
          <a:xfrm>
            <a:off x="8166004" y="145464"/>
            <a:ext cx="3791477" cy="1894957"/>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166115" y="2420888"/>
            <a:ext cx="3791367" cy="3919210"/>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28CACD9C-54BC-334A-89EB-4529364B198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6510" t="11239" b="80115"/>
          <a:stretch/>
        </p:blipFill>
        <p:spPr>
          <a:xfrm>
            <a:off x="7768462" y="1460550"/>
            <a:ext cx="179631" cy="720081"/>
          </a:xfrm>
          <a:prstGeom prst="rect">
            <a:avLst/>
          </a:prstGeom>
        </p:spPr>
      </p:pic>
    </p:spTree>
    <p:extLst>
      <p:ext uri="{BB962C8B-B14F-4D97-AF65-F5344CB8AC3E}">
        <p14:creationId xmlns:p14="http://schemas.microsoft.com/office/powerpoint/2010/main" val="94166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Image 01">
    <p:spTree>
      <p:nvGrpSpPr>
        <p:cNvPr id="1" name=""/>
        <p:cNvGrpSpPr/>
        <p:nvPr/>
      </p:nvGrpSpPr>
      <p:grpSpPr>
        <a:xfrm>
          <a:off x="0" y="0"/>
          <a:ext cx="0" cy="0"/>
          <a:chOff x="0" y="0"/>
          <a:chExt cx="0" cy="0"/>
        </a:xfrm>
      </p:grpSpPr>
      <p:pic>
        <p:nvPicPr>
          <p:cNvPr id="5" name="Picture 4" descr="A picture containing person, indoor, people&#10;&#10;Description automatically generated">
            <a:extLst>
              <a:ext uri="{FF2B5EF4-FFF2-40B4-BE49-F238E27FC236}">
                <a16:creationId xmlns:a16="http://schemas.microsoft.com/office/drawing/2014/main" id="{282C4F8A-903D-4968-A85E-885B2C8F2F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03912" y="0"/>
            <a:ext cx="6888088" cy="6858000"/>
          </a:xfrm>
          <a:prstGeom prst="rect">
            <a:avLst/>
          </a:prstGeom>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293374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mp; Image 01">
    <p:spTree>
      <p:nvGrpSpPr>
        <p:cNvPr id="1" name=""/>
        <p:cNvGrpSpPr/>
        <p:nvPr/>
      </p:nvGrpSpPr>
      <p:grpSpPr>
        <a:xfrm>
          <a:off x="0" y="0"/>
          <a:ext cx="0" cy="0"/>
          <a:chOff x="0" y="0"/>
          <a:chExt cx="0" cy="0"/>
        </a:xfrm>
      </p:grpSpPr>
      <p:pic>
        <p:nvPicPr>
          <p:cNvPr id="5" name="Picture 4" descr="A picture containing text, computer, table, indoor&#10;&#10;Description automatically generated">
            <a:extLst>
              <a:ext uri="{FF2B5EF4-FFF2-40B4-BE49-F238E27FC236}">
                <a16:creationId xmlns:a16="http://schemas.microsoft.com/office/drawing/2014/main" id="{ADA3DB6D-0BAF-4061-BDBB-E0F5C89376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03910" y="0"/>
            <a:ext cx="6888089" cy="6858000"/>
          </a:xfrm>
          <a:prstGeom prst="rect">
            <a:avLst/>
          </a:prstGeom>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272679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 &amp; Image 01">
    <p:spTree>
      <p:nvGrpSpPr>
        <p:cNvPr id="1" name=""/>
        <p:cNvGrpSpPr/>
        <p:nvPr/>
      </p:nvGrpSpPr>
      <p:grpSpPr>
        <a:xfrm>
          <a:off x="0" y="0"/>
          <a:ext cx="0" cy="0"/>
          <a:chOff x="0" y="0"/>
          <a:chExt cx="0" cy="0"/>
        </a:xfrm>
      </p:grpSpPr>
      <p:pic>
        <p:nvPicPr>
          <p:cNvPr id="8" name="Picture 7" descr="A picture containing computer, person, computer, using&#10;&#10;Description automatically generated">
            <a:extLst>
              <a:ext uri="{FF2B5EF4-FFF2-40B4-BE49-F238E27FC236}">
                <a16:creationId xmlns:a16="http://schemas.microsoft.com/office/drawing/2014/main" id="{8DE649DE-94CC-4E68-A180-76BDA0B923F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78260" y="6160"/>
            <a:ext cx="6913740" cy="6858000"/>
          </a:xfrm>
          <a:prstGeom prst="rect">
            <a:avLst/>
          </a:prstGeom>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419180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ntent &amp; Image 01">
    <p:spTree>
      <p:nvGrpSpPr>
        <p:cNvPr id="1" name=""/>
        <p:cNvGrpSpPr/>
        <p:nvPr/>
      </p:nvGrpSpPr>
      <p:grpSpPr>
        <a:xfrm>
          <a:off x="0" y="0"/>
          <a:ext cx="0" cy="0"/>
          <a:chOff x="0" y="0"/>
          <a:chExt cx="0" cy="0"/>
        </a:xfrm>
      </p:grpSpPr>
      <p:pic>
        <p:nvPicPr>
          <p:cNvPr id="5" name="Picture 4" descr="A person giving a presentation to a group of people&#10;&#10;Description automatically generated with medium confidence">
            <a:extLst>
              <a:ext uri="{FF2B5EF4-FFF2-40B4-BE49-F238E27FC236}">
                <a16:creationId xmlns:a16="http://schemas.microsoft.com/office/drawing/2014/main" id="{8E530E9F-3134-468B-8CB1-128F9AEA086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03912" y="0"/>
            <a:ext cx="6888088" cy="6858000"/>
          </a:xfrm>
          <a:prstGeom prst="rect">
            <a:avLst/>
          </a:prstGeom>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178033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 &amp; Image 01">
    <p:spTree>
      <p:nvGrpSpPr>
        <p:cNvPr id="1" name=""/>
        <p:cNvGrpSpPr/>
        <p:nvPr/>
      </p:nvGrpSpPr>
      <p:grpSpPr>
        <a:xfrm>
          <a:off x="0" y="0"/>
          <a:ext cx="0" cy="0"/>
          <a:chOff x="0" y="0"/>
          <a:chExt cx="0" cy="0"/>
        </a:xfrm>
      </p:grpSpPr>
      <p:pic>
        <p:nvPicPr>
          <p:cNvPr id="5" name="Picture 4" descr="A picture containing person, sitting, computer, using&#10;&#10;Description automatically generated">
            <a:extLst>
              <a:ext uri="{FF2B5EF4-FFF2-40B4-BE49-F238E27FC236}">
                <a16:creationId xmlns:a16="http://schemas.microsoft.com/office/drawing/2014/main" id="{0A1114BF-832E-45E8-B15C-EF00ED621D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98989" y="0"/>
            <a:ext cx="6888088" cy="6858000"/>
          </a:xfrm>
          <a:prstGeom prst="rect">
            <a:avLst/>
          </a:prstGeom>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102727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amp; Image 01">
    <p:spTree>
      <p:nvGrpSpPr>
        <p:cNvPr id="1" name=""/>
        <p:cNvGrpSpPr/>
        <p:nvPr/>
      </p:nvGrpSpPr>
      <p:grpSpPr>
        <a:xfrm>
          <a:off x="0" y="0"/>
          <a:ext cx="0" cy="0"/>
          <a:chOff x="0" y="0"/>
          <a:chExt cx="0" cy="0"/>
        </a:xfrm>
      </p:grpSpPr>
      <p:pic>
        <p:nvPicPr>
          <p:cNvPr id="12" name="Picture 2" descr="C:\Users\FrancescaM\Downloads\rawpixel-760028-unsplash.jpg">
            <a:extLst>
              <a:ext uri="{FF2B5EF4-FFF2-40B4-BE49-F238E27FC236}">
                <a16:creationId xmlns:a16="http://schemas.microsoft.com/office/drawing/2014/main" id="{705D8B0D-5485-47C8-B505-7A248B4B74D4}"/>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303913" y="-27384"/>
            <a:ext cx="6888086" cy="68853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214330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12233" y="3068639"/>
            <a:ext cx="672041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527051" y="4077072"/>
            <a:ext cx="6720416"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endParaRPr lang="en-US" altLang="en-US" dirty="0"/>
          </a:p>
        </p:txBody>
      </p:sp>
    </p:spTree>
  </p:cSld>
  <p:clrMap bg1="lt1" tx1="dk1" bg2="lt2" tx2="dk2" accent1="accent1" accent2="accent2" accent3="accent3" accent4="accent4" accent5="accent5" accent6="accent6" hlink="hlink" folHlink="folHlink"/>
  <p:sldLayoutIdLst>
    <p:sldLayoutId id="2147483677" r:id="rId1"/>
    <p:sldLayoutId id="2147483711" r:id="rId2"/>
    <p:sldLayoutId id="2147483678" r:id="rId3"/>
    <p:sldLayoutId id="2147483714" r:id="rId4"/>
    <p:sldLayoutId id="2147483724" r:id="rId5"/>
    <p:sldLayoutId id="2147483725" r:id="rId6"/>
    <p:sldLayoutId id="2147483726" r:id="rId7"/>
    <p:sldLayoutId id="2147483727" r:id="rId8"/>
    <p:sldLayoutId id="2147483722" r:id="rId9"/>
    <p:sldLayoutId id="2147483715" r:id="rId10"/>
    <p:sldLayoutId id="2147483716" r:id="rId11"/>
    <p:sldLayoutId id="2147483717" r:id="rId12"/>
    <p:sldLayoutId id="2147483712" r:id="rId13"/>
    <p:sldLayoutId id="2147483713" r:id="rId14"/>
    <p:sldLayoutId id="2147483718" r:id="rId15"/>
    <p:sldLayoutId id="2147483719" r:id="rId16"/>
    <p:sldLayoutId id="2147483723" r:id="rId17"/>
    <p:sldLayoutId id="2147483720" r:id="rId18"/>
  </p:sldLayoutIdLst>
  <p:txStyles>
    <p:titleStyle>
      <a:lvl1pPr algn="l" rtl="0" eaLnBrk="0" fontAlgn="base" hangingPunct="0">
        <a:spcBef>
          <a:spcPct val="0"/>
        </a:spcBef>
        <a:spcAft>
          <a:spcPct val="0"/>
        </a:spcAft>
        <a:defRPr sz="2800" b="1">
          <a:solidFill>
            <a:schemeClr val="accent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hyperlink" Target="https://www.youtube.com/c/CharteredIIA" TargetMode="Externa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9CC781-2CCD-E84C-812F-91FB9E869430}"/>
              </a:ext>
            </a:extLst>
          </p:cNvPr>
          <p:cNvSpPr>
            <a:spLocks noGrp="1"/>
          </p:cNvSpPr>
          <p:nvPr>
            <p:ph type="ctrTitle"/>
          </p:nvPr>
        </p:nvSpPr>
        <p:spPr/>
        <p:txBody>
          <a:bodyPr/>
          <a:lstStyle/>
          <a:p>
            <a:r>
              <a:rPr lang="en-US" dirty="0"/>
              <a:t>Global Internal Audit Standards 2024 – What Senior Management need to know</a:t>
            </a:r>
          </a:p>
        </p:txBody>
      </p:sp>
      <p:sp>
        <p:nvSpPr>
          <p:cNvPr id="8" name="Subtitle 7">
            <a:extLst>
              <a:ext uri="{FF2B5EF4-FFF2-40B4-BE49-F238E27FC236}">
                <a16:creationId xmlns:a16="http://schemas.microsoft.com/office/drawing/2014/main" id="{463465DB-6E7A-014E-A9EE-5429B097CB33}"/>
              </a:ext>
            </a:extLst>
          </p:cNvPr>
          <p:cNvSpPr>
            <a:spLocks noGrp="1"/>
          </p:cNvSpPr>
          <p:nvPr>
            <p:ph type="subTitle" idx="1"/>
          </p:nvPr>
        </p:nvSpPr>
        <p:spPr/>
        <p:txBody>
          <a:bodyPr/>
          <a:lstStyle/>
          <a:p>
            <a:r>
              <a:rPr lang="en-US" dirty="0"/>
              <a:t>June 2024</a:t>
            </a:r>
          </a:p>
        </p:txBody>
      </p:sp>
    </p:spTree>
    <p:extLst>
      <p:ext uri="{BB962C8B-B14F-4D97-AF65-F5344CB8AC3E}">
        <p14:creationId xmlns:p14="http://schemas.microsoft.com/office/powerpoint/2010/main" val="3602015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Domain I – Purpose of Internal Auditing</a:t>
            </a:r>
          </a:p>
        </p:txBody>
      </p:sp>
      <p:sp>
        <p:nvSpPr>
          <p:cNvPr id="15" name="Content Placeholder 2">
            <a:extLst>
              <a:ext uri="{FF2B5EF4-FFF2-40B4-BE49-F238E27FC236}">
                <a16:creationId xmlns:a16="http://schemas.microsoft.com/office/drawing/2014/main" id="{1DAE583F-B6F5-EB40-878D-BC448351BBD9}"/>
              </a:ext>
            </a:extLst>
          </p:cNvPr>
          <p:cNvSpPr>
            <a:spLocks noGrp="1"/>
          </p:cNvSpPr>
          <p:nvPr>
            <p:ph idx="1"/>
          </p:nvPr>
        </p:nvSpPr>
        <p:spPr>
          <a:xfrm>
            <a:off x="306989" y="1700808"/>
            <a:ext cx="11578022" cy="5157192"/>
          </a:xfrm>
        </p:spPr>
        <p:txBody>
          <a:bodyPr/>
          <a:lstStyle/>
          <a:p>
            <a:pPr algn="ctr">
              <a:lnSpc>
                <a:spcPct val="115000"/>
              </a:lnSpc>
              <a:spcAft>
                <a:spcPts val="1000"/>
              </a:spcAft>
            </a:pPr>
            <a:r>
              <a:rPr lang="en-US" sz="2400" i="1" dirty="0">
                <a:effectLst/>
                <a:latin typeface="Arial" panose="020B0604020202020204" pitchFamily="34" charset="0"/>
                <a:ea typeface="Arial" panose="020B0604020202020204" pitchFamily="34" charset="0"/>
              </a:rPr>
              <a:t>‘Internal auditing strengthens the organization’s ability to create, protect, and sustain value by providing the board and management with independent, risk-based, and objective assurance, advice, </a:t>
            </a:r>
            <a:r>
              <a:rPr lang="en-US" sz="2400" i="1" u="sng" dirty="0">
                <a:effectLst/>
                <a:latin typeface="Arial" panose="020B0604020202020204" pitchFamily="34" charset="0"/>
                <a:ea typeface="Arial" panose="020B0604020202020204" pitchFamily="34" charset="0"/>
              </a:rPr>
              <a:t>insight, and foresight</a:t>
            </a:r>
            <a:r>
              <a:rPr lang="en-US" sz="2400" i="1" dirty="0">
                <a:effectLst/>
                <a:latin typeface="Arial" panose="020B0604020202020204" pitchFamily="34" charset="0"/>
                <a:ea typeface="Arial" panose="020B0604020202020204" pitchFamily="34" charset="0"/>
              </a:rPr>
              <a:t>.’</a:t>
            </a:r>
            <a:endParaRPr lang="en-GB" sz="2400" i="1" dirty="0">
              <a:effectLst/>
              <a:latin typeface="Arial" panose="020B0604020202020204" pitchFamily="34" charset="0"/>
              <a:ea typeface="Arial" panose="020B0604020202020204" pitchFamily="34" charset="0"/>
            </a:endParaRPr>
          </a:p>
          <a:p>
            <a:pPr marL="0" indent="0">
              <a:spcBef>
                <a:spcPts val="0"/>
              </a:spcBef>
              <a:spcAft>
                <a:spcPts val="1800"/>
              </a:spcAft>
            </a:pPr>
            <a:endParaRPr lang="en-GB" sz="1400" dirty="0">
              <a:solidFill>
                <a:srgbClr val="292C39"/>
              </a:solidFill>
            </a:endParaRPr>
          </a:p>
          <a:p>
            <a:pPr marL="0" indent="0">
              <a:spcBef>
                <a:spcPts val="0"/>
              </a:spcBef>
              <a:spcAft>
                <a:spcPts val="1800"/>
              </a:spcAft>
            </a:pPr>
            <a:r>
              <a:rPr lang="en-US" sz="2000" dirty="0">
                <a:effectLst/>
                <a:latin typeface="Arial" panose="020B0604020202020204" pitchFamily="34" charset="0"/>
                <a:ea typeface="Arial" panose="020B0604020202020204" pitchFamily="34" charset="0"/>
              </a:rPr>
              <a:t>Internal auditing enhances the organization’s:</a:t>
            </a:r>
          </a:p>
          <a:p>
            <a:pPr marL="342900" lvl="0" indent="-342900">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Successful achievement of its objectives.</a:t>
            </a:r>
            <a:endParaRPr lang="en-GB" sz="2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Governance, risk management, and control processes.</a:t>
            </a:r>
            <a:endParaRPr lang="en-GB" sz="2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Decision-making and oversight. </a:t>
            </a:r>
            <a:endParaRPr lang="en-GB" sz="2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Reputation and credibility with its stakeholders. </a:t>
            </a:r>
            <a:endParaRPr lang="en-GB" sz="2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2000" u="sng" dirty="0">
                <a:effectLst/>
                <a:latin typeface="Arial" panose="020B0604020202020204" pitchFamily="34" charset="0"/>
                <a:ea typeface="Arial" panose="020B0604020202020204" pitchFamily="34" charset="0"/>
              </a:rPr>
              <a:t>Ability to serve the public interest. </a:t>
            </a:r>
            <a:endParaRPr lang="en-GB" sz="2000" u="sng" dirty="0">
              <a:effectLst/>
              <a:latin typeface="Arial" panose="020B0604020202020204" pitchFamily="34" charset="0"/>
              <a:ea typeface="Arial" panose="020B0604020202020204" pitchFamily="34" charset="0"/>
            </a:endParaRPr>
          </a:p>
          <a:p>
            <a:pPr marL="0" indent="0">
              <a:spcBef>
                <a:spcPts val="0"/>
              </a:spcBef>
              <a:spcAft>
                <a:spcPts val="1800"/>
              </a:spcAft>
            </a:pPr>
            <a:endParaRPr lang="en-GB" sz="1400" dirty="0">
              <a:solidFill>
                <a:srgbClr val="292C39"/>
              </a:solidFill>
              <a:effectLst/>
              <a:latin typeface="Arial" panose="020B0604020202020204" pitchFamily="34" charset="0"/>
              <a:ea typeface="Arial" panose="020B0604020202020204" pitchFamily="34" charset="0"/>
            </a:endParaRPr>
          </a:p>
          <a:p>
            <a:pPr marL="0" indent="0">
              <a:spcBef>
                <a:spcPts val="0"/>
              </a:spcBef>
              <a:spcAft>
                <a:spcPts val="1800"/>
              </a:spcAft>
            </a:pPr>
            <a:endParaRPr lang="en-GB" sz="1400" dirty="0">
              <a:solidFill>
                <a:srgbClr val="292C39"/>
              </a:solidFill>
            </a:endParaRPr>
          </a:p>
        </p:txBody>
      </p:sp>
    </p:spTree>
    <p:extLst>
      <p:ext uri="{BB962C8B-B14F-4D97-AF65-F5344CB8AC3E}">
        <p14:creationId xmlns:p14="http://schemas.microsoft.com/office/powerpoint/2010/main" val="2044500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Domain III – Governing the Internal Audit Function</a:t>
            </a:r>
          </a:p>
        </p:txBody>
      </p:sp>
      <p:sp>
        <p:nvSpPr>
          <p:cNvPr id="3" name="Content Placeholder 2">
            <a:extLst>
              <a:ext uri="{FF2B5EF4-FFF2-40B4-BE49-F238E27FC236}">
                <a16:creationId xmlns:a16="http://schemas.microsoft.com/office/drawing/2014/main" id="{0384C9A1-EE0B-DEB4-8ADB-812C25B3D8F5}"/>
              </a:ext>
            </a:extLst>
          </p:cNvPr>
          <p:cNvSpPr>
            <a:spLocks noGrp="1"/>
          </p:cNvSpPr>
          <p:nvPr>
            <p:ph idx="1"/>
          </p:nvPr>
        </p:nvSpPr>
        <p:spPr>
          <a:xfrm>
            <a:off x="275353" y="1700808"/>
            <a:ext cx="11641294" cy="4824536"/>
          </a:xfrm>
        </p:spPr>
        <p:txBody>
          <a:bodyPr/>
          <a:lstStyle/>
          <a:p>
            <a:r>
              <a:rPr lang="en-GB" sz="2000" dirty="0"/>
              <a:t>Senior Management Essential Requirements are:</a:t>
            </a:r>
          </a:p>
          <a:p>
            <a:pPr marL="342900" indent="-342900">
              <a:buFont typeface="Arial" panose="020B0604020202020204" pitchFamily="34" charset="0"/>
              <a:buChar char="•"/>
            </a:pPr>
            <a:r>
              <a:rPr lang="en-GB" sz="2000" dirty="0"/>
              <a:t>Discussion of Domains I &amp; III of the new global standards is required</a:t>
            </a:r>
          </a:p>
          <a:p>
            <a:pPr marL="342900" lvl="0" indent="-342900">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Participate in discussions with the board and chief audit executive and provide input on expectations for the internal audit function that the board should consider when establishing the internal audit mandate.</a:t>
            </a:r>
            <a:endParaRPr lang="en-GB" sz="2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Support the internal audit mandate throughout the organization and promote the authority granted to the internal audit function.</a:t>
            </a:r>
          </a:p>
          <a:p>
            <a:pPr marL="342900" lvl="0" indent="-342900">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Communicate with the board and chief audit executive about management’s expectations that should be considered for inclusion in the internal audit charter.</a:t>
            </a:r>
          </a:p>
          <a:p>
            <a:pPr marL="342900" lvl="0" indent="-342900">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Support recognition of the internal audit function throughout the organization.</a:t>
            </a:r>
            <a:endParaRPr lang="en-GB" sz="2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Work with the board and management throughout the organization to enable the internal audit function’s unrestricted access to the data, records, information, personnel, and physical properties necessary to fulfill the internal audit mandate.</a:t>
            </a:r>
            <a:endParaRPr lang="en-GB" sz="2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endParaRPr lang="en-GB" sz="1800" dirty="0">
              <a:effectLst/>
              <a:latin typeface="Arial" panose="020B0604020202020204" pitchFamily="34" charset="0"/>
              <a:ea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val="3442053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Domain III – Governing the Internal Audit Function</a:t>
            </a:r>
          </a:p>
        </p:txBody>
      </p:sp>
      <p:sp>
        <p:nvSpPr>
          <p:cNvPr id="2" name="Content Placeholder 1">
            <a:extLst>
              <a:ext uri="{FF2B5EF4-FFF2-40B4-BE49-F238E27FC236}">
                <a16:creationId xmlns:a16="http://schemas.microsoft.com/office/drawing/2014/main" id="{92FB834A-4191-8B8A-B11B-4C9B194B3767}"/>
              </a:ext>
            </a:extLst>
          </p:cNvPr>
          <p:cNvSpPr>
            <a:spLocks noGrp="1"/>
          </p:cNvSpPr>
          <p:nvPr>
            <p:ph idx="1"/>
          </p:nvPr>
        </p:nvSpPr>
        <p:spPr>
          <a:xfrm>
            <a:off x="431371" y="1772816"/>
            <a:ext cx="4800533" cy="4824536"/>
          </a:xfrm>
        </p:spPr>
        <p:txBody>
          <a:bodyPr/>
          <a:lstStyle/>
          <a:p>
            <a:r>
              <a:rPr lang="en-GB" sz="2400" b="1" dirty="0"/>
              <a:t>Principle 7 – Positioned Independently</a:t>
            </a:r>
          </a:p>
          <a:p>
            <a:endParaRPr lang="en-GB" sz="2000" dirty="0"/>
          </a:p>
          <a:p>
            <a:pPr marL="0" indent="0"/>
            <a:r>
              <a:rPr lang="en-GB" sz="2000" b="1" dirty="0"/>
              <a:t>‘</a:t>
            </a:r>
            <a:r>
              <a:rPr lang="en-US" sz="2000" dirty="0">
                <a:effectLst/>
                <a:ea typeface="Arial" panose="020B0604020202020204" pitchFamily="34" charset="0"/>
              </a:rPr>
              <a:t>The internal audit function is only able to fulfill the Purpose of Internal Auditing when the </a:t>
            </a:r>
            <a:r>
              <a:rPr lang="en-US" sz="2000" u="sng" dirty="0">
                <a:effectLst/>
                <a:ea typeface="Arial" panose="020B0604020202020204" pitchFamily="34" charset="0"/>
              </a:rPr>
              <a:t>chief audit executive reports directly to the board</a:t>
            </a:r>
            <a:r>
              <a:rPr lang="en-US" sz="2000" dirty="0">
                <a:effectLst/>
                <a:ea typeface="Arial" panose="020B0604020202020204" pitchFamily="34" charset="0"/>
              </a:rPr>
              <a:t>, is </a:t>
            </a:r>
            <a:r>
              <a:rPr lang="en-US" sz="2000" u="sng" dirty="0">
                <a:effectLst/>
                <a:ea typeface="Arial" panose="020B0604020202020204" pitchFamily="34" charset="0"/>
              </a:rPr>
              <a:t>qualified</a:t>
            </a:r>
            <a:r>
              <a:rPr lang="en-US" sz="2000" dirty="0">
                <a:effectLst/>
                <a:ea typeface="Arial" panose="020B0604020202020204" pitchFamily="34" charset="0"/>
              </a:rPr>
              <a:t>, and is </a:t>
            </a:r>
            <a:r>
              <a:rPr lang="en-US" sz="2000" u="sng" dirty="0">
                <a:effectLst/>
                <a:ea typeface="Arial" panose="020B0604020202020204" pitchFamily="34" charset="0"/>
              </a:rPr>
              <a:t>positioned</a:t>
            </a:r>
            <a:r>
              <a:rPr lang="en-US" sz="2000" dirty="0">
                <a:effectLst/>
                <a:ea typeface="Arial" panose="020B0604020202020204" pitchFamily="34" charset="0"/>
              </a:rPr>
              <a:t> at a level within the organization that enables the internal audit function to </a:t>
            </a:r>
            <a:r>
              <a:rPr lang="en-US" sz="2000" u="sng" dirty="0">
                <a:effectLst/>
                <a:ea typeface="Arial" panose="020B0604020202020204" pitchFamily="34" charset="0"/>
              </a:rPr>
              <a:t>discharge its services and responsibilities without interference</a:t>
            </a:r>
            <a:r>
              <a:rPr lang="en-US" sz="2000" dirty="0">
                <a:effectLst/>
                <a:ea typeface="Arial" panose="020B0604020202020204" pitchFamily="34" charset="0"/>
              </a:rPr>
              <a:t>.’</a:t>
            </a:r>
          </a:p>
          <a:p>
            <a:endParaRPr lang="en-GB" sz="2000" dirty="0"/>
          </a:p>
        </p:txBody>
      </p:sp>
    </p:spTree>
    <p:extLst>
      <p:ext uri="{BB962C8B-B14F-4D97-AF65-F5344CB8AC3E}">
        <p14:creationId xmlns:p14="http://schemas.microsoft.com/office/powerpoint/2010/main" val="1922781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Domain III – Governing the Internal Audit Function</a:t>
            </a:r>
          </a:p>
        </p:txBody>
      </p:sp>
      <p:sp>
        <p:nvSpPr>
          <p:cNvPr id="2" name="Content Placeholder 1">
            <a:extLst>
              <a:ext uri="{FF2B5EF4-FFF2-40B4-BE49-F238E27FC236}">
                <a16:creationId xmlns:a16="http://schemas.microsoft.com/office/drawing/2014/main" id="{EA88A188-848F-E425-DAD3-3EF08D06A748}"/>
              </a:ext>
            </a:extLst>
          </p:cNvPr>
          <p:cNvSpPr>
            <a:spLocks noGrp="1"/>
          </p:cNvSpPr>
          <p:nvPr>
            <p:ph idx="1"/>
          </p:nvPr>
        </p:nvSpPr>
        <p:spPr>
          <a:xfrm>
            <a:off x="311357" y="1628800"/>
            <a:ext cx="11569286" cy="5229200"/>
          </a:xfrm>
        </p:spPr>
        <p:txBody>
          <a:bodyPr/>
          <a:lstStyle/>
          <a:p>
            <a:r>
              <a:rPr lang="en-GB" sz="2000" dirty="0"/>
              <a:t>Principle 7 – Positioned Independently</a:t>
            </a:r>
          </a:p>
          <a:p>
            <a:r>
              <a:rPr lang="en-GB" sz="2000" dirty="0"/>
              <a:t>Senior Management Essential Requirements are:</a:t>
            </a:r>
          </a:p>
          <a:p>
            <a:pPr marL="342900" lvl="0" indent="-342900">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Position the internal audit function at a level within the organization that enables it to perform its services and responsibilities without interference, as directed by the board.</a:t>
            </a:r>
            <a:endParaRPr lang="en-GB" sz="2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Recognize the chief audit executive’s direct reporting relationship with the board.</a:t>
            </a:r>
            <a:endParaRPr lang="en-GB" sz="2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2000" dirty="0">
                <a:effectLst/>
                <a:highlight>
                  <a:srgbClr val="FFFFFF"/>
                </a:highlight>
                <a:latin typeface="Arial" panose="020B0604020202020204" pitchFamily="34" charset="0"/>
                <a:ea typeface="Arial" panose="020B0604020202020204" pitchFamily="34" charset="0"/>
              </a:rPr>
              <a:t>Engage with the board and the chief audit executive to understand any potential impairments to the internal audit function’s independence caused by non-audit roles or other circumstances and support the implementation of appropriate safeguards to manage such impairments.</a:t>
            </a:r>
            <a:endParaRPr lang="en-GB" sz="2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Provide input to the board on the appointment and removal of the chief audit executive.</a:t>
            </a:r>
          </a:p>
          <a:p>
            <a:pPr marL="342900" lvl="0" indent="-342900">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Solicit input from the board on the performance evaluation and remuneration of the chief audit executive.</a:t>
            </a:r>
          </a:p>
          <a:p>
            <a:pPr marL="342900" lvl="0" indent="-342900">
              <a:buFont typeface="Symbol" panose="05050102010706020507" pitchFamily="18" charset="2"/>
              <a:buChar char=""/>
            </a:pPr>
            <a:r>
              <a:rPr lang="en-US" sz="2000" dirty="0">
                <a:effectLst/>
                <a:highlight>
                  <a:srgbClr val="FFFFFF"/>
                </a:highlight>
                <a:latin typeface="Arial" panose="020B0604020202020204" pitchFamily="34" charset="0"/>
                <a:ea typeface="Arial" panose="020B0604020202020204" pitchFamily="34" charset="0"/>
              </a:rPr>
              <a:t>Engage with the board to determine the chief audit executive’s qualifications, experience, and competencies.</a:t>
            </a:r>
            <a:endParaRPr lang="en-GB" sz="2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2000" dirty="0">
                <a:effectLst/>
                <a:highlight>
                  <a:srgbClr val="FFFFFF"/>
                </a:highlight>
                <a:latin typeface="Arial" panose="020B0604020202020204" pitchFamily="34" charset="0"/>
                <a:ea typeface="Arial" panose="020B0604020202020204" pitchFamily="34" charset="0"/>
              </a:rPr>
              <a:t>Enable the appointment, development, and remuneration of the chief audit executive through the organization’s human resources processes.</a:t>
            </a:r>
            <a:endParaRPr lang="en-GB" sz="2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endParaRPr lang="en-GB" sz="2000" dirty="0"/>
          </a:p>
        </p:txBody>
      </p:sp>
    </p:spTree>
    <p:extLst>
      <p:ext uri="{BB962C8B-B14F-4D97-AF65-F5344CB8AC3E}">
        <p14:creationId xmlns:p14="http://schemas.microsoft.com/office/powerpoint/2010/main" val="1765294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Domain III – Governing the Internal Audit Function</a:t>
            </a:r>
          </a:p>
        </p:txBody>
      </p:sp>
      <p:sp>
        <p:nvSpPr>
          <p:cNvPr id="2" name="Content Placeholder 1">
            <a:extLst>
              <a:ext uri="{FF2B5EF4-FFF2-40B4-BE49-F238E27FC236}">
                <a16:creationId xmlns:a16="http://schemas.microsoft.com/office/drawing/2014/main" id="{EA88A188-848F-E425-DAD3-3EF08D06A748}"/>
              </a:ext>
            </a:extLst>
          </p:cNvPr>
          <p:cNvSpPr>
            <a:spLocks noGrp="1"/>
          </p:cNvSpPr>
          <p:nvPr>
            <p:ph idx="1"/>
          </p:nvPr>
        </p:nvSpPr>
        <p:spPr>
          <a:xfrm>
            <a:off x="431370" y="1772816"/>
            <a:ext cx="11425270" cy="4824536"/>
          </a:xfrm>
        </p:spPr>
        <p:txBody>
          <a:bodyPr/>
          <a:lstStyle/>
          <a:p>
            <a:r>
              <a:rPr lang="en-GB" sz="2400" dirty="0"/>
              <a:t>Principle 8 – Overseen by the Board</a:t>
            </a:r>
          </a:p>
          <a:p>
            <a:pPr algn="l"/>
            <a:r>
              <a:rPr lang="en-GB" sz="2400" dirty="0"/>
              <a:t>This considers the mechanics of the interactions between Senior Management, the Board and Head of Internal Audit. It gives Senior Management’s essential conditions as:</a:t>
            </a:r>
          </a:p>
          <a:p>
            <a:pPr marL="342900" lvl="0" indent="-342900">
              <a:buFont typeface="Symbol" panose="05050102010706020507" pitchFamily="18" charset="2"/>
              <a:buChar char=""/>
            </a:pPr>
            <a:r>
              <a:rPr lang="en-US" sz="1800" dirty="0">
                <a:effectLst/>
                <a:highlight>
                  <a:srgbClr val="FFFFFF"/>
                </a:highlight>
                <a:latin typeface="Arial" panose="020B0604020202020204" pitchFamily="34" charset="0"/>
                <a:ea typeface="Arial" panose="020B0604020202020204" pitchFamily="34" charset="0"/>
              </a:rPr>
              <a:t>Communicate senior management’s perspective on the organization’s strategies, objectives, and risks to assist the chief audit executive with determining internal audit priorities.</a:t>
            </a:r>
            <a:endParaRPr lang="en-GB" sz="18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1800" dirty="0">
                <a:effectLst/>
                <a:highlight>
                  <a:srgbClr val="FFFFFF"/>
                </a:highlight>
                <a:latin typeface="Arial" panose="020B0604020202020204" pitchFamily="34" charset="0"/>
                <a:ea typeface="Arial" panose="020B0604020202020204" pitchFamily="34" charset="0"/>
              </a:rPr>
              <a:t>Assist the board in understanding the effectiveness of the organization’s governance, risk management, and control processes.</a:t>
            </a:r>
            <a:endParaRPr lang="en-GB" sz="18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1800" dirty="0">
                <a:effectLst/>
                <a:highlight>
                  <a:srgbClr val="FFFFFF"/>
                </a:highlight>
                <a:latin typeface="Arial" panose="020B0604020202020204" pitchFamily="34" charset="0"/>
                <a:ea typeface="Arial" panose="020B0604020202020204" pitchFamily="34" charset="0"/>
              </a:rPr>
              <a:t>Work with the board and the chief audit executive on the process for escalating matters of importance to the board.</a:t>
            </a:r>
            <a:endParaRPr lang="en-GB" sz="18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1800" dirty="0">
                <a:effectLst/>
                <a:highlight>
                  <a:srgbClr val="FFFFFF"/>
                </a:highlight>
                <a:latin typeface="Arial" panose="020B0604020202020204" pitchFamily="34" charset="0"/>
                <a:ea typeface="Arial" panose="020B0604020202020204" pitchFamily="34" charset="0"/>
              </a:rPr>
              <a:t>Engage with the board to provide the internal audit function with sufficient resources to fulfill the internal audit mandate and achieve the internal audit plan.</a:t>
            </a:r>
            <a:endParaRPr lang="en-GB" sz="18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1800" dirty="0">
                <a:effectLst/>
                <a:highlight>
                  <a:srgbClr val="FFFFFF"/>
                </a:highlight>
                <a:latin typeface="Arial" panose="020B0604020202020204" pitchFamily="34" charset="0"/>
                <a:ea typeface="Arial" panose="020B0604020202020204" pitchFamily="34" charset="0"/>
              </a:rPr>
              <a:t>Engage with the board and the chief audit executive on any issues of insufficient resources and how to remedy the situation.</a:t>
            </a:r>
            <a:endParaRPr lang="en-GB" sz="1800" dirty="0">
              <a:effectLst/>
              <a:latin typeface="Arial" panose="020B0604020202020204" pitchFamily="34" charset="0"/>
              <a:ea typeface="Arial" panose="020B0604020202020204" pitchFamily="34" charset="0"/>
            </a:endParaRPr>
          </a:p>
          <a:p>
            <a:pPr marL="342900" indent="-342900" algn="l">
              <a:buFont typeface="Arial" panose="020B0604020202020204" pitchFamily="34" charset="0"/>
              <a:buChar char="•"/>
            </a:pPr>
            <a:endParaRPr lang="en-GB" sz="2400" dirty="0"/>
          </a:p>
        </p:txBody>
      </p:sp>
    </p:spTree>
    <p:extLst>
      <p:ext uri="{BB962C8B-B14F-4D97-AF65-F5344CB8AC3E}">
        <p14:creationId xmlns:p14="http://schemas.microsoft.com/office/powerpoint/2010/main" val="4258814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Domain III – Governing the Internal Audit Function</a:t>
            </a:r>
          </a:p>
        </p:txBody>
      </p:sp>
      <p:sp>
        <p:nvSpPr>
          <p:cNvPr id="2" name="Content Placeholder 1">
            <a:extLst>
              <a:ext uri="{FF2B5EF4-FFF2-40B4-BE49-F238E27FC236}">
                <a16:creationId xmlns:a16="http://schemas.microsoft.com/office/drawing/2014/main" id="{EA88A188-848F-E425-DAD3-3EF08D06A748}"/>
              </a:ext>
            </a:extLst>
          </p:cNvPr>
          <p:cNvSpPr>
            <a:spLocks noGrp="1"/>
          </p:cNvSpPr>
          <p:nvPr>
            <p:ph idx="1"/>
          </p:nvPr>
        </p:nvSpPr>
        <p:spPr>
          <a:xfrm>
            <a:off x="431370" y="1772816"/>
            <a:ext cx="11425270" cy="4824536"/>
          </a:xfrm>
        </p:spPr>
        <p:txBody>
          <a:bodyPr/>
          <a:lstStyle/>
          <a:p>
            <a:r>
              <a:rPr lang="en-GB" sz="2400" dirty="0"/>
              <a:t>Principle 8 – Overseen by the Board</a:t>
            </a:r>
          </a:p>
          <a:p>
            <a:pPr marL="0" lvl="0" indent="0"/>
            <a:r>
              <a:rPr lang="en-US" sz="1800" dirty="0">
                <a:effectLst/>
                <a:latin typeface="Arial" panose="020B0604020202020204" pitchFamily="34" charset="0"/>
                <a:ea typeface="Arial" panose="020B0604020202020204" pitchFamily="34" charset="0"/>
              </a:rPr>
              <a:t>Essential Conditions continued…</a:t>
            </a:r>
          </a:p>
          <a:p>
            <a:pPr marL="342900" lvl="0" indent="-342900">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Provide input on the internal audit function’s performance objectives.</a:t>
            </a:r>
            <a:endParaRPr lang="en-GB" sz="18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Participate with the board in an annual assessment of the chief audit executive and internal audit function.</a:t>
            </a:r>
            <a:endParaRPr lang="en-GB" sz="18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1800" dirty="0">
                <a:effectLst/>
                <a:highlight>
                  <a:srgbClr val="FFFFFF"/>
                </a:highlight>
                <a:latin typeface="Arial" panose="020B0604020202020204" pitchFamily="34" charset="0"/>
                <a:ea typeface="Arial" panose="020B0604020202020204" pitchFamily="34" charset="0"/>
              </a:rPr>
              <a:t>Collaborate with the board and the chief audit executive </a:t>
            </a:r>
            <a:r>
              <a:rPr lang="en-US" sz="1800" dirty="0">
                <a:effectLst/>
                <a:latin typeface="Arial" panose="020B0604020202020204" pitchFamily="34" charset="0"/>
                <a:ea typeface="Arial" panose="020B0604020202020204" pitchFamily="34" charset="0"/>
              </a:rPr>
              <a:t>to determine the scope and frequency of the external quality assessment.</a:t>
            </a:r>
            <a:endParaRPr lang="en-GB" sz="18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Review the results of the external quality assessment, collaborate with the chief audit executive and board to agree on action plans that address identified deficiencies and opportunities for improvement, if applicable, and agree on a timeline for completion of the action plans.</a:t>
            </a:r>
            <a:endParaRPr lang="en-GB" sz="1800" dirty="0">
              <a:effectLst/>
              <a:latin typeface="Arial" panose="020B0604020202020204" pitchFamily="34" charset="0"/>
              <a:ea typeface="Arial" panose="020B0604020202020204" pitchFamily="34" charset="0"/>
            </a:endParaRPr>
          </a:p>
          <a:p>
            <a:pPr marL="342900" indent="-342900" algn="l">
              <a:buFont typeface="Arial" panose="020B0604020202020204" pitchFamily="34" charset="0"/>
              <a:buChar char="•"/>
            </a:pPr>
            <a:endParaRPr lang="en-GB" sz="2400" dirty="0"/>
          </a:p>
        </p:txBody>
      </p:sp>
    </p:spTree>
    <p:extLst>
      <p:ext uri="{BB962C8B-B14F-4D97-AF65-F5344CB8AC3E}">
        <p14:creationId xmlns:p14="http://schemas.microsoft.com/office/powerpoint/2010/main" val="1837378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Domain III – Governing the Internal Audit Function</a:t>
            </a:r>
          </a:p>
        </p:txBody>
      </p:sp>
      <p:sp>
        <p:nvSpPr>
          <p:cNvPr id="2" name="Content Placeholder 1">
            <a:extLst>
              <a:ext uri="{FF2B5EF4-FFF2-40B4-BE49-F238E27FC236}">
                <a16:creationId xmlns:a16="http://schemas.microsoft.com/office/drawing/2014/main" id="{EA88A188-848F-E425-DAD3-3EF08D06A748}"/>
              </a:ext>
            </a:extLst>
          </p:cNvPr>
          <p:cNvSpPr>
            <a:spLocks noGrp="1"/>
          </p:cNvSpPr>
          <p:nvPr>
            <p:ph idx="1"/>
          </p:nvPr>
        </p:nvSpPr>
        <p:spPr>
          <a:xfrm>
            <a:off x="440004" y="2276872"/>
            <a:ext cx="5472607" cy="4104456"/>
          </a:xfrm>
        </p:spPr>
        <p:txBody>
          <a:bodyPr/>
          <a:lstStyle/>
          <a:p>
            <a:r>
              <a:rPr lang="en-US" sz="2400" b="1" dirty="0">
                <a:ea typeface="Arial" panose="020B0604020202020204" pitchFamily="34" charset="0"/>
              </a:rPr>
              <a:t>Internal Audit Mandate - </a:t>
            </a:r>
            <a:r>
              <a:rPr lang="en-US" sz="2400" dirty="0">
                <a:ea typeface="Arial" panose="020B0604020202020204" pitchFamily="34" charset="0"/>
              </a:rPr>
              <a:t>‘</a:t>
            </a:r>
            <a:r>
              <a:rPr lang="en-US" sz="2400" dirty="0">
                <a:effectLst/>
                <a:ea typeface="Arial" panose="020B0604020202020204" pitchFamily="34" charset="0"/>
              </a:rPr>
              <a:t>The internal audit function’s </a:t>
            </a:r>
            <a:r>
              <a:rPr lang="en-US" sz="2400" u="sng" dirty="0">
                <a:effectLst/>
                <a:ea typeface="Arial" panose="020B0604020202020204" pitchFamily="34" charset="0"/>
              </a:rPr>
              <a:t>authority, role, and responsibilities</a:t>
            </a:r>
            <a:r>
              <a:rPr lang="en-US" sz="2400" dirty="0">
                <a:effectLst/>
                <a:ea typeface="Arial" panose="020B0604020202020204" pitchFamily="34" charset="0"/>
              </a:rPr>
              <a:t>, which may be granted by the board and/or laws and/or regulations.’</a:t>
            </a:r>
          </a:p>
          <a:p>
            <a:r>
              <a:rPr lang="en-GB" sz="2400" b="1" dirty="0"/>
              <a:t>Internal Audit Charter – </a:t>
            </a:r>
            <a:r>
              <a:rPr lang="en-GB" sz="2400" dirty="0"/>
              <a:t>‘</a:t>
            </a:r>
            <a:r>
              <a:rPr lang="en-US" sz="2400" dirty="0">
                <a:effectLst/>
                <a:ea typeface="Arial" panose="020B0604020202020204" pitchFamily="34" charset="0"/>
              </a:rPr>
              <a:t>A formal document that includes the internal audit function’s mandate, organizational position, reporting relationships, scope of work, types of services, and other specifications.</a:t>
            </a:r>
          </a:p>
          <a:p>
            <a:endParaRPr lang="en-GB" sz="2400" i="0" dirty="0">
              <a:solidFill>
                <a:srgbClr val="000000"/>
              </a:solidFill>
              <a:effectLst/>
              <a:latin typeface="minion-pro-condensed"/>
            </a:endParaRPr>
          </a:p>
        </p:txBody>
      </p:sp>
      <p:sp>
        <p:nvSpPr>
          <p:cNvPr id="3" name="Content Placeholder 2">
            <a:extLst>
              <a:ext uri="{FF2B5EF4-FFF2-40B4-BE49-F238E27FC236}">
                <a16:creationId xmlns:a16="http://schemas.microsoft.com/office/drawing/2014/main" id="{34489FE9-BC52-F933-5088-F611D70ED8B3}"/>
              </a:ext>
            </a:extLst>
          </p:cNvPr>
          <p:cNvSpPr>
            <a:spLocks noGrp="1"/>
          </p:cNvSpPr>
          <p:nvPr>
            <p:ph idx="10"/>
          </p:nvPr>
        </p:nvSpPr>
        <p:spPr>
          <a:xfrm>
            <a:off x="6528048" y="2276872"/>
            <a:ext cx="5472607" cy="4392488"/>
          </a:xfrm>
        </p:spPr>
        <p:txBody>
          <a:bodyPr/>
          <a:lstStyle/>
          <a:p>
            <a:r>
              <a:rPr lang="en-GB" sz="2400" b="1" dirty="0"/>
              <a:t>‘</a:t>
            </a:r>
            <a:r>
              <a:rPr lang="en-GB" sz="2400" b="1" i="0" dirty="0">
                <a:solidFill>
                  <a:srgbClr val="000000"/>
                </a:solidFill>
                <a:effectLst/>
              </a:rPr>
              <a:t>The internal audit charter </a:t>
            </a:r>
            <a:r>
              <a:rPr lang="en-GB" sz="2400" i="0" dirty="0">
                <a:solidFill>
                  <a:srgbClr val="000000"/>
                </a:solidFill>
                <a:effectLst/>
              </a:rPr>
              <a:t>is a formal document that defines the internal audit activity's </a:t>
            </a:r>
            <a:r>
              <a:rPr lang="en-GB" sz="2400" i="0" u="sng" dirty="0">
                <a:solidFill>
                  <a:srgbClr val="000000"/>
                </a:solidFill>
                <a:effectLst/>
              </a:rPr>
              <a:t>purpose, authority, and responsibility</a:t>
            </a:r>
            <a:r>
              <a:rPr lang="en-GB" sz="2400" i="0" dirty="0">
                <a:solidFill>
                  <a:srgbClr val="000000"/>
                </a:solidFill>
                <a:effectLst/>
              </a:rPr>
              <a:t>. The internal audit charter establishes the internal audit activity's position within the organization; authorizes access to records, personnel, and physical properties relevant to the performance of engagements; and defines the scope of internal audit activities.​</a:t>
            </a:r>
            <a:endParaRPr lang="en-GB" sz="2400" dirty="0"/>
          </a:p>
        </p:txBody>
      </p:sp>
      <p:sp>
        <p:nvSpPr>
          <p:cNvPr id="4" name="TextBox 3">
            <a:extLst>
              <a:ext uri="{FF2B5EF4-FFF2-40B4-BE49-F238E27FC236}">
                <a16:creationId xmlns:a16="http://schemas.microsoft.com/office/drawing/2014/main" id="{296D61B0-9BF8-0880-8C8C-2FCA36FF884F}"/>
              </a:ext>
            </a:extLst>
          </p:cNvPr>
          <p:cNvSpPr txBox="1"/>
          <p:nvPr/>
        </p:nvSpPr>
        <p:spPr>
          <a:xfrm>
            <a:off x="839416" y="1700808"/>
            <a:ext cx="4457759"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A6B622"/>
                </a:solidFill>
                <a:effectLst/>
                <a:uLnTx/>
                <a:uFillTx/>
                <a:latin typeface="Arial" charset="0"/>
                <a:ea typeface="+mn-ea"/>
                <a:cs typeface="Arial" charset="0"/>
              </a:rPr>
              <a:t>Global Standards 2024</a:t>
            </a:r>
          </a:p>
        </p:txBody>
      </p:sp>
      <p:sp>
        <p:nvSpPr>
          <p:cNvPr id="5" name="TextBox 4">
            <a:extLst>
              <a:ext uri="{FF2B5EF4-FFF2-40B4-BE49-F238E27FC236}">
                <a16:creationId xmlns:a16="http://schemas.microsoft.com/office/drawing/2014/main" id="{EDD90681-465C-F92C-7B08-A94C29201720}"/>
              </a:ext>
            </a:extLst>
          </p:cNvPr>
          <p:cNvSpPr txBox="1"/>
          <p:nvPr/>
        </p:nvSpPr>
        <p:spPr>
          <a:xfrm>
            <a:off x="7035471" y="1694602"/>
            <a:ext cx="4457759"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A6B622"/>
                </a:solidFill>
                <a:effectLst/>
                <a:uLnTx/>
                <a:uFillTx/>
                <a:latin typeface="Arial" charset="0"/>
                <a:ea typeface="+mn-ea"/>
                <a:cs typeface="Arial" charset="0"/>
              </a:rPr>
              <a:t>IPPF 2017 Standards</a:t>
            </a:r>
          </a:p>
        </p:txBody>
      </p:sp>
    </p:spTree>
    <p:extLst>
      <p:ext uri="{BB962C8B-B14F-4D97-AF65-F5344CB8AC3E}">
        <p14:creationId xmlns:p14="http://schemas.microsoft.com/office/powerpoint/2010/main" val="1974275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title"/>
          </p:nvPr>
        </p:nvSpPr>
        <p:spPr>
          <a:xfrm>
            <a:off x="431370" y="-731455"/>
            <a:ext cx="4512501" cy="1462910"/>
          </a:xfrm>
          <a:prstGeom prst="rect">
            <a:avLst/>
          </a:prstGeom>
        </p:spPr>
        <p:txBody>
          <a:bodyPr vert="horz" wrap="square" lIns="0" tIns="12700" rIns="0" bIns="0" rtlCol="0">
            <a:spAutoFit/>
          </a:bodyPr>
          <a:lstStyle/>
          <a:p>
            <a:pPr marL="12700">
              <a:lnSpc>
                <a:spcPct val="100000"/>
              </a:lnSpc>
              <a:spcBef>
                <a:spcPts val="100"/>
              </a:spcBef>
            </a:pPr>
            <a:r>
              <a:rPr lang="en-GB" sz="3600" dirty="0">
                <a:solidFill>
                  <a:srgbClr val="001F5F"/>
                </a:solidFill>
                <a:latin typeface="Calibri"/>
                <a:cs typeface="Calibri"/>
              </a:rPr>
              <a:t>Other Key changes</a:t>
            </a:r>
            <a:endParaRPr sz="3600" dirty="0">
              <a:latin typeface="Calibri"/>
              <a:cs typeface="Calibri"/>
            </a:endParaRPr>
          </a:p>
        </p:txBody>
      </p:sp>
      <p:sp>
        <p:nvSpPr>
          <p:cNvPr id="6" name="Text Placeholder 5">
            <a:extLst>
              <a:ext uri="{FF2B5EF4-FFF2-40B4-BE49-F238E27FC236}">
                <a16:creationId xmlns:a16="http://schemas.microsoft.com/office/drawing/2014/main" id="{4C34930A-F7A3-76B7-8B72-2F3A04B1E864}"/>
              </a:ext>
            </a:extLst>
          </p:cNvPr>
          <p:cNvSpPr>
            <a:spLocks noGrp="1"/>
          </p:cNvSpPr>
          <p:nvPr>
            <p:ph idx="1"/>
          </p:nvPr>
        </p:nvSpPr>
        <p:spPr>
          <a:xfrm>
            <a:off x="263352" y="908720"/>
            <a:ext cx="4824536" cy="5760640"/>
          </a:xfrm>
        </p:spPr>
        <p:txBody>
          <a:bodyPr/>
          <a:lstStyle/>
          <a:p>
            <a:r>
              <a:rPr lang="en-GB" sz="2000" b="1" dirty="0"/>
              <a:t>Domain II </a:t>
            </a:r>
            <a:r>
              <a:rPr lang="en-GB" sz="2000" dirty="0"/>
              <a:t>– Essentially the Code of Ethics with some further expansion pulling from Implementation Guidance. Introduction of the term ‘Professional Courage’ and ethics training as a consideration for implementation, but CIAs MUST complete 2 CPEs of ethics training every year. Also ‘professional courage’ as an appraisal objective.</a:t>
            </a:r>
          </a:p>
          <a:p>
            <a:r>
              <a:rPr lang="en-GB" sz="2000" b="1" dirty="0"/>
              <a:t>Domain IV </a:t>
            </a:r>
            <a:r>
              <a:rPr lang="en-GB" sz="2000" dirty="0"/>
              <a:t>– The Internal Strategy Principle sits in here, and the need to develop and implement an internal audit strategy. </a:t>
            </a:r>
          </a:p>
          <a:p>
            <a:r>
              <a:rPr lang="en-GB" sz="2000" b="1" dirty="0"/>
              <a:t>Domain V </a:t>
            </a:r>
            <a:r>
              <a:rPr lang="en-GB" sz="2000" dirty="0"/>
              <a:t>– This is largely the same as the 2017 IPPF. The term root cause in here has been an area of discussion amongst internal auditors. </a:t>
            </a:r>
          </a:p>
          <a:p>
            <a:endParaRPr lang="en-GB" sz="2000" dirty="0"/>
          </a:p>
          <a:p>
            <a:endParaRPr lang="en-GB" sz="1800" dirty="0"/>
          </a:p>
        </p:txBody>
      </p:sp>
    </p:spTree>
    <p:extLst>
      <p:ext uri="{BB962C8B-B14F-4D97-AF65-F5344CB8AC3E}">
        <p14:creationId xmlns:p14="http://schemas.microsoft.com/office/powerpoint/2010/main" val="3196847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0A34B-E468-4DBD-BC8D-920DF6230B54}"/>
              </a:ext>
            </a:extLst>
          </p:cNvPr>
          <p:cNvSpPr>
            <a:spLocks noGrp="1"/>
          </p:cNvSpPr>
          <p:nvPr>
            <p:ph type="title"/>
          </p:nvPr>
        </p:nvSpPr>
        <p:spPr>
          <a:xfrm>
            <a:off x="1980215" y="286480"/>
            <a:ext cx="2376264" cy="1569964"/>
          </a:xfrm>
        </p:spPr>
        <p:txBody>
          <a:bodyPr/>
          <a:lstStyle/>
          <a:p>
            <a:r>
              <a:rPr lang="en-GB" dirty="0"/>
              <a:t>Questions?</a:t>
            </a:r>
          </a:p>
        </p:txBody>
      </p:sp>
      <p:sp>
        <p:nvSpPr>
          <p:cNvPr id="6" name="Content Placeholder 2">
            <a:extLst>
              <a:ext uri="{FF2B5EF4-FFF2-40B4-BE49-F238E27FC236}">
                <a16:creationId xmlns:a16="http://schemas.microsoft.com/office/drawing/2014/main" id="{E86F647C-EB8C-4DA2-BEC2-0FEA14C9633D}"/>
              </a:ext>
            </a:extLst>
          </p:cNvPr>
          <p:cNvSpPr txBox="1">
            <a:spLocks/>
          </p:cNvSpPr>
          <p:nvPr/>
        </p:nvSpPr>
        <p:spPr>
          <a:xfrm>
            <a:off x="1980214" y="3502900"/>
            <a:ext cx="3807257" cy="576064"/>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r>
              <a:rPr lang="en-GB" b="1" kern="0" dirty="0">
                <a:solidFill>
                  <a:schemeClr val="bg1"/>
                </a:solidFill>
              </a:rPr>
              <a:t>Training courses including online</a:t>
            </a:r>
          </a:p>
          <a:p>
            <a:r>
              <a:rPr lang="en-GB" kern="0" dirty="0">
                <a:solidFill>
                  <a:schemeClr val="bg1"/>
                </a:solidFill>
              </a:rPr>
              <a:t>learning@iia.org.uk</a:t>
            </a:r>
          </a:p>
        </p:txBody>
      </p:sp>
      <p:sp>
        <p:nvSpPr>
          <p:cNvPr id="7" name="Content Placeholder 2">
            <a:extLst>
              <a:ext uri="{FF2B5EF4-FFF2-40B4-BE49-F238E27FC236}">
                <a16:creationId xmlns:a16="http://schemas.microsoft.com/office/drawing/2014/main" id="{B25E1327-9971-4680-8CF2-7D90EAE60E89}"/>
              </a:ext>
            </a:extLst>
          </p:cNvPr>
          <p:cNvSpPr txBox="1">
            <a:spLocks/>
          </p:cNvSpPr>
          <p:nvPr/>
        </p:nvSpPr>
        <p:spPr>
          <a:xfrm>
            <a:off x="1980214" y="2718165"/>
            <a:ext cx="2952328" cy="636936"/>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r>
              <a:rPr lang="en-GB" b="1" kern="0" dirty="0">
                <a:solidFill>
                  <a:schemeClr val="bg1"/>
                </a:solidFill>
              </a:rPr>
              <a:t>Membership services</a:t>
            </a:r>
          </a:p>
          <a:p>
            <a:r>
              <a:rPr lang="en-GB" kern="0" dirty="0">
                <a:solidFill>
                  <a:schemeClr val="bg1"/>
                </a:solidFill>
              </a:rPr>
              <a:t>membership@iia.org.uk</a:t>
            </a:r>
          </a:p>
        </p:txBody>
      </p:sp>
      <p:sp>
        <p:nvSpPr>
          <p:cNvPr id="8" name="Content Placeholder 2">
            <a:extLst>
              <a:ext uri="{FF2B5EF4-FFF2-40B4-BE49-F238E27FC236}">
                <a16:creationId xmlns:a16="http://schemas.microsoft.com/office/drawing/2014/main" id="{0753D57C-1584-4350-811D-9DD8BB277C1B}"/>
              </a:ext>
            </a:extLst>
          </p:cNvPr>
          <p:cNvSpPr txBox="1">
            <a:spLocks/>
          </p:cNvSpPr>
          <p:nvPr/>
        </p:nvSpPr>
        <p:spPr>
          <a:xfrm>
            <a:off x="1980214" y="4431652"/>
            <a:ext cx="3899762" cy="586498"/>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r>
              <a:rPr lang="en-GB" b="1" kern="0" dirty="0">
                <a:solidFill>
                  <a:schemeClr val="bg1"/>
                </a:solidFill>
              </a:rPr>
              <a:t>Career pathway and designations </a:t>
            </a:r>
          </a:p>
          <a:p>
            <a:r>
              <a:rPr lang="en-GB" kern="0" dirty="0">
                <a:solidFill>
                  <a:schemeClr val="bg1"/>
                </a:solidFill>
              </a:rPr>
              <a:t>studentsupport@iia.org.uk</a:t>
            </a:r>
          </a:p>
        </p:txBody>
      </p:sp>
      <p:grpSp>
        <p:nvGrpSpPr>
          <p:cNvPr id="10" name="Group 9">
            <a:extLst>
              <a:ext uri="{FF2B5EF4-FFF2-40B4-BE49-F238E27FC236}">
                <a16:creationId xmlns:a16="http://schemas.microsoft.com/office/drawing/2014/main" id="{D071B912-F211-48B2-9BF1-443FAA1FFE5D}"/>
              </a:ext>
            </a:extLst>
          </p:cNvPr>
          <p:cNvGrpSpPr/>
          <p:nvPr/>
        </p:nvGrpSpPr>
        <p:grpSpPr>
          <a:xfrm>
            <a:off x="6968480" y="2789312"/>
            <a:ext cx="4455329" cy="2202784"/>
            <a:chOff x="6816080" y="2636912"/>
            <a:chExt cx="4455329" cy="2202784"/>
          </a:xfrm>
        </p:grpSpPr>
        <p:pic>
          <p:nvPicPr>
            <p:cNvPr id="11" name="Picture 10" descr="C:\Users\FrancescaM\Downloads\107170-512.png">
              <a:extLst>
                <a:ext uri="{FF2B5EF4-FFF2-40B4-BE49-F238E27FC236}">
                  <a16:creationId xmlns:a16="http://schemas.microsoft.com/office/drawing/2014/main" id="{C3193C75-CE7A-4DA7-97C2-8F0D3159F7C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16080" y="2636912"/>
              <a:ext cx="576064" cy="5760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FrancescaM\Downloads\107178-512.png">
              <a:extLst>
                <a:ext uri="{FF2B5EF4-FFF2-40B4-BE49-F238E27FC236}">
                  <a16:creationId xmlns:a16="http://schemas.microsoft.com/office/drawing/2014/main" id="{826BF62C-7D33-46C6-B62D-B99D5AD45A8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16080" y="3445055"/>
              <a:ext cx="585316" cy="5760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FrancescaM\Downloads\107175-512.png">
              <a:extLst>
                <a:ext uri="{FF2B5EF4-FFF2-40B4-BE49-F238E27FC236}">
                  <a16:creationId xmlns:a16="http://schemas.microsoft.com/office/drawing/2014/main" id="{279D01A7-17DE-4438-80EE-0EFC979EA05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16080" y="4253198"/>
              <a:ext cx="585316" cy="58649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D3137AFC-D677-49E7-9240-B5002F29EC35}"/>
                </a:ext>
              </a:extLst>
            </p:cNvPr>
            <p:cNvSpPr txBox="1">
              <a:spLocks/>
            </p:cNvSpPr>
            <p:nvPr/>
          </p:nvSpPr>
          <p:spPr>
            <a:xfrm>
              <a:off x="7464152" y="3590283"/>
              <a:ext cx="3807257" cy="379989"/>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r>
                <a:rPr lang="en-GB" kern="0" dirty="0">
                  <a:solidFill>
                    <a:schemeClr val="bg1"/>
                  </a:solidFill>
                </a:rPr>
                <a:t>Chartered Institute of Internal Auditors</a:t>
              </a:r>
            </a:p>
          </p:txBody>
        </p:sp>
        <p:sp>
          <p:nvSpPr>
            <p:cNvPr id="15" name="Content Placeholder 2">
              <a:extLst>
                <a:ext uri="{FF2B5EF4-FFF2-40B4-BE49-F238E27FC236}">
                  <a16:creationId xmlns:a16="http://schemas.microsoft.com/office/drawing/2014/main" id="{CCAFA0CE-2610-4683-B147-6783AC7F0E79}"/>
                </a:ext>
              </a:extLst>
            </p:cNvPr>
            <p:cNvSpPr txBox="1">
              <a:spLocks/>
            </p:cNvSpPr>
            <p:nvPr/>
          </p:nvSpPr>
          <p:spPr>
            <a:xfrm>
              <a:off x="7464152" y="2734949"/>
              <a:ext cx="1656184" cy="379989"/>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r>
                <a:rPr lang="en-GB" kern="0" dirty="0">
                  <a:solidFill>
                    <a:schemeClr val="bg1"/>
                  </a:solidFill>
                </a:rPr>
                <a:t>@CharteredIIA</a:t>
              </a:r>
            </a:p>
          </p:txBody>
        </p:sp>
        <p:sp>
          <p:nvSpPr>
            <p:cNvPr id="16" name="Content Placeholder 2">
              <a:extLst>
                <a:ext uri="{FF2B5EF4-FFF2-40B4-BE49-F238E27FC236}">
                  <a16:creationId xmlns:a16="http://schemas.microsoft.com/office/drawing/2014/main" id="{BBBFB8FF-B22E-4E2D-B08B-31569B77AD8D}"/>
                </a:ext>
              </a:extLst>
            </p:cNvPr>
            <p:cNvSpPr txBox="1">
              <a:spLocks/>
            </p:cNvSpPr>
            <p:nvPr/>
          </p:nvSpPr>
          <p:spPr>
            <a:xfrm>
              <a:off x="7464152" y="4402431"/>
              <a:ext cx="1800200" cy="288032"/>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r>
                <a:rPr lang="en-GB" kern="0" dirty="0">
                  <a:solidFill>
                    <a:schemeClr val="bg1"/>
                  </a:solidFill>
                </a:rPr>
                <a:t>@CharteredIIA </a:t>
              </a:r>
            </a:p>
          </p:txBody>
        </p:sp>
      </p:grpSp>
      <p:sp>
        <p:nvSpPr>
          <p:cNvPr id="17" name="Content Placeholder 2">
            <a:extLst>
              <a:ext uri="{FF2B5EF4-FFF2-40B4-BE49-F238E27FC236}">
                <a16:creationId xmlns:a16="http://schemas.microsoft.com/office/drawing/2014/main" id="{92EE9BB5-4EFC-4B7B-989A-1823D0CD3CF1}"/>
              </a:ext>
            </a:extLst>
          </p:cNvPr>
          <p:cNvSpPr txBox="1">
            <a:spLocks/>
          </p:cNvSpPr>
          <p:nvPr/>
        </p:nvSpPr>
        <p:spPr>
          <a:xfrm>
            <a:off x="6976476" y="2075721"/>
            <a:ext cx="2719924" cy="288032"/>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r>
              <a:rPr lang="en-GB" kern="0" dirty="0">
                <a:solidFill>
                  <a:schemeClr val="bg1"/>
                </a:solidFill>
              </a:rPr>
              <a:t>Follow us on social media</a:t>
            </a:r>
          </a:p>
        </p:txBody>
      </p:sp>
      <p:sp>
        <p:nvSpPr>
          <p:cNvPr id="18" name="Content Placeholder 2">
            <a:extLst>
              <a:ext uri="{FF2B5EF4-FFF2-40B4-BE49-F238E27FC236}">
                <a16:creationId xmlns:a16="http://schemas.microsoft.com/office/drawing/2014/main" id="{0BC214E6-D00F-4322-B8A5-864BA0A6A43F}"/>
              </a:ext>
            </a:extLst>
          </p:cNvPr>
          <p:cNvSpPr txBox="1">
            <a:spLocks/>
          </p:cNvSpPr>
          <p:nvPr/>
        </p:nvSpPr>
        <p:spPr>
          <a:xfrm>
            <a:off x="1980214" y="2075721"/>
            <a:ext cx="3683738" cy="288032"/>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r>
              <a:rPr lang="en-GB" kern="0" dirty="0">
                <a:solidFill>
                  <a:schemeClr val="bg1"/>
                </a:solidFill>
              </a:rPr>
              <a:t>Contact us for further information on;</a:t>
            </a:r>
          </a:p>
        </p:txBody>
      </p:sp>
      <p:pic>
        <p:nvPicPr>
          <p:cNvPr id="19" name="Picture 18" descr="Logo, icon&#10;&#10;Description automatically generated">
            <a:hlinkClick r:id="rId5"/>
            <a:extLst>
              <a:ext uri="{FF2B5EF4-FFF2-40B4-BE49-F238E27FC236}">
                <a16:creationId xmlns:a16="http://schemas.microsoft.com/office/drawing/2014/main" id="{F9A754CC-5E39-F83F-C85F-CD38A3E17E91}"/>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8578" t="11474" r="29838" b="9066"/>
          <a:stretch/>
        </p:blipFill>
        <p:spPr>
          <a:xfrm>
            <a:off x="6998945" y="5224175"/>
            <a:ext cx="617607" cy="617607"/>
          </a:xfrm>
          <a:prstGeom prst="rect">
            <a:avLst/>
          </a:prstGeom>
        </p:spPr>
      </p:pic>
      <p:sp>
        <p:nvSpPr>
          <p:cNvPr id="20" name="Content Placeholder 2">
            <a:extLst>
              <a:ext uri="{FF2B5EF4-FFF2-40B4-BE49-F238E27FC236}">
                <a16:creationId xmlns:a16="http://schemas.microsoft.com/office/drawing/2014/main" id="{8FE35FFF-D17D-A01D-3B52-7C489C41C68D}"/>
              </a:ext>
            </a:extLst>
          </p:cNvPr>
          <p:cNvSpPr txBox="1">
            <a:spLocks/>
          </p:cNvSpPr>
          <p:nvPr/>
        </p:nvSpPr>
        <p:spPr>
          <a:xfrm>
            <a:off x="7620362" y="5388962"/>
            <a:ext cx="1800200" cy="288032"/>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r>
              <a:rPr lang="en-GB" kern="0" dirty="0">
                <a:solidFill>
                  <a:schemeClr val="bg1"/>
                </a:solidFill>
              </a:rPr>
              <a:t>CharteredIIA </a:t>
            </a:r>
          </a:p>
        </p:txBody>
      </p:sp>
    </p:spTree>
    <p:extLst>
      <p:ext uri="{BB962C8B-B14F-4D97-AF65-F5344CB8AC3E}">
        <p14:creationId xmlns:p14="http://schemas.microsoft.com/office/powerpoint/2010/main" val="3751411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GB" altLang="en-US" dirty="0"/>
              <a:t>Thank you</a:t>
            </a:r>
          </a:p>
        </p:txBody>
      </p:sp>
    </p:spTree>
    <p:extLst>
      <p:ext uri="{BB962C8B-B14F-4D97-AF65-F5344CB8AC3E}">
        <p14:creationId xmlns:p14="http://schemas.microsoft.com/office/powerpoint/2010/main" val="4155183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00D406-B62D-414C-8E6A-4ECFB7E6AD21}"/>
              </a:ext>
            </a:extLst>
          </p:cNvPr>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marL="14288" lvl="1" indent="0">
              <a:spcBef>
                <a:spcPts val="0"/>
              </a:spcBef>
              <a:spcAft>
                <a:spcPts val="1800"/>
              </a:spcAft>
              <a:buNone/>
            </a:pPr>
            <a:r>
              <a:rPr lang="en-GB" sz="1600" dirty="0">
                <a:solidFill>
                  <a:srgbClr val="292C39"/>
                </a:solidFill>
              </a:rPr>
              <a:t>The IPPF and Global Standards</a:t>
            </a:r>
          </a:p>
          <a:p>
            <a:pPr marL="14288" lvl="1" indent="0">
              <a:spcBef>
                <a:spcPts val="0"/>
              </a:spcBef>
              <a:spcAft>
                <a:spcPts val="1800"/>
              </a:spcAft>
              <a:buNone/>
            </a:pPr>
            <a:r>
              <a:rPr lang="en-GB" sz="1600" dirty="0">
                <a:solidFill>
                  <a:srgbClr val="292C39"/>
                </a:solidFill>
              </a:rPr>
              <a:t>Key Changes and Areas of Challenge</a:t>
            </a:r>
          </a:p>
          <a:p>
            <a:pPr marL="14288" lvl="1" indent="0">
              <a:spcBef>
                <a:spcPts val="0"/>
              </a:spcBef>
              <a:spcAft>
                <a:spcPts val="1800"/>
              </a:spcAft>
              <a:buNone/>
            </a:pPr>
            <a:r>
              <a:rPr lang="en-GB" sz="1600" dirty="0">
                <a:solidFill>
                  <a:srgbClr val="292C39"/>
                </a:solidFill>
              </a:rPr>
              <a:t>External Quality Assessments</a:t>
            </a:r>
          </a:p>
          <a:p>
            <a:pPr marL="14288" lvl="1" indent="0">
              <a:spcBef>
                <a:spcPts val="0"/>
              </a:spcBef>
              <a:spcAft>
                <a:spcPts val="1800"/>
              </a:spcAft>
              <a:buNone/>
            </a:pPr>
            <a:r>
              <a:rPr lang="en-GB" sz="1600" dirty="0">
                <a:solidFill>
                  <a:srgbClr val="292C39"/>
                </a:solidFill>
              </a:rPr>
              <a:t>Audit Committee To Do List</a:t>
            </a:r>
          </a:p>
          <a:p>
            <a:pPr marL="14288" lvl="1" indent="0">
              <a:spcBef>
                <a:spcPts val="0"/>
              </a:spcBef>
              <a:spcAft>
                <a:spcPts val="1800"/>
              </a:spcAft>
              <a:buNone/>
            </a:pPr>
            <a:endParaRPr lang="en-GB" sz="1600" dirty="0">
              <a:solidFill>
                <a:srgbClr val="292C39"/>
              </a:solidFill>
            </a:endParaRPr>
          </a:p>
        </p:txBody>
      </p:sp>
      <p:cxnSp>
        <p:nvCxnSpPr>
          <p:cNvPr id="22" name="Straight Connector 21">
            <a:extLst>
              <a:ext uri="{FF2B5EF4-FFF2-40B4-BE49-F238E27FC236}">
                <a16:creationId xmlns:a16="http://schemas.microsoft.com/office/drawing/2014/main" id="{C2BE2CD5-3E72-B045-A661-AAD23BA813CD}"/>
              </a:ext>
            </a:extLst>
          </p:cNvPr>
          <p:cNvCxnSpPr/>
          <p:nvPr/>
        </p:nvCxnSpPr>
        <p:spPr bwMode="auto">
          <a:xfrm>
            <a:off x="7714905" y="2825378"/>
            <a:ext cx="2664296" cy="0"/>
          </a:xfrm>
          <a:prstGeom prst="line">
            <a:avLst/>
          </a:prstGeom>
          <a:noFill/>
          <a:ln w="6350" cap="flat" cmpd="sng" algn="ctr">
            <a:solidFill>
              <a:srgbClr val="A6B622"/>
            </a:solidFill>
            <a:prstDash val="sysDot"/>
            <a:round/>
            <a:headEnd type="none" w="med" len="med"/>
            <a:tailEnd type="none" w="med" len="med"/>
          </a:ln>
          <a:effectLst/>
        </p:spPr>
      </p:cxnSp>
      <p:cxnSp>
        <p:nvCxnSpPr>
          <p:cNvPr id="24" name="Straight Connector 23">
            <a:extLst>
              <a:ext uri="{FF2B5EF4-FFF2-40B4-BE49-F238E27FC236}">
                <a16:creationId xmlns:a16="http://schemas.microsoft.com/office/drawing/2014/main" id="{9A306662-F38B-0142-A908-D429968F3CD6}"/>
              </a:ext>
            </a:extLst>
          </p:cNvPr>
          <p:cNvCxnSpPr/>
          <p:nvPr/>
        </p:nvCxnSpPr>
        <p:spPr bwMode="auto">
          <a:xfrm>
            <a:off x="7714905" y="3789040"/>
            <a:ext cx="2664296" cy="0"/>
          </a:xfrm>
          <a:prstGeom prst="line">
            <a:avLst/>
          </a:prstGeom>
          <a:noFill/>
          <a:ln w="6350" cap="flat" cmpd="sng" algn="ctr">
            <a:solidFill>
              <a:srgbClr val="A6B622"/>
            </a:solidFill>
            <a:prstDash val="sysDot"/>
            <a:round/>
            <a:headEnd type="none" w="med" len="med"/>
            <a:tailEnd type="none" w="med" len="med"/>
          </a:ln>
          <a:effectLst/>
        </p:spPr>
      </p:cxnSp>
      <p:cxnSp>
        <p:nvCxnSpPr>
          <p:cNvPr id="25" name="Straight Connector 24">
            <a:extLst>
              <a:ext uri="{FF2B5EF4-FFF2-40B4-BE49-F238E27FC236}">
                <a16:creationId xmlns:a16="http://schemas.microsoft.com/office/drawing/2014/main" id="{F4F375C0-89CE-3B42-8720-451A2765AE7F}"/>
              </a:ext>
            </a:extLst>
          </p:cNvPr>
          <p:cNvCxnSpPr/>
          <p:nvPr/>
        </p:nvCxnSpPr>
        <p:spPr bwMode="auto">
          <a:xfrm>
            <a:off x="7714905" y="4293096"/>
            <a:ext cx="2664296" cy="0"/>
          </a:xfrm>
          <a:prstGeom prst="line">
            <a:avLst/>
          </a:prstGeom>
          <a:noFill/>
          <a:ln w="6350" cap="flat" cmpd="sng" algn="ctr">
            <a:solidFill>
              <a:srgbClr val="A6B622"/>
            </a:solidFill>
            <a:prstDash val="sysDot"/>
            <a:round/>
            <a:headEnd type="none" w="med" len="med"/>
            <a:tailEnd type="none" w="med" len="med"/>
          </a:ln>
          <a:effectLst/>
        </p:spPr>
      </p:cxnSp>
      <p:cxnSp>
        <p:nvCxnSpPr>
          <p:cNvPr id="37" name="Straight Connector 36">
            <a:extLst>
              <a:ext uri="{FF2B5EF4-FFF2-40B4-BE49-F238E27FC236}">
                <a16:creationId xmlns:a16="http://schemas.microsoft.com/office/drawing/2014/main" id="{B34EBD21-4C88-D246-A1DD-3B31FA5B8293}"/>
              </a:ext>
            </a:extLst>
          </p:cNvPr>
          <p:cNvCxnSpPr/>
          <p:nvPr/>
        </p:nvCxnSpPr>
        <p:spPr bwMode="auto">
          <a:xfrm>
            <a:off x="7718080" y="3284984"/>
            <a:ext cx="2664296" cy="0"/>
          </a:xfrm>
          <a:prstGeom prst="line">
            <a:avLst/>
          </a:prstGeom>
          <a:noFill/>
          <a:ln w="6350" cap="flat" cmpd="sng" algn="ctr">
            <a:solidFill>
              <a:srgbClr val="A6B622"/>
            </a:solidFill>
            <a:prstDash val="sysDot"/>
            <a:round/>
            <a:headEnd type="none" w="med" len="med"/>
            <a:tailEnd type="none" w="med" len="med"/>
          </a:ln>
          <a:effectLst/>
        </p:spPr>
      </p:cxnSp>
    </p:spTree>
    <p:extLst>
      <p:ext uri="{BB962C8B-B14F-4D97-AF65-F5344CB8AC3E}">
        <p14:creationId xmlns:p14="http://schemas.microsoft.com/office/powerpoint/2010/main" val="1883954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3" y="1552178"/>
            <a:ext cx="10513167" cy="4824536"/>
          </a:xfrm>
        </p:spPr>
        <p:txBody>
          <a:bodyPr/>
          <a:lstStyle/>
          <a:p>
            <a:pPr marL="0" indent="0">
              <a:spcBef>
                <a:spcPts val="1200"/>
              </a:spcBef>
            </a:pPr>
            <a:r>
              <a:rPr lang="en-US" sz="3600" b="1" dirty="0">
                <a:effectLst/>
                <a:latin typeface="Arial" panose="020B0604020202020204" pitchFamily="34" charset="0"/>
                <a:ea typeface="Arial" panose="020B0604020202020204" pitchFamily="34" charset="0"/>
              </a:rPr>
              <a:t>Appropriate governance arrangements</a:t>
            </a:r>
            <a:r>
              <a:rPr lang="en-US" sz="3600" dirty="0">
                <a:effectLst/>
                <a:latin typeface="Arial" panose="020B0604020202020204" pitchFamily="34" charset="0"/>
                <a:ea typeface="Arial" panose="020B0604020202020204" pitchFamily="34" charset="0"/>
              </a:rPr>
              <a:t> are essential to enable the internal audit function to be effective.</a:t>
            </a:r>
          </a:p>
          <a:p>
            <a:pPr marL="0" indent="0">
              <a:spcBef>
                <a:spcPts val="1200"/>
              </a:spcBef>
            </a:pPr>
            <a:endParaRPr lang="en-US" sz="3600" dirty="0">
              <a:latin typeface="Arial" panose="020B0604020202020204" pitchFamily="34" charset="0"/>
            </a:endParaRPr>
          </a:p>
          <a:p>
            <a:pPr marL="0" indent="0">
              <a:spcBef>
                <a:spcPts val="1200"/>
              </a:spcBef>
            </a:pPr>
            <a:r>
              <a:rPr lang="en-US" sz="3600" dirty="0">
                <a:effectLst/>
                <a:latin typeface="Arial" panose="020B0604020202020204" pitchFamily="34" charset="0"/>
                <a:ea typeface="Arial" panose="020B0604020202020204" pitchFamily="34" charset="0"/>
              </a:rPr>
              <a:t>…activities of… Senior Management are essential to the internal audit function’s ability to fulfill the Purpose of Internal Auditing.</a:t>
            </a:r>
            <a:endParaRPr lang="en-GB" sz="3600" dirty="0"/>
          </a:p>
        </p:txBody>
      </p:sp>
      <p:pic>
        <p:nvPicPr>
          <p:cNvPr id="6" name="Picture 5">
            <a:extLst>
              <a:ext uri="{FF2B5EF4-FFF2-40B4-BE49-F238E27FC236}">
                <a16:creationId xmlns:a16="http://schemas.microsoft.com/office/drawing/2014/main" id="{B1C8E832-CBEA-B348-8E72-9B0312F09A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4919" y="1335710"/>
            <a:ext cx="279055" cy="388250"/>
          </a:xfrm>
          <a:prstGeom prst="rect">
            <a:avLst/>
          </a:prstGeom>
        </p:spPr>
      </p:pic>
      <p:pic>
        <p:nvPicPr>
          <p:cNvPr id="12" name="Picture 11">
            <a:extLst>
              <a:ext uri="{FF2B5EF4-FFF2-40B4-BE49-F238E27FC236}">
                <a16:creationId xmlns:a16="http://schemas.microsoft.com/office/drawing/2014/main" id="{2DFE942E-2205-F349-A89E-DF8D37E4BA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2783632" y="2564904"/>
            <a:ext cx="279055" cy="388250"/>
          </a:xfrm>
          <a:prstGeom prst="rect">
            <a:avLst/>
          </a:prstGeom>
        </p:spPr>
      </p:pic>
      <p:sp>
        <p:nvSpPr>
          <p:cNvPr id="5" name="Title 4">
            <a:extLst>
              <a:ext uri="{FF2B5EF4-FFF2-40B4-BE49-F238E27FC236}">
                <a16:creationId xmlns:a16="http://schemas.microsoft.com/office/drawing/2014/main" id="{8A8189C1-5CCC-D74B-979D-BA100B24D4FF}"/>
              </a:ext>
            </a:extLst>
          </p:cNvPr>
          <p:cNvSpPr>
            <a:spLocks noGrp="1"/>
          </p:cNvSpPr>
          <p:nvPr>
            <p:ph type="title"/>
          </p:nvPr>
        </p:nvSpPr>
        <p:spPr>
          <a:xfrm>
            <a:off x="1199456" y="311767"/>
            <a:ext cx="8454923" cy="1029002"/>
          </a:xfrm>
        </p:spPr>
        <p:txBody>
          <a:bodyPr/>
          <a:lstStyle/>
          <a:p>
            <a:r>
              <a:rPr lang="en-US" dirty="0"/>
              <a:t>Global Internal Audit Standards 2024, Domain III:</a:t>
            </a:r>
          </a:p>
        </p:txBody>
      </p:sp>
      <p:pic>
        <p:nvPicPr>
          <p:cNvPr id="2" name="Picture 1">
            <a:extLst>
              <a:ext uri="{FF2B5EF4-FFF2-40B4-BE49-F238E27FC236}">
                <a16:creationId xmlns:a16="http://schemas.microsoft.com/office/drawing/2014/main" id="{756E5344-0DF3-A152-E88A-78ECC7877F8A}"/>
              </a:ext>
            </a:extLst>
          </p:cNvPr>
          <p:cNvPicPr>
            <a:picLocks noChangeAspect="1"/>
          </p:cNvPicPr>
          <p:nvPr/>
        </p:nvPicPr>
        <p:blipFill>
          <a:blip r:embed="rId3"/>
          <a:stretch>
            <a:fillRect/>
          </a:stretch>
        </p:blipFill>
        <p:spPr>
          <a:xfrm>
            <a:off x="8616280" y="5110733"/>
            <a:ext cx="280440" cy="390178"/>
          </a:xfrm>
          <a:prstGeom prst="rect">
            <a:avLst/>
          </a:prstGeom>
        </p:spPr>
      </p:pic>
      <p:pic>
        <p:nvPicPr>
          <p:cNvPr id="4" name="Picture 3">
            <a:extLst>
              <a:ext uri="{FF2B5EF4-FFF2-40B4-BE49-F238E27FC236}">
                <a16:creationId xmlns:a16="http://schemas.microsoft.com/office/drawing/2014/main" id="{C074F7A9-B9DE-BAD6-24EB-A83F662754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11423" y="3856212"/>
            <a:ext cx="279055" cy="388250"/>
          </a:xfrm>
          <a:prstGeom prst="rect">
            <a:avLst/>
          </a:prstGeom>
        </p:spPr>
      </p:pic>
    </p:spTree>
    <p:extLst>
      <p:ext uri="{BB962C8B-B14F-4D97-AF65-F5344CB8AC3E}">
        <p14:creationId xmlns:p14="http://schemas.microsoft.com/office/powerpoint/2010/main" val="110054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F3954A0-31E9-094C-B368-BEBFA22A2E55}"/>
              </a:ext>
            </a:extLst>
          </p:cNvPr>
          <p:cNvSpPr>
            <a:spLocks noGrp="1"/>
          </p:cNvSpPr>
          <p:nvPr>
            <p:ph type="title"/>
          </p:nvPr>
        </p:nvSpPr>
        <p:spPr/>
        <p:txBody>
          <a:bodyPr/>
          <a:lstStyle/>
          <a:p>
            <a:r>
              <a:rPr lang="en-US" dirty="0"/>
              <a:t>The IPPF and new Global Standards</a:t>
            </a:r>
          </a:p>
        </p:txBody>
      </p:sp>
    </p:spTree>
    <p:extLst>
      <p:ext uri="{BB962C8B-B14F-4D97-AF65-F5344CB8AC3E}">
        <p14:creationId xmlns:p14="http://schemas.microsoft.com/office/powerpoint/2010/main" val="3595319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3" name="object 4">
            <a:extLst>
              <a:ext uri="{FF2B5EF4-FFF2-40B4-BE49-F238E27FC236}">
                <a16:creationId xmlns:a16="http://schemas.microsoft.com/office/drawing/2014/main" id="{1711667C-9082-A5C4-8278-F44F56BD51FE}"/>
              </a:ext>
            </a:extLst>
          </p:cNvPr>
          <p:cNvSpPr txBox="1">
            <a:spLocks/>
          </p:cNvSpPr>
          <p:nvPr/>
        </p:nvSpPr>
        <p:spPr bwMode="auto">
          <a:xfrm>
            <a:off x="419381" y="499726"/>
            <a:ext cx="10241280" cy="56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2700" rIns="0" bIns="0" numCol="1" rtlCol="0" anchor="b" anchorCtr="0" compatLnSpc="1">
            <a:prstTxWarp prst="textNoShape">
              <a:avLst/>
            </a:prstTxWarp>
            <a:spAutoFit/>
          </a:bodyPr>
          <a:lst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a:lstStyle>
          <a:p>
            <a:pPr marL="12065" marR="0" lvl="0" indent="0" algn="l" defTabSz="914400" rtl="0" eaLnBrk="0" fontAlgn="base" latinLnBrk="0" hangingPunct="0">
              <a:lnSpc>
                <a:spcPct val="100000"/>
              </a:lnSpc>
              <a:spcBef>
                <a:spcPts val="100"/>
              </a:spcBef>
              <a:spcAft>
                <a:spcPct val="0"/>
              </a:spcAft>
              <a:buClrTx/>
              <a:buSzTx/>
              <a:buFontTx/>
              <a:buNone/>
              <a:tabLst/>
              <a:defRPr/>
            </a:pPr>
            <a:r>
              <a:rPr kumimoji="0" lang="en-GB" sz="3600" b="1" i="0" u="none" strike="noStrike" kern="0" cap="none" spc="0" normalizeH="0" baseline="0" noProof="0" dirty="0">
                <a:ln>
                  <a:noFill/>
                </a:ln>
                <a:solidFill>
                  <a:srgbClr val="117AC5"/>
                </a:solidFill>
                <a:effectLst/>
                <a:uLnTx/>
                <a:uFillTx/>
                <a:latin typeface="Tahoma"/>
                <a:ea typeface="+mj-ea"/>
                <a:cs typeface="Tahoma"/>
              </a:rPr>
              <a:t>Current</a:t>
            </a:r>
            <a:r>
              <a:rPr kumimoji="0" lang="en-GB" sz="3600" b="1" i="0" u="none" strike="noStrike" kern="0" cap="none" spc="-35" normalizeH="0" baseline="0" noProof="0" dirty="0">
                <a:ln>
                  <a:noFill/>
                </a:ln>
                <a:solidFill>
                  <a:srgbClr val="117AC5"/>
                </a:solidFill>
                <a:effectLst/>
                <a:uLnTx/>
                <a:uFillTx/>
                <a:latin typeface="Tahoma"/>
                <a:ea typeface="+mj-ea"/>
                <a:cs typeface="Tahoma"/>
              </a:rPr>
              <a:t> </a:t>
            </a:r>
            <a:r>
              <a:rPr kumimoji="0" lang="en-GB" sz="3600" b="1" i="0" u="none" strike="noStrike" kern="0" cap="none" spc="0" normalizeH="0" baseline="0" noProof="0" dirty="0">
                <a:ln>
                  <a:noFill/>
                </a:ln>
                <a:solidFill>
                  <a:srgbClr val="117AC5"/>
                </a:solidFill>
                <a:effectLst/>
                <a:uLnTx/>
                <a:uFillTx/>
                <a:latin typeface="Tahoma"/>
                <a:ea typeface="+mj-ea"/>
                <a:cs typeface="Tahoma"/>
              </a:rPr>
              <a:t>IPPF and Global Standards</a:t>
            </a:r>
            <a:endParaRPr kumimoji="0" lang="en-GB" sz="3600" b="1" i="0" u="none" strike="noStrike" kern="0" cap="none" spc="0" normalizeH="0" baseline="0" noProof="0" dirty="0">
              <a:ln>
                <a:noFill/>
              </a:ln>
              <a:solidFill>
                <a:srgbClr val="282C38"/>
              </a:solidFill>
              <a:effectLst/>
              <a:uLnTx/>
              <a:uFillTx/>
              <a:latin typeface="Tahoma"/>
              <a:ea typeface="+mj-ea"/>
              <a:cs typeface="Tahoma"/>
            </a:endParaRPr>
          </a:p>
        </p:txBody>
      </p:sp>
      <p:pic>
        <p:nvPicPr>
          <p:cNvPr id="4" name="object 3" descr="IPPF framework mapped to global standards framework.">
            <a:extLst>
              <a:ext uri="{FF2B5EF4-FFF2-40B4-BE49-F238E27FC236}">
                <a16:creationId xmlns:a16="http://schemas.microsoft.com/office/drawing/2014/main" id="{3F0E9CBC-96EC-A27F-F52A-2A0720B1FAF7}"/>
              </a:ext>
            </a:extLst>
          </p:cNvPr>
          <p:cNvPicPr/>
          <p:nvPr/>
        </p:nvPicPr>
        <p:blipFill>
          <a:blip r:embed="rId3" cstate="print">
            <a:alphaModFix/>
          </a:blip>
          <a:stretch>
            <a:fillRect/>
          </a:stretch>
        </p:blipFill>
        <p:spPr>
          <a:xfrm>
            <a:off x="494085" y="1828204"/>
            <a:ext cx="11281432" cy="4135917"/>
          </a:xfrm>
          <a:prstGeom prst="rect">
            <a:avLst/>
          </a:prstGeom>
        </p:spPr>
      </p:pic>
      <p:pic>
        <p:nvPicPr>
          <p:cNvPr id="5" name="object 2">
            <a:extLst>
              <a:ext uri="{FF2B5EF4-FFF2-40B4-BE49-F238E27FC236}">
                <a16:creationId xmlns:a16="http://schemas.microsoft.com/office/drawing/2014/main" id="{AB6AF77E-8DB1-74FA-73FC-8039FEBAEA4E}"/>
              </a:ext>
              <a:ext uri="{C183D7F6-B498-43B3-948B-1728B52AA6E4}">
                <adec:decorative xmlns:adec="http://schemas.microsoft.com/office/drawing/2017/decorative" val="1"/>
              </a:ext>
            </a:extLst>
          </p:cNvPr>
          <p:cNvPicPr/>
          <p:nvPr/>
        </p:nvPicPr>
        <p:blipFill>
          <a:blip r:embed="rId4" cstate="print"/>
          <a:stretch>
            <a:fillRect/>
          </a:stretch>
        </p:blipFill>
        <p:spPr>
          <a:xfrm>
            <a:off x="10132948" y="302075"/>
            <a:ext cx="1867708" cy="566822"/>
          </a:xfrm>
          <a:prstGeom prst="rect">
            <a:avLst/>
          </a:prstGeom>
        </p:spPr>
      </p:pic>
    </p:spTree>
    <p:extLst>
      <p:ext uri="{BB962C8B-B14F-4D97-AF65-F5344CB8AC3E}">
        <p14:creationId xmlns:p14="http://schemas.microsoft.com/office/powerpoint/2010/main" val="2481139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7" name="object 3">
            <a:extLst>
              <a:ext uri="{FF2B5EF4-FFF2-40B4-BE49-F238E27FC236}">
                <a16:creationId xmlns:a16="http://schemas.microsoft.com/office/drawing/2014/main" id="{9406164A-0E5C-5734-7FCE-07D418E3D615}"/>
              </a:ext>
            </a:extLst>
          </p:cNvPr>
          <p:cNvPicPr/>
          <p:nvPr/>
        </p:nvPicPr>
        <p:blipFill>
          <a:blip r:embed="rId3" cstate="print"/>
          <a:stretch>
            <a:fillRect/>
          </a:stretch>
        </p:blipFill>
        <p:spPr>
          <a:xfrm>
            <a:off x="335360" y="116633"/>
            <a:ext cx="11371661" cy="6759840"/>
          </a:xfrm>
          <a:prstGeom prst="rect">
            <a:avLst/>
          </a:prstGeom>
        </p:spPr>
      </p:pic>
    </p:spTree>
    <p:extLst>
      <p:ext uri="{BB962C8B-B14F-4D97-AF65-F5344CB8AC3E}">
        <p14:creationId xmlns:p14="http://schemas.microsoft.com/office/powerpoint/2010/main" val="2198198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Topical Requirements</a:t>
            </a:r>
          </a:p>
        </p:txBody>
      </p:sp>
      <p:sp>
        <p:nvSpPr>
          <p:cNvPr id="15" name="Content Placeholder 2">
            <a:extLst>
              <a:ext uri="{FF2B5EF4-FFF2-40B4-BE49-F238E27FC236}">
                <a16:creationId xmlns:a16="http://schemas.microsoft.com/office/drawing/2014/main" id="{1DAE583F-B6F5-EB40-878D-BC448351BBD9}"/>
              </a:ext>
            </a:extLst>
          </p:cNvPr>
          <p:cNvSpPr>
            <a:spLocks noGrp="1"/>
          </p:cNvSpPr>
          <p:nvPr>
            <p:ph idx="1"/>
          </p:nvPr>
        </p:nvSpPr>
        <p:spPr>
          <a:xfrm>
            <a:off x="431370" y="2204864"/>
            <a:ext cx="4788000" cy="3312368"/>
          </a:xfrm>
        </p:spPr>
        <p:txBody>
          <a:bodyPr/>
          <a:lstStyle/>
          <a:p>
            <a:pPr marL="184150" marR="0" lvl="0" indent="-171450" algn="l" defTabSz="914400" eaLnBrk="1" fontAlgn="auto" latinLnBrk="0" hangingPunct="1">
              <a:lnSpc>
                <a:spcPct val="100000"/>
              </a:lnSpc>
              <a:spcBef>
                <a:spcPts val="365"/>
              </a:spcBef>
              <a:spcAft>
                <a:spcPts val="0"/>
              </a:spcAft>
              <a:buClrTx/>
              <a:buSzTx/>
              <a:buFont typeface="Arial"/>
              <a:buChar char="•"/>
              <a:tabLst>
                <a:tab pos="184150" algn="l"/>
              </a:tabLst>
              <a:defRPr/>
            </a:pPr>
            <a:r>
              <a:rPr kumimoji="0" lang="en-GB" sz="2400" i="0" u="none" strike="noStrike" kern="0" cap="none" spc="-10" normalizeH="0" baseline="0" noProof="0" dirty="0">
                <a:ln>
                  <a:noFill/>
                </a:ln>
                <a:solidFill>
                  <a:prstClr val="black"/>
                </a:solidFill>
                <a:effectLst/>
                <a:uLnTx/>
                <a:uFillTx/>
                <a:latin typeface="Calibri"/>
                <a:cs typeface="Calibri"/>
              </a:rPr>
              <a:t>Requirements</a:t>
            </a:r>
            <a:r>
              <a:rPr kumimoji="0" lang="en-GB" sz="2400" i="0" u="none" strike="noStrike" kern="0" cap="none" spc="-40"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when</a:t>
            </a:r>
            <a:r>
              <a:rPr kumimoji="0" lang="en-GB" sz="2400" i="0" u="none" strike="noStrike" kern="0" cap="none" spc="-40"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auditing</a:t>
            </a:r>
            <a:r>
              <a:rPr kumimoji="0" lang="en-GB" sz="2400" i="0" u="none" strike="noStrike" kern="0" cap="none" spc="-35"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the</a:t>
            </a:r>
            <a:r>
              <a:rPr kumimoji="0" lang="en-GB" sz="2400" i="0" u="none" strike="noStrike" kern="0" cap="none" spc="-55" normalizeH="0" baseline="0" noProof="0" dirty="0">
                <a:ln>
                  <a:noFill/>
                </a:ln>
                <a:solidFill>
                  <a:prstClr val="black"/>
                </a:solidFill>
                <a:effectLst/>
                <a:uLnTx/>
                <a:uFillTx/>
                <a:latin typeface="Calibri"/>
                <a:cs typeface="Calibri"/>
              </a:rPr>
              <a:t> </a:t>
            </a:r>
            <a:r>
              <a:rPr kumimoji="0" lang="en-GB" sz="2400" i="0" u="none" strike="noStrike" kern="0" cap="none" spc="-10" normalizeH="0" baseline="0" noProof="0" dirty="0">
                <a:ln>
                  <a:noFill/>
                </a:ln>
                <a:solidFill>
                  <a:prstClr val="black"/>
                </a:solidFill>
                <a:effectLst/>
                <a:uLnTx/>
                <a:uFillTx/>
                <a:latin typeface="Calibri"/>
                <a:cs typeface="Calibri"/>
              </a:rPr>
              <a:t>topics.</a:t>
            </a:r>
            <a:endParaRPr kumimoji="0" lang="en-GB" sz="2400" i="0" u="none" strike="noStrike" kern="0" cap="none" spc="0" normalizeH="0" baseline="0" noProof="0" dirty="0">
              <a:ln>
                <a:noFill/>
              </a:ln>
              <a:solidFill>
                <a:prstClr val="black"/>
              </a:solidFill>
              <a:effectLst/>
              <a:uLnTx/>
              <a:uFillTx/>
              <a:latin typeface="Calibri"/>
              <a:cs typeface="Calibri"/>
            </a:endParaRPr>
          </a:p>
          <a:p>
            <a:pPr marL="184150" marR="0" lvl="0" indent="-171450" algn="l" defTabSz="914400" eaLnBrk="1" fontAlgn="auto" latinLnBrk="0" hangingPunct="1">
              <a:lnSpc>
                <a:spcPct val="100000"/>
              </a:lnSpc>
              <a:spcBef>
                <a:spcPts val="260"/>
              </a:spcBef>
              <a:spcAft>
                <a:spcPts val="0"/>
              </a:spcAft>
              <a:buClrTx/>
              <a:buSzTx/>
              <a:buFont typeface="Arial"/>
              <a:buChar char="•"/>
              <a:tabLst>
                <a:tab pos="184150" algn="l"/>
              </a:tabLst>
              <a:defRPr/>
            </a:pPr>
            <a:r>
              <a:rPr kumimoji="0" lang="en-GB" sz="2400" i="0" u="none" strike="noStrike" kern="0" cap="none" spc="-10" normalizeH="0" baseline="0" noProof="0" dirty="0">
                <a:ln>
                  <a:noFill/>
                </a:ln>
                <a:solidFill>
                  <a:prstClr val="black"/>
                </a:solidFill>
                <a:effectLst/>
                <a:uLnTx/>
                <a:uFillTx/>
                <a:latin typeface="Calibri"/>
                <a:cs typeface="Calibri"/>
              </a:rPr>
              <a:t>Recommended</a:t>
            </a:r>
            <a:r>
              <a:rPr kumimoji="0" lang="en-GB" sz="2400" i="0" u="none" strike="noStrike" kern="0" cap="none" spc="-25" normalizeH="0" baseline="0" noProof="0" dirty="0">
                <a:ln>
                  <a:noFill/>
                </a:ln>
                <a:solidFill>
                  <a:prstClr val="black"/>
                </a:solidFill>
                <a:effectLst/>
                <a:uLnTx/>
                <a:uFillTx/>
                <a:latin typeface="Calibri"/>
                <a:cs typeface="Calibri"/>
              </a:rPr>
              <a:t> </a:t>
            </a:r>
            <a:r>
              <a:rPr kumimoji="0" lang="en-GB" sz="2400" i="0" u="none" strike="noStrike" kern="0" cap="none" spc="-10" normalizeH="0" baseline="0" noProof="0" dirty="0">
                <a:ln>
                  <a:noFill/>
                </a:ln>
                <a:solidFill>
                  <a:prstClr val="black"/>
                </a:solidFill>
                <a:effectLst/>
                <a:uLnTx/>
                <a:uFillTx/>
                <a:latin typeface="Calibri"/>
                <a:cs typeface="Calibri"/>
              </a:rPr>
              <a:t>practices.</a:t>
            </a:r>
            <a:endParaRPr kumimoji="0" lang="en-GB" sz="2400" i="0" u="none" strike="noStrike" kern="0" cap="none" spc="0" normalizeH="0" baseline="0" noProof="0" dirty="0">
              <a:ln>
                <a:noFill/>
              </a:ln>
              <a:solidFill>
                <a:prstClr val="black"/>
              </a:solidFill>
              <a:effectLst/>
              <a:uLnTx/>
              <a:uFillTx/>
              <a:latin typeface="Calibri"/>
              <a:cs typeface="Calibri"/>
            </a:endParaRPr>
          </a:p>
          <a:p>
            <a:pPr marL="183515" marR="196215" lvl="0" indent="-171450" algn="l" defTabSz="914400" eaLnBrk="1" fontAlgn="auto" latinLnBrk="0" hangingPunct="1">
              <a:lnSpc>
                <a:spcPct val="100000"/>
              </a:lnSpc>
              <a:spcBef>
                <a:spcPts val="430"/>
              </a:spcBef>
              <a:spcAft>
                <a:spcPts val="0"/>
              </a:spcAft>
              <a:buClrTx/>
              <a:buSzTx/>
              <a:buFont typeface="Arial"/>
              <a:buChar char="•"/>
              <a:tabLst>
                <a:tab pos="184785" algn="l"/>
              </a:tabLst>
              <a:defRPr/>
            </a:pPr>
            <a:r>
              <a:rPr kumimoji="0" lang="en-GB" sz="2400" i="0" u="none" strike="noStrike" kern="0" cap="none" spc="0" normalizeH="0" baseline="0" noProof="0" dirty="0">
                <a:ln>
                  <a:noFill/>
                </a:ln>
                <a:solidFill>
                  <a:prstClr val="black"/>
                </a:solidFill>
                <a:effectLst/>
                <a:uLnTx/>
                <a:uFillTx/>
                <a:latin typeface="Calibri"/>
                <a:cs typeface="Calibri"/>
              </a:rPr>
              <a:t>Applicable</a:t>
            </a:r>
            <a:r>
              <a:rPr kumimoji="0" lang="en-GB" sz="2400" i="0" u="none" strike="noStrike" kern="0" cap="none" spc="-45"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for</a:t>
            </a:r>
            <a:r>
              <a:rPr kumimoji="0" lang="en-GB" sz="2400" i="0" u="none" strike="noStrike" kern="0" cap="none" spc="-50"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a</a:t>
            </a:r>
            <a:r>
              <a:rPr kumimoji="0" lang="en-GB" sz="2400" i="0" u="none" strike="noStrike" kern="0" cap="none" spc="-55"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specific</a:t>
            </a:r>
            <a:r>
              <a:rPr kumimoji="0" lang="en-GB" sz="2400" i="0" u="none" strike="noStrike" kern="0" cap="none" spc="-40"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audit</a:t>
            </a:r>
            <a:r>
              <a:rPr kumimoji="0" lang="en-GB" sz="2400" i="0" u="none" strike="noStrike" kern="0" cap="none" spc="-30"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topic</a:t>
            </a:r>
            <a:r>
              <a:rPr kumimoji="0" lang="en-GB" sz="2400" i="0" u="none" strike="noStrike" kern="0" cap="none" spc="-50" normalizeH="0" baseline="0" noProof="0" dirty="0">
                <a:ln>
                  <a:noFill/>
                </a:ln>
                <a:solidFill>
                  <a:prstClr val="black"/>
                </a:solidFill>
                <a:effectLst/>
                <a:uLnTx/>
                <a:uFillTx/>
                <a:latin typeface="Calibri"/>
                <a:cs typeface="Calibri"/>
              </a:rPr>
              <a:t> </a:t>
            </a:r>
            <a:r>
              <a:rPr kumimoji="0" lang="en-GB" sz="2400" i="0" u="none" strike="noStrike" kern="0" cap="none" spc="-25" normalizeH="0" baseline="0" noProof="0" dirty="0">
                <a:ln>
                  <a:noFill/>
                </a:ln>
                <a:solidFill>
                  <a:prstClr val="black"/>
                </a:solidFill>
                <a:effectLst/>
                <a:uLnTx/>
                <a:uFillTx/>
                <a:latin typeface="Calibri"/>
                <a:cs typeface="Calibri"/>
              </a:rPr>
              <a:t>or </a:t>
            </a:r>
            <a:r>
              <a:rPr kumimoji="0" lang="en-GB" sz="2400" i="0" u="none" strike="noStrike" kern="0" cap="none" spc="-10" normalizeH="0" baseline="0" noProof="0" dirty="0">
                <a:ln>
                  <a:noFill/>
                </a:ln>
                <a:solidFill>
                  <a:prstClr val="black"/>
                </a:solidFill>
                <a:effectLst/>
                <a:uLnTx/>
                <a:uFillTx/>
                <a:latin typeface="Calibri"/>
                <a:cs typeface="Calibri"/>
              </a:rPr>
              <a:t>engagement.</a:t>
            </a:r>
            <a:endParaRPr kumimoji="0" lang="en-GB" sz="2400" i="0" u="none" strike="noStrike" kern="0" cap="none" spc="0" normalizeH="0" baseline="0" noProof="0" dirty="0">
              <a:ln>
                <a:noFill/>
              </a:ln>
              <a:solidFill>
                <a:prstClr val="black"/>
              </a:solidFill>
              <a:effectLst/>
              <a:uLnTx/>
              <a:uFillTx/>
              <a:latin typeface="Calibri"/>
              <a:cs typeface="Calibri"/>
            </a:endParaRPr>
          </a:p>
          <a:p>
            <a:pPr marL="183515" marR="274955" lvl="0" indent="-171450" algn="l" defTabSz="914400" eaLnBrk="1" fontAlgn="auto" latinLnBrk="0" hangingPunct="1">
              <a:lnSpc>
                <a:spcPct val="100000"/>
              </a:lnSpc>
              <a:spcBef>
                <a:spcPts val="380"/>
              </a:spcBef>
              <a:spcAft>
                <a:spcPts val="0"/>
              </a:spcAft>
              <a:buClrTx/>
              <a:buSzTx/>
              <a:buFont typeface="Arial"/>
              <a:buChar char="•"/>
              <a:tabLst>
                <a:tab pos="184785" algn="l"/>
              </a:tabLst>
              <a:defRPr/>
            </a:pPr>
            <a:r>
              <a:rPr kumimoji="0" lang="en-GB" sz="2400" i="0" u="none" strike="noStrike" kern="0" cap="none" spc="0" normalizeH="0" baseline="0" noProof="0" dirty="0">
                <a:ln>
                  <a:noFill/>
                </a:ln>
                <a:solidFill>
                  <a:prstClr val="black"/>
                </a:solidFill>
                <a:effectLst/>
                <a:uLnTx/>
                <a:uFillTx/>
                <a:latin typeface="Calibri"/>
                <a:cs typeface="Calibri"/>
              </a:rPr>
              <a:t>Covering</a:t>
            </a:r>
            <a:r>
              <a:rPr kumimoji="0" lang="en-GB" sz="2400" i="0" u="none" strike="noStrike" kern="0" cap="none" spc="-35"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aspects</a:t>
            </a:r>
            <a:r>
              <a:rPr kumimoji="0" lang="en-GB" sz="2400" i="0" u="none" strike="noStrike" kern="0" cap="none" spc="-35"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of</a:t>
            </a:r>
            <a:r>
              <a:rPr kumimoji="0" lang="en-GB" sz="2400" i="0" u="none" strike="noStrike" kern="0" cap="none" spc="-30" normalizeH="0" baseline="0" noProof="0" dirty="0">
                <a:ln>
                  <a:noFill/>
                </a:ln>
                <a:solidFill>
                  <a:prstClr val="black"/>
                </a:solidFill>
                <a:effectLst/>
                <a:uLnTx/>
                <a:uFillTx/>
                <a:latin typeface="Calibri"/>
                <a:cs typeface="Calibri"/>
              </a:rPr>
              <a:t> </a:t>
            </a:r>
            <a:r>
              <a:rPr kumimoji="0" lang="en-GB" sz="2400" i="0" u="none" strike="noStrike" kern="0" cap="none" spc="-10" normalizeH="0" baseline="0" noProof="0" dirty="0">
                <a:ln>
                  <a:noFill/>
                </a:ln>
                <a:solidFill>
                  <a:prstClr val="black"/>
                </a:solidFill>
                <a:effectLst/>
                <a:uLnTx/>
                <a:uFillTx/>
                <a:latin typeface="Calibri"/>
                <a:cs typeface="Calibri"/>
              </a:rPr>
              <a:t>governance,</a:t>
            </a:r>
            <a:r>
              <a:rPr kumimoji="0" lang="en-GB" sz="2400" i="0" u="none" strike="noStrike" kern="0" cap="none" spc="-30" normalizeH="0" baseline="0" noProof="0" dirty="0">
                <a:ln>
                  <a:noFill/>
                </a:ln>
                <a:solidFill>
                  <a:prstClr val="black"/>
                </a:solidFill>
                <a:effectLst/>
                <a:uLnTx/>
                <a:uFillTx/>
                <a:latin typeface="Calibri"/>
                <a:cs typeface="Calibri"/>
              </a:rPr>
              <a:t> </a:t>
            </a:r>
            <a:r>
              <a:rPr kumimoji="0" lang="en-GB" sz="2400" i="0" u="none" strike="noStrike" kern="0" cap="none" spc="-20" normalizeH="0" baseline="0" noProof="0" dirty="0">
                <a:ln>
                  <a:noFill/>
                </a:ln>
                <a:solidFill>
                  <a:prstClr val="black"/>
                </a:solidFill>
                <a:effectLst/>
                <a:uLnTx/>
                <a:uFillTx/>
                <a:latin typeface="Calibri"/>
                <a:cs typeface="Calibri"/>
              </a:rPr>
              <a:t>risk 	</a:t>
            </a:r>
            <a:r>
              <a:rPr kumimoji="0" lang="en-GB" sz="2400" i="0" u="none" strike="noStrike" kern="0" cap="none" spc="-10" normalizeH="0" baseline="0" noProof="0" dirty="0">
                <a:ln>
                  <a:noFill/>
                </a:ln>
                <a:solidFill>
                  <a:prstClr val="black"/>
                </a:solidFill>
                <a:effectLst/>
                <a:uLnTx/>
                <a:uFillTx/>
                <a:latin typeface="Calibri"/>
                <a:cs typeface="Calibri"/>
              </a:rPr>
              <a:t>management,</a:t>
            </a:r>
            <a:r>
              <a:rPr kumimoji="0" lang="en-GB" sz="2400" i="0" u="none" strike="noStrike" kern="0" cap="none" spc="-35"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and</a:t>
            </a:r>
            <a:r>
              <a:rPr kumimoji="0" lang="en-GB" sz="2400" i="0" u="none" strike="noStrike" kern="0" cap="none" spc="-20" normalizeH="0" baseline="0" noProof="0" dirty="0">
                <a:ln>
                  <a:noFill/>
                </a:ln>
                <a:solidFill>
                  <a:prstClr val="black"/>
                </a:solidFill>
                <a:effectLst/>
                <a:uLnTx/>
                <a:uFillTx/>
                <a:latin typeface="Calibri"/>
                <a:cs typeface="Calibri"/>
              </a:rPr>
              <a:t> </a:t>
            </a:r>
            <a:r>
              <a:rPr kumimoji="0" lang="en-GB" sz="2400" i="0" u="none" strike="noStrike" kern="0" cap="none" spc="-10" normalizeH="0" baseline="0" noProof="0" dirty="0">
                <a:ln>
                  <a:noFill/>
                </a:ln>
                <a:solidFill>
                  <a:prstClr val="black"/>
                </a:solidFill>
                <a:effectLst/>
                <a:uLnTx/>
                <a:uFillTx/>
                <a:latin typeface="Calibri"/>
                <a:cs typeface="Calibri"/>
              </a:rPr>
              <a:t>control</a:t>
            </a:r>
            <a:r>
              <a:rPr kumimoji="0" lang="en-GB" sz="2400" i="0" u="none" strike="noStrike" kern="0" cap="none" spc="-30" normalizeH="0" baseline="0" noProof="0" dirty="0">
                <a:ln>
                  <a:noFill/>
                </a:ln>
                <a:solidFill>
                  <a:prstClr val="black"/>
                </a:solidFill>
                <a:effectLst/>
                <a:uLnTx/>
                <a:uFillTx/>
                <a:latin typeface="Calibri"/>
                <a:cs typeface="Calibri"/>
              </a:rPr>
              <a:t> </a:t>
            </a:r>
            <a:r>
              <a:rPr kumimoji="0" lang="en-GB" sz="2400" i="0" u="none" strike="noStrike" kern="0" cap="none" spc="-10" normalizeH="0" baseline="0" noProof="0" dirty="0">
                <a:ln>
                  <a:noFill/>
                </a:ln>
                <a:solidFill>
                  <a:prstClr val="black"/>
                </a:solidFill>
                <a:effectLst/>
                <a:uLnTx/>
                <a:uFillTx/>
                <a:latin typeface="Calibri"/>
                <a:cs typeface="Calibri"/>
              </a:rPr>
              <a:t>processes.</a:t>
            </a:r>
            <a:endParaRPr kumimoji="0" lang="en-GB" sz="2400" i="0" u="none" strike="noStrike" kern="0" cap="none" spc="0" normalizeH="0" baseline="0" noProof="0" dirty="0">
              <a:ln>
                <a:noFill/>
              </a:ln>
              <a:solidFill>
                <a:prstClr val="black"/>
              </a:solidFill>
              <a:effectLst/>
              <a:uLnTx/>
              <a:uFillTx/>
              <a:latin typeface="Calibri"/>
              <a:cs typeface="Calibri"/>
            </a:endParaRPr>
          </a:p>
        </p:txBody>
      </p:sp>
      <p:sp>
        <p:nvSpPr>
          <p:cNvPr id="2" name="Content Placeholder 1">
            <a:extLst>
              <a:ext uri="{FF2B5EF4-FFF2-40B4-BE49-F238E27FC236}">
                <a16:creationId xmlns:a16="http://schemas.microsoft.com/office/drawing/2014/main" id="{C933C967-7169-B745-805E-1FB86F5E621A}"/>
              </a:ext>
            </a:extLst>
          </p:cNvPr>
          <p:cNvSpPr>
            <a:spLocks noGrp="1"/>
          </p:cNvSpPr>
          <p:nvPr>
            <p:ph idx="10"/>
          </p:nvPr>
        </p:nvSpPr>
        <p:spPr>
          <a:xfrm>
            <a:off x="5737542" y="2204864"/>
            <a:ext cx="5989246" cy="3528392"/>
          </a:xfrm>
        </p:spPr>
        <p: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Cybersecurity – out for consultation until 3 July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Sustainability: ESG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Third Party Management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Information Technology Governance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Assessing organisational Governance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Fraud Risk Management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Privacy Risk Management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Public Sector: Performance Audits</a:t>
            </a:r>
          </a:p>
          <a:p>
            <a:endParaRPr lang="en-US" sz="2400" dirty="0"/>
          </a:p>
        </p:txBody>
      </p:sp>
      <p:pic>
        <p:nvPicPr>
          <p:cNvPr id="13" name="object 2">
            <a:extLst>
              <a:ext uri="{FF2B5EF4-FFF2-40B4-BE49-F238E27FC236}">
                <a16:creationId xmlns:a16="http://schemas.microsoft.com/office/drawing/2014/main" id="{00017C53-2AA0-15EA-CD8E-568B28FC7317}"/>
              </a:ext>
              <a:ext uri="{C183D7F6-B498-43B3-948B-1728B52AA6E4}">
                <adec:decorative xmlns:adec="http://schemas.microsoft.com/office/drawing/2017/decorative" val="1"/>
              </a:ext>
            </a:extLst>
          </p:cNvPr>
          <p:cNvPicPr/>
          <p:nvPr/>
        </p:nvPicPr>
        <p:blipFill>
          <a:blip r:embed="rId3" cstate="print"/>
          <a:stretch>
            <a:fillRect/>
          </a:stretch>
        </p:blipFill>
        <p:spPr>
          <a:xfrm>
            <a:off x="9912424" y="404664"/>
            <a:ext cx="1944216" cy="504056"/>
          </a:xfrm>
          <a:prstGeom prst="rect">
            <a:avLst/>
          </a:prstGeom>
        </p:spPr>
      </p:pic>
    </p:spTree>
    <p:extLst>
      <p:ext uri="{BB962C8B-B14F-4D97-AF65-F5344CB8AC3E}">
        <p14:creationId xmlns:p14="http://schemas.microsoft.com/office/powerpoint/2010/main" val="178873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F3954A0-31E9-094C-B368-BEBFA22A2E55}"/>
              </a:ext>
            </a:extLst>
          </p:cNvPr>
          <p:cNvSpPr>
            <a:spLocks noGrp="1"/>
          </p:cNvSpPr>
          <p:nvPr>
            <p:ph type="title"/>
          </p:nvPr>
        </p:nvSpPr>
        <p:spPr/>
        <p:txBody>
          <a:bodyPr/>
          <a:lstStyle/>
          <a:p>
            <a:r>
              <a:rPr lang="en-US" dirty="0"/>
              <a:t>Key Changes and Areas of Challenge</a:t>
            </a:r>
          </a:p>
        </p:txBody>
      </p:sp>
    </p:spTree>
    <p:extLst>
      <p:ext uri="{BB962C8B-B14F-4D97-AF65-F5344CB8AC3E}">
        <p14:creationId xmlns:p14="http://schemas.microsoft.com/office/powerpoint/2010/main" val="381475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Glossary</a:t>
            </a:r>
          </a:p>
        </p:txBody>
      </p:sp>
      <p:sp>
        <p:nvSpPr>
          <p:cNvPr id="15" name="Content Placeholder 2">
            <a:extLst>
              <a:ext uri="{FF2B5EF4-FFF2-40B4-BE49-F238E27FC236}">
                <a16:creationId xmlns:a16="http://schemas.microsoft.com/office/drawing/2014/main" id="{1DAE583F-B6F5-EB40-878D-BC448351BBD9}"/>
              </a:ext>
            </a:extLst>
          </p:cNvPr>
          <p:cNvSpPr>
            <a:spLocks noGrp="1"/>
          </p:cNvSpPr>
          <p:nvPr>
            <p:ph idx="1"/>
          </p:nvPr>
        </p:nvSpPr>
        <p:spPr>
          <a:xfrm>
            <a:off x="306989" y="1700808"/>
            <a:ext cx="11578022" cy="5157192"/>
          </a:xfrm>
        </p:spPr>
        <p:txBody>
          <a:bodyPr/>
          <a:lstStyle/>
          <a:p>
            <a:pPr marL="0" indent="0">
              <a:spcBef>
                <a:spcPts val="0"/>
              </a:spcBef>
              <a:spcAft>
                <a:spcPts val="1800"/>
              </a:spcAft>
            </a:pPr>
            <a:r>
              <a:rPr lang="en-GB" sz="2000" dirty="0"/>
              <a:t>There are some newly defined terms, and slight amends on others. The term ‘board’ used in the Global Standards is explained in full.</a:t>
            </a:r>
          </a:p>
          <a:p>
            <a:r>
              <a:rPr lang="en-GB" sz="2000" dirty="0"/>
              <a:t>The term </a:t>
            </a:r>
            <a:r>
              <a:rPr lang="en-GB" sz="2000" b="1" u="sng" dirty="0"/>
              <a:t>Board</a:t>
            </a:r>
            <a:r>
              <a:rPr lang="en-GB" sz="2000" dirty="0"/>
              <a:t> is a collective noun and is defined in the glossary as follows: </a:t>
            </a:r>
          </a:p>
          <a:p>
            <a:pPr>
              <a:lnSpc>
                <a:spcPct val="115000"/>
              </a:lnSpc>
              <a:spcAft>
                <a:spcPts val="1000"/>
              </a:spcAft>
            </a:pPr>
            <a:r>
              <a:rPr lang="en-US" sz="2000" i="1" dirty="0">
                <a:effectLst/>
                <a:ea typeface="Arial" panose="020B0604020202020204" pitchFamily="34" charset="0"/>
              </a:rPr>
              <a:t>‘Highest-level body charged with governance, such as: </a:t>
            </a:r>
            <a:endParaRPr lang="en-GB" sz="2000" i="1" dirty="0">
              <a:effectLst/>
              <a:ea typeface="Arial" panose="020B0604020202020204" pitchFamily="34" charset="0"/>
            </a:endParaRPr>
          </a:p>
          <a:p>
            <a:pPr marL="342900" lvl="0" indent="-342900">
              <a:buFont typeface="Symbol" panose="05050102010706020507" pitchFamily="18" charset="2"/>
              <a:buChar char=""/>
            </a:pPr>
            <a:r>
              <a:rPr lang="en-US" sz="2000" i="1" dirty="0">
                <a:effectLst/>
                <a:ea typeface="Arial" panose="020B0604020202020204" pitchFamily="34" charset="0"/>
              </a:rPr>
              <a:t>A board of directors. </a:t>
            </a:r>
            <a:endParaRPr lang="en-GB" sz="2000" i="1" dirty="0">
              <a:effectLst/>
              <a:ea typeface="Arial" panose="020B0604020202020204" pitchFamily="34" charset="0"/>
            </a:endParaRPr>
          </a:p>
          <a:p>
            <a:pPr marL="342900" lvl="0" indent="-342900">
              <a:buFont typeface="Symbol" panose="05050102010706020507" pitchFamily="18" charset="2"/>
              <a:buChar char=""/>
            </a:pPr>
            <a:r>
              <a:rPr lang="en-US" sz="2000" i="1" dirty="0">
                <a:effectLst/>
                <a:ea typeface="Arial" panose="020B0604020202020204" pitchFamily="34" charset="0"/>
              </a:rPr>
              <a:t>An audit committee. </a:t>
            </a:r>
            <a:endParaRPr lang="en-GB" sz="2000" i="1" dirty="0">
              <a:effectLst/>
              <a:ea typeface="Arial" panose="020B0604020202020204" pitchFamily="34" charset="0"/>
            </a:endParaRPr>
          </a:p>
          <a:p>
            <a:pPr marL="342900" lvl="0" indent="-342900">
              <a:buFont typeface="Symbol" panose="05050102010706020507" pitchFamily="18" charset="2"/>
              <a:buChar char=""/>
            </a:pPr>
            <a:r>
              <a:rPr lang="en-US" sz="2000" i="1" dirty="0">
                <a:effectLst/>
                <a:ea typeface="Arial" panose="020B0604020202020204" pitchFamily="34" charset="0"/>
              </a:rPr>
              <a:t>A board of governors or trustees.</a:t>
            </a:r>
            <a:endParaRPr lang="en-GB" sz="2000" i="1" dirty="0">
              <a:effectLst/>
              <a:ea typeface="Arial" panose="020B0604020202020204" pitchFamily="34" charset="0"/>
            </a:endParaRPr>
          </a:p>
          <a:p>
            <a:pPr marL="342900" lvl="0" indent="-342900">
              <a:buFont typeface="Symbol" panose="05050102010706020507" pitchFamily="18" charset="2"/>
              <a:buChar char=""/>
            </a:pPr>
            <a:r>
              <a:rPr lang="en-US" sz="2000" i="1" dirty="0">
                <a:effectLst/>
                <a:ea typeface="Arial" panose="020B0604020202020204" pitchFamily="34" charset="0"/>
              </a:rPr>
              <a:t>A group of elected officials or political appointees.</a:t>
            </a:r>
            <a:endParaRPr lang="en-GB" sz="2000" i="1" dirty="0">
              <a:effectLst/>
              <a:ea typeface="Arial" panose="020B0604020202020204" pitchFamily="34" charset="0"/>
            </a:endParaRPr>
          </a:p>
          <a:p>
            <a:pPr marL="342900" lvl="0" indent="-342900">
              <a:buFont typeface="Symbol" panose="05050102010706020507" pitchFamily="18" charset="2"/>
              <a:buChar char=""/>
            </a:pPr>
            <a:r>
              <a:rPr lang="en-US" sz="2000" i="1" dirty="0">
                <a:effectLst/>
                <a:ea typeface="Arial" panose="020B0604020202020204" pitchFamily="34" charset="0"/>
              </a:rPr>
              <a:t>Another body that has authority over the relevant governance functions.</a:t>
            </a:r>
            <a:endParaRPr lang="en-GB" sz="2000" i="1" dirty="0">
              <a:effectLst/>
              <a:ea typeface="Arial" panose="020B0604020202020204" pitchFamily="34" charset="0"/>
            </a:endParaRPr>
          </a:p>
          <a:p>
            <a:pPr>
              <a:lnSpc>
                <a:spcPct val="115000"/>
              </a:lnSpc>
              <a:spcAft>
                <a:spcPts val="1000"/>
              </a:spcAft>
            </a:pPr>
            <a:r>
              <a:rPr lang="en-US" sz="2000" i="1" dirty="0">
                <a:effectLst/>
                <a:ea typeface="Arial" panose="020B0604020202020204" pitchFamily="34" charset="0"/>
              </a:rPr>
              <a:t>In an organization that has more than one governing body, </a:t>
            </a:r>
            <a:r>
              <a:rPr lang="en-US" sz="2000" i="1" u="sng" dirty="0">
                <a:effectLst/>
                <a:ea typeface="Arial" panose="020B0604020202020204" pitchFamily="34" charset="0"/>
              </a:rPr>
              <a:t>“board” refers to the body or bodies authorized to provide the internal audit function with the appropriate authority, role, and responsibilities.’</a:t>
            </a:r>
            <a:endParaRPr lang="en-GB" sz="2000" i="1" dirty="0"/>
          </a:p>
          <a:p>
            <a:pPr marL="0" indent="0">
              <a:spcBef>
                <a:spcPts val="0"/>
              </a:spcBef>
              <a:spcAft>
                <a:spcPts val="1800"/>
              </a:spcAft>
            </a:pPr>
            <a:endParaRPr lang="en-GB" sz="1400" dirty="0">
              <a:solidFill>
                <a:srgbClr val="292C39"/>
              </a:solidFill>
            </a:endParaRPr>
          </a:p>
        </p:txBody>
      </p:sp>
    </p:spTree>
    <p:extLst>
      <p:ext uri="{BB962C8B-B14F-4D97-AF65-F5344CB8AC3E}">
        <p14:creationId xmlns:p14="http://schemas.microsoft.com/office/powerpoint/2010/main" val="2389145043"/>
      </p:ext>
    </p:extLst>
  </p:cSld>
  <p:clrMapOvr>
    <a:masterClrMapping/>
  </p:clrMapOvr>
</p:sld>
</file>

<file path=ppt/theme/theme1.xml><?xml version="1.0" encoding="utf-8"?>
<a:theme xmlns:a="http://schemas.openxmlformats.org/drawingml/2006/main" name="IIA">
  <a:themeElements>
    <a:clrScheme name="IIA NEW">
      <a:dk1>
        <a:srgbClr val="282C38"/>
      </a:dk1>
      <a:lt1>
        <a:srgbClr val="FFFFFF"/>
      </a:lt1>
      <a:dk2>
        <a:srgbClr val="000000"/>
      </a:dk2>
      <a:lt2>
        <a:srgbClr val="939598"/>
      </a:lt2>
      <a:accent1>
        <a:srgbClr val="A8B300"/>
      </a:accent1>
      <a:accent2>
        <a:srgbClr val="282C38"/>
      </a:accent2>
      <a:accent3>
        <a:srgbClr val="FFFFFF"/>
      </a:accent3>
      <a:accent4>
        <a:srgbClr val="000000"/>
      </a:accent4>
      <a:accent5>
        <a:srgbClr val="DAEDEF"/>
      </a:accent5>
      <a:accent6>
        <a:srgbClr val="2D2D8A"/>
      </a:accent6>
      <a:hlink>
        <a:srgbClr val="A8B300"/>
      </a:hlink>
      <a:folHlink>
        <a:srgbClr val="A8B300"/>
      </a:folHlink>
    </a:clrScheme>
    <a:fontScheme name="IIA Intro Pa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IIA Intro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 Intro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 Intro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 Intro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 Intro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 Intro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 Intro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 Intro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 Intro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 Intro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 Intro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 Intro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5b6566-b61d-42b2-a489-d1b9bfcd07f0">
      <Terms xmlns="http://schemas.microsoft.com/office/infopath/2007/PartnerControls"/>
    </lcf76f155ced4ddcb4097134ff3c332f>
    <TaxCatchAll xmlns="d6e11c94-01bc-4644-aae2-c0cd219c184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7B2142FBAE154FB0DD5AC572A81DB8" ma:contentTypeVersion="18" ma:contentTypeDescription="Create a new document." ma:contentTypeScope="" ma:versionID="37767f6c60d6fdfc9ea48bdf4182727c">
  <xsd:schema xmlns:xsd="http://www.w3.org/2001/XMLSchema" xmlns:xs="http://www.w3.org/2001/XMLSchema" xmlns:p="http://schemas.microsoft.com/office/2006/metadata/properties" xmlns:ns2="4d5b6566-b61d-42b2-a489-d1b9bfcd07f0" xmlns:ns3="d6e11c94-01bc-4644-aae2-c0cd219c1847" targetNamespace="http://schemas.microsoft.com/office/2006/metadata/properties" ma:root="true" ma:fieldsID="58e860155599858bf74855cfc2e526c2" ns2:_="" ns3:_="">
    <xsd:import namespace="4d5b6566-b61d-42b2-a489-d1b9bfcd07f0"/>
    <xsd:import namespace="d6e11c94-01bc-4644-aae2-c0cd219c184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5b6566-b61d-42b2-a489-d1b9bfcd07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bb0aab-a7df-4476-b8fb-dd5844af35c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e11c94-01bc-4644-aae2-c0cd219c184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238c494-9105-4025-87d0-6f196fbd72f1}" ma:internalName="TaxCatchAll" ma:showField="CatchAllData" ma:web="d6e11c94-01bc-4644-aae2-c0cd219c18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981818-53FE-4845-97F7-681AD3C00AF2}">
  <ds:schemaRefs>
    <ds:schemaRef ds:uri="http://schemas.microsoft.com/office/2006/metadata/properties"/>
    <ds:schemaRef ds:uri="http://schemas.microsoft.com/office/infopath/2007/PartnerControls"/>
    <ds:schemaRef ds:uri="4d5b6566-b61d-42b2-a489-d1b9bfcd07f0"/>
    <ds:schemaRef ds:uri="d6e11c94-01bc-4644-aae2-c0cd219c1847"/>
  </ds:schemaRefs>
</ds:datastoreItem>
</file>

<file path=customXml/itemProps2.xml><?xml version="1.0" encoding="utf-8"?>
<ds:datastoreItem xmlns:ds="http://schemas.openxmlformats.org/officeDocument/2006/customXml" ds:itemID="{8836FF4D-3D8C-4574-8171-082B8DF5103D}">
  <ds:schemaRefs>
    <ds:schemaRef ds:uri="http://schemas.microsoft.com/sharepoint/v3/contenttype/forms"/>
  </ds:schemaRefs>
</ds:datastoreItem>
</file>

<file path=customXml/itemProps3.xml><?xml version="1.0" encoding="utf-8"?>
<ds:datastoreItem xmlns:ds="http://schemas.openxmlformats.org/officeDocument/2006/customXml" ds:itemID="{13E6EA08-BF4E-42FE-AA47-79403A8B1A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5b6566-b61d-42b2-a489-d1b9bfcd07f0"/>
    <ds:schemaRef ds:uri="d6e11c94-01bc-4644-aae2-c0cd219c18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1015</TotalTime>
  <Words>3299</Words>
  <Application>Microsoft Office PowerPoint</Application>
  <PresentationFormat>Widescreen</PresentationFormat>
  <Paragraphs>186</Paragraphs>
  <Slides>19</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minion-pro-condensed</vt:lpstr>
      <vt:lpstr>Symbol</vt:lpstr>
      <vt:lpstr>Tahoma</vt:lpstr>
      <vt:lpstr>IIA</vt:lpstr>
      <vt:lpstr>Global Internal Audit Standards 2024 – What Senior Management need to know</vt:lpstr>
      <vt:lpstr>Agenda</vt:lpstr>
      <vt:lpstr>Global Internal Audit Standards 2024, Domain III:</vt:lpstr>
      <vt:lpstr>The IPPF and new Global Standards</vt:lpstr>
      <vt:lpstr>PowerPoint Presentation</vt:lpstr>
      <vt:lpstr>PowerPoint Presentation</vt:lpstr>
      <vt:lpstr>Topical Requirements</vt:lpstr>
      <vt:lpstr>Key Changes and Areas of Challenge</vt:lpstr>
      <vt:lpstr>Glossary</vt:lpstr>
      <vt:lpstr>Domain I – Purpose of Internal Auditing</vt:lpstr>
      <vt:lpstr>Domain III – Governing the Internal Audit Function</vt:lpstr>
      <vt:lpstr>Domain III – Governing the Internal Audit Function</vt:lpstr>
      <vt:lpstr>Domain III – Governing the Internal Audit Function</vt:lpstr>
      <vt:lpstr>Domain III – Governing the Internal Audit Function</vt:lpstr>
      <vt:lpstr>Domain III – Governing the Internal Audit Function</vt:lpstr>
      <vt:lpstr>Domain III – Governing the Internal Audit Function</vt:lpstr>
      <vt:lpstr>Other Key changes</vt:lpstr>
      <vt:lpstr>Questions?</vt:lpstr>
      <vt:lpstr>Thank you</vt:lpstr>
    </vt:vector>
  </TitlesOfParts>
  <Company>Lime Creative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Brown</dc:creator>
  <cp:keywords>For internal use only</cp:keywords>
  <cp:lastModifiedBy>Ann Brook</cp:lastModifiedBy>
  <cp:revision>451</cp:revision>
  <cp:lastPrinted>2018-08-28T09:21:44Z</cp:lastPrinted>
  <dcterms:created xsi:type="dcterms:W3CDTF">2007-08-31T10:17:59Z</dcterms:created>
  <dcterms:modified xsi:type="dcterms:W3CDTF">2024-05-30T13:36:07Z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820e7fd9-4f07-4687-925d-f06ee46ac2ce</vt:lpwstr>
  </property>
  <property fmtid="{D5CDD505-2E9C-101B-9397-08002B2CF9AE}" pid="3" name="db.comClassification">
    <vt:lpwstr>For internal use only</vt:lpwstr>
  </property>
  <property fmtid="{D5CDD505-2E9C-101B-9397-08002B2CF9AE}" pid="4" name="aliashDocumentMarking">
    <vt:lpwstr>For internal use only</vt:lpwstr>
  </property>
  <property fmtid="{D5CDD505-2E9C-101B-9397-08002B2CF9AE}" pid="5" name="ContentTypeId">
    <vt:lpwstr>0x0101008E7B2142FBAE154FB0DD5AC572A81DB8</vt:lpwstr>
  </property>
  <property fmtid="{D5CDD505-2E9C-101B-9397-08002B2CF9AE}" pid="6" name="MediaServiceImageTags">
    <vt:lpwstr/>
  </property>
</Properties>
</file>