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22" r:id="rId6"/>
    <p:sldId id="336" r:id="rId7"/>
    <p:sldId id="337" r:id="rId8"/>
    <p:sldId id="356" r:id="rId9"/>
    <p:sldId id="338" r:id="rId10"/>
    <p:sldId id="352" r:id="rId11"/>
    <p:sldId id="379" r:id="rId12"/>
    <p:sldId id="324" r:id="rId13"/>
    <p:sldId id="334" r:id="rId14"/>
    <p:sldId id="371" r:id="rId15"/>
    <p:sldId id="373" r:id="rId16"/>
    <p:sldId id="327" r:id="rId17"/>
    <p:sldId id="328" r:id="rId18"/>
    <p:sldId id="363" r:id="rId19"/>
    <p:sldId id="365" r:id="rId20"/>
    <p:sldId id="362" r:id="rId21"/>
    <p:sldId id="339" r:id="rId22"/>
    <p:sldId id="380" r:id="rId23"/>
    <p:sldId id="548" r:id="rId24"/>
    <p:sldId id="544" r:id="rId25"/>
    <p:sldId id="545" r:id="rId26"/>
    <p:sldId id="546" r:id="rId27"/>
    <p:sldId id="547" r:id="rId28"/>
    <p:sldId id="549" r:id="rId29"/>
    <p:sldId id="550" r:id="rId30"/>
    <p:sldId id="551" r:id="rId31"/>
    <p:sldId id="552" r:id="rId32"/>
    <p:sldId id="378" r:id="rId33"/>
    <p:sldId id="335" r:id="rId34"/>
    <p:sldId id="359" r:id="rId35"/>
    <p:sldId id="360" r:id="rId36"/>
    <p:sldId id="361" r:id="rId37"/>
    <p:sldId id="377" r:id="rId38"/>
    <p:sldId id="331" r:id="rId39"/>
    <p:sldId id="375" r:id="rId40"/>
    <p:sldId id="372" r:id="rId41"/>
    <p:sldId id="376" r:id="rId42"/>
    <p:sldId id="26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541429-0323-8860-D508-0603E9B568F4}" name="Nigel Shattock" initials="NS" userId="S::Nigel.Shattock@charterediia.org::c5aff74a-0e28-4d61-a1a9-676a3349a931" providerId="AD"/>
  <p188:author id="{EB985B81-DECF-1C3B-18C8-DB387B7DA16D}" name="Nigel Shattock" initials="NS" userId="S::nigel.shattock@charterediia.org::c5aff74a-0e28-4d61-a1a9-676a3349a931" providerId="AD"/>
  <p188:author id="{4D86B596-4CE9-7D56-AE9C-CF7FE5C4A459}" name="Ann Brook" initials="AB" userId="S::ann.brook@charterediia.org::78a93491-dc14-4be1-af2e-d1ab8f43b5cd" providerId="AD"/>
  <p188:author id="{2F0765E9-6729-29CF-D061-F91E575C8F24}" name="Sonia Black" initials="SB" userId="S::Sonia.Black@charterediia.org::95b95b4b-cd74-4bab-b79a-8590ccc3e7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B0D5C1-A54B-4039-A4FB-AB60446399EA}" v="7" dt="2025-10-06T15:25:12.9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787" y="2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gel Shattock" userId="c5aff74a-0e28-4d61-a1a9-676a3349a931" providerId="ADAL" clId="{33B0D5C1-A54B-4039-A4FB-AB60446399EA}"/>
    <pc:docChg chg="custSel addSld delSld modSld sldOrd">
      <pc:chgData name="Nigel Shattock" userId="c5aff74a-0e28-4d61-a1a9-676a3349a931" providerId="ADAL" clId="{33B0D5C1-A54B-4039-A4FB-AB60446399EA}" dt="2025-10-06T15:28:11.313" v="367" actId="20577"/>
      <pc:docMkLst>
        <pc:docMk/>
      </pc:docMkLst>
      <pc:sldChg chg="del">
        <pc:chgData name="Nigel Shattock" userId="c5aff74a-0e28-4d61-a1a9-676a3349a931" providerId="ADAL" clId="{33B0D5C1-A54B-4039-A4FB-AB60446399EA}" dt="2025-10-06T15:25:03.574" v="344" actId="47"/>
        <pc:sldMkLst>
          <pc:docMk/>
          <pc:sldMk cId="3430860730" sldId="259"/>
        </pc:sldMkLst>
      </pc:sldChg>
      <pc:sldChg chg="modSp">
        <pc:chgData name="Nigel Shattock" userId="c5aff74a-0e28-4d61-a1a9-676a3349a931" providerId="ADAL" clId="{33B0D5C1-A54B-4039-A4FB-AB60446399EA}" dt="2025-10-06T15:25:12.915" v="345" actId="20578"/>
        <pc:sldMkLst>
          <pc:docMk/>
          <pc:sldMk cId="4046629187" sldId="322"/>
        </pc:sldMkLst>
        <pc:spChg chg="mod">
          <ac:chgData name="Nigel Shattock" userId="c5aff74a-0e28-4d61-a1a9-676a3349a931" providerId="ADAL" clId="{33B0D5C1-A54B-4039-A4FB-AB60446399EA}" dt="2025-10-06T15:25:12.915" v="345" actId="20578"/>
          <ac:spMkLst>
            <pc:docMk/>
            <pc:sldMk cId="4046629187" sldId="322"/>
            <ac:spMk id="9" creationId="{AE9AF6AA-B619-ED80-8387-7D801857E201}"/>
          </ac:spMkLst>
        </pc:spChg>
      </pc:sldChg>
      <pc:sldChg chg="ord">
        <pc:chgData name="Nigel Shattock" userId="c5aff74a-0e28-4d61-a1a9-676a3349a931" providerId="ADAL" clId="{33B0D5C1-A54B-4039-A4FB-AB60446399EA}" dt="2025-10-06T12:01:26.160" v="286"/>
        <pc:sldMkLst>
          <pc:docMk/>
          <pc:sldMk cId="4216227798" sldId="331"/>
        </pc:sldMkLst>
      </pc:sldChg>
      <pc:sldChg chg="modSp mod">
        <pc:chgData name="Nigel Shattock" userId="c5aff74a-0e28-4d61-a1a9-676a3349a931" providerId="ADAL" clId="{33B0D5C1-A54B-4039-A4FB-AB60446399EA}" dt="2025-10-06T15:26:01.173" v="347" actId="115"/>
        <pc:sldMkLst>
          <pc:docMk/>
          <pc:sldMk cId="1297815825" sldId="334"/>
        </pc:sldMkLst>
        <pc:spChg chg="mod">
          <ac:chgData name="Nigel Shattock" userId="c5aff74a-0e28-4d61-a1a9-676a3349a931" providerId="ADAL" clId="{33B0D5C1-A54B-4039-A4FB-AB60446399EA}" dt="2025-10-06T11:56:58.347" v="271" actId="20577"/>
          <ac:spMkLst>
            <pc:docMk/>
            <pc:sldMk cId="1297815825" sldId="334"/>
            <ac:spMk id="15" creationId="{08E3B2D5-1165-AA46-3016-E450D5306103}"/>
          </ac:spMkLst>
        </pc:spChg>
        <pc:spChg chg="mod">
          <ac:chgData name="Nigel Shattock" userId="c5aff74a-0e28-4d61-a1a9-676a3349a931" providerId="ADAL" clId="{33B0D5C1-A54B-4039-A4FB-AB60446399EA}" dt="2025-10-06T15:26:01.173" v="347" actId="115"/>
          <ac:spMkLst>
            <pc:docMk/>
            <pc:sldMk cId="1297815825" sldId="334"/>
            <ac:spMk id="16" creationId="{CF6FFD4C-D961-F3F6-720A-40F302EB7BB7}"/>
          </ac:spMkLst>
        </pc:spChg>
      </pc:sldChg>
      <pc:sldChg chg="modSp mod">
        <pc:chgData name="Nigel Shattock" userId="c5aff74a-0e28-4d61-a1a9-676a3349a931" providerId="ADAL" clId="{33B0D5C1-A54B-4039-A4FB-AB60446399EA}" dt="2025-10-06T15:28:11.313" v="367" actId="20577"/>
        <pc:sldMkLst>
          <pc:docMk/>
          <pc:sldMk cId="1194639425" sldId="335"/>
        </pc:sldMkLst>
        <pc:spChg chg="mod">
          <ac:chgData name="Nigel Shattock" userId="c5aff74a-0e28-4d61-a1a9-676a3349a931" providerId="ADAL" clId="{33B0D5C1-A54B-4039-A4FB-AB60446399EA}" dt="2025-10-06T15:28:11.313" v="367" actId="20577"/>
          <ac:spMkLst>
            <pc:docMk/>
            <pc:sldMk cId="1194639425" sldId="335"/>
            <ac:spMk id="15" creationId="{A0817CEE-FD0F-0FF4-CB2D-E903DDEE15FE}"/>
          </ac:spMkLst>
        </pc:spChg>
        <pc:spChg chg="mod">
          <ac:chgData name="Nigel Shattock" userId="c5aff74a-0e28-4d61-a1a9-676a3349a931" providerId="ADAL" clId="{33B0D5C1-A54B-4039-A4FB-AB60446399EA}" dt="2025-10-06T12:00:17.398" v="284" actId="20577"/>
          <ac:spMkLst>
            <pc:docMk/>
            <pc:sldMk cId="1194639425" sldId="335"/>
            <ac:spMk id="16" creationId="{A74D64AA-E19D-E67E-4D6B-766B28BECB8C}"/>
          </ac:spMkLst>
        </pc:spChg>
      </pc:sldChg>
      <pc:sldChg chg="modSp mod">
        <pc:chgData name="Nigel Shattock" userId="c5aff74a-0e28-4d61-a1a9-676a3349a931" providerId="ADAL" clId="{33B0D5C1-A54B-4039-A4FB-AB60446399EA}" dt="2025-10-06T11:53:58.922" v="206" actId="20577"/>
        <pc:sldMkLst>
          <pc:docMk/>
          <pc:sldMk cId="1716207821" sldId="338"/>
        </pc:sldMkLst>
        <pc:spChg chg="mod">
          <ac:chgData name="Nigel Shattock" userId="c5aff74a-0e28-4d61-a1a9-676a3349a931" providerId="ADAL" clId="{33B0D5C1-A54B-4039-A4FB-AB60446399EA}" dt="2025-10-06T11:53:58.922" v="206" actId="20577"/>
          <ac:spMkLst>
            <pc:docMk/>
            <pc:sldMk cId="1716207821" sldId="338"/>
            <ac:spMk id="16" creationId="{6B2CF15D-6E4A-BFC8-2BAB-DAD6A0388DB8}"/>
          </ac:spMkLst>
        </pc:spChg>
      </pc:sldChg>
      <pc:sldChg chg="del">
        <pc:chgData name="Nigel Shattock" userId="c5aff74a-0e28-4d61-a1a9-676a3349a931" providerId="ADAL" clId="{33B0D5C1-A54B-4039-A4FB-AB60446399EA}" dt="2025-10-06T15:17:12.123" v="290" actId="47"/>
        <pc:sldMkLst>
          <pc:docMk/>
          <pc:sldMk cId="2488237902" sldId="341"/>
        </pc:sldMkLst>
      </pc:sldChg>
      <pc:sldChg chg="del">
        <pc:chgData name="Nigel Shattock" userId="c5aff74a-0e28-4d61-a1a9-676a3349a931" providerId="ADAL" clId="{33B0D5C1-A54B-4039-A4FB-AB60446399EA}" dt="2025-10-06T15:25:03.574" v="344" actId="47"/>
        <pc:sldMkLst>
          <pc:docMk/>
          <pc:sldMk cId="1346417494" sldId="350"/>
        </pc:sldMkLst>
      </pc:sldChg>
      <pc:sldChg chg="modSp mod">
        <pc:chgData name="Nigel Shattock" userId="c5aff74a-0e28-4d61-a1a9-676a3349a931" providerId="ADAL" clId="{33B0D5C1-A54B-4039-A4FB-AB60446399EA}" dt="2025-10-06T11:53:00.323" v="196" actId="255"/>
        <pc:sldMkLst>
          <pc:docMk/>
          <pc:sldMk cId="3843547675" sldId="356"/>
        </pc:sldMkLst>
        <pc:spChg chg="mod">
          <ac:chgData name="Nigel Shattock" userId="c5aff74a-0e28-4d61-a1a9-676a3349a931" providerId="ADAL" clId="{33B0D5C1-A54B-4039-A4FB-AB60446399EA}" dt="2025-10-06T11:53:00.323" v="196" actId="255"/>
          <ac:spMkLst>
            <pc:docMk/>
            <pc:sldMk cId="3843547675" sldId="356"/>
            <ac:spMk id="16" creationId="{C1E8E4B7-5D43-97A4-8809-51745FC64A7C}"/>
          </ac:spMkLst>
        </pc:spChg>
      </pc:sldChg>
      <pc:sldChg chg="del">
        <pc:chgData name="Nigel Shattock" userId="c5aff74a-0e28-4d61-a1a9-676a3349a931" providerId="ADAL" clId="{33B0D5C1-A54B-4039-A4FB-AB60446399EA}" dt="2025-10-06T15:25:03.574" v="344" actId="47"/>
        <pc:sldMkLst>
          <pc:docMk/>
          <pc:sldMk cId="2770018021" sldId="358"/>
        </pc:sldMkLst>
      </pc:sldChg>
      <pc:sldChg chg="del">
        <pc:chgData name="Nigel Shattock" userId="c5aff74a-0e28-4d61-a1a9-676a3349a931" providerId="ADAL" clId="{33B0D5C1-A54B-4039-A4FB-AB60446399EA}" dt="2025-10-06T15:17:03.586" v="289" actId="47"/>
        <pc:sldMkLst>
          <pc:docMk/>
          <pc:sldMk cId="2868415604" sldId="367"/>
        </pc:sldMkLst>
      </pc:sldChg>
      <pc:sldChg chg="del ord">
        <pc:chgData name="Nigel Shattock" userId="c5aff74a-0e28-4d61-a1a9-676a3349a931" providerId="ADAL" clId="{33B0D5C1-A54B-4039-A4FB-AB60446399EA}" dt="2025-10-06T15:18:28.289" v="293" actId="47"/>
        <pc:sldMkLst>
          <pc:docMk/>
          <pc:sldMk cId="310221329" sldId="368"/>
        </pc:sldMkLst>
      </pc:sldChg>
      <pc:sldChg chg="modSp mod">
        <pc:chgData name="Nigel Shattock" userId="c5aff74a-0e28-4d61-a1a9-676a3349a931" providerId="ADAL" clId="{33B0D5C1-A54B-4039-A4FB-AB60446399EA}" dt="2025-10-06T11:57:13.770" v="272"/>
        <pc:sldMkLst>
          <pc:docMk/>
          <pc:sldMk cId="4226591881" sldId="371"/>
        </pc:sldMkLst>
        <pc:spChg chg="mod">
          <ac:chgData name="Nigel Shattock" userId="c5aff74a-0e28-4d61-a1a9-676a3349a931" providerId="ADAL" clId="{33B0D5C1-A54B-4039-A4FB-AB60446399EA}" dt="2025-10-06T11:57:13.770" v="272"/>
          <ac:spMkLst>
            <pc:docMk/>
            <pc:sldMk cId="4226591881" sldId="371"/>
            <ac:spMk id="15" creationId="{ABDF484D-C8DB-D526-CA8C-ACD8D96E345B}"/>
          </ac:spMkLst>
        </pc:spChg>
        <pc:spChg chg="mod">
          <ac:chgData name="Nigel Shattock" userId="c5aff74a-0e28-4d61-a1a9-676a3349a931" providerId="ADAL" clId="{33B0D5C1-A54B-4039-A4FB-AB60446399EA}" dt="2025-10-06T11:55:59.876" v="244" actId="20577"/>
          <ac:spMkLst>
            <pc:docMk/>
            <pc:sldMk cId="4226591881" sldId="371"/>
            <ac:spMk id="16" creationId="{5C9A9FC2-6965-A1BB-1121-E0F722E4C77A}"/>
          </ac:spMkLst>
        </pc:spChg>
      </pc:sldChg>
      <pc:sldChg chg="modSp mod ord">
        <pc:chgData name="Nigel Shattock" userId="c5aff74a-0e28-4d61-a1a9-676a3349a931" providerId="ADAL" clId="{33B0D5C1-A54B-4039-A4FB-AB60446399EA}" dt="2025-10-06T12:01:26.160" v="286"/>
        <pc:sldMkLst>
          <pc:docMk/>
          <pc:sldMk cId="4146420750" sldId="372"/>
        </pc:sldMkLst>
        <pc:spChg chg="mod">
          <ac:chgData name="Nigel Shattock" userId="c5aff74a-0e28-4d61-a1a9-676a3349a931" providerId="ADAL" clId="{33B0D5C1-A54B-4039-A4FB-AB60446399EA}" dt="2025-10-06T11:58:41.617" v="275" actId="207"/>
          <ac:spMkLst>
            <pc:docMk/>
            <pc:sldMk cId="4146420750" sldId="372"/>
            <ac:spMk id="16" creationId="{FF11A6A8-9AEA-B1F7-58CA-D5A4C5158795}"/>
          </ac:spMkLst>
        </pc:spChg>
      </pc:sldChg>
      <pc:sldChg chg="modSp mod">
        <pc:chgData name="Nigel Shattock" userId="c5aff74a-0e28-4d61-a1a9-676a3349a931" providerId="ADAL" clId="{33B0D5C1-A54B-4039-A4FB-AB60446399EA}" dt="2025-10-06T11:57:20.052" v="274"/>
        <pc:sldMkLst>
          <pc:docMk/>
          <pc:sldMk cId="1344592715" sldId="373"/>
        </pc:sldMkLst>
        <pc:spChg chg="mod">
          <ac:chgData name="Nigel Shattock" userId="c5aff74a-0e28-4d61-a1a9-676a3349a931" providerId="ADAL" clId="{33B0D5C1-A54B-4039-A4FB-AB60446399EA}" dt="2025-10-06T11:57:20.052" v="274"/>
          <ac:spMkLst>
            <pc:docMk/>
            <pc:sldMk cId="1344592715" sldId="373"/>
            <ac:spMk id="2" creationId="{67E47D3C-BC34-D9A9-49CE-16347FC4F6A1}"/>
          </ac:spMkLst>
        </pc:spChg>
        <pc:spChg chg="mod">
          <ac:chgData name="Nigel Shattock" userId="c5aff74a-0e28-4d61-a1a9-676a3349a931" providerId="ADAL" clId="{33B0D5C1-A54B-4039-A4FB-AB60446399EA}" dt="2025-10-06T11:56:34.694" v="253" actId="20577"/>
          <ac:spMkLst>
            <pc:docMk/>
            <pc:sldMk cId="1344592715" sldId="373"/>
            <ac:spMk id="3" creationId="{520D28E3-37FC-7EFE-3A85-E4507A5F9F82}"/>
          </ac:spMkLst>
        </pc:spChg>
      </pc:sldChg>
      <pc:sldChg chg="del">
        <pc:chgData name="Nigel Shattock" userId="c5aff74a-0e28-4d61-a1a9-676a3349a931" providerId="ADAL" clId="{33B0D5C1-A54B-4039-A4FB-AB60446399EA}" dt="2025-10-06T15:25:03.574" v="344" actId="47"/>
        <pc:sldMkLst>
          <pc:docMk/>
          <pc:sldMk cId="1209024352" sldId="374"/>
        </pc:sldMkLst>
      </pc:sldChg>
      <pc:sldChg chg="ord">
        <pc:chgData name="Nigel Shattock" userId="c5aff74a-0e28-4d61-a1a9-676a3349a931" providerId="ADAL" clId="{33B0D5C1-A54B-4039-A4FB-AB60446399EA}" dt="2025-10-06T12:01:26.160" v="286"/>
        <pc:sldMkLst>
          <pc:docMk/>
          <pc:sldMk cId="3184212686" sldId="375"/>
        </pc:sldMkLst>
      </pc:sldChg>
      <pc:sldChg chg="modSp mod ord">
        <pc:chgData name="Nigel Shattock" userId="c5aff74a-0e28-4d61-a1a9-676a3349a931" providerId="ADAL" clId="{33B0D5C1-A54B-4039-A4FB-AB60446399EA}" dt="2025-10-06T12:01:26.160" v="286"/>
        <pc:sldMkLst>
          <pc:docMk/>
          <pc:sldMk cId="444245111" sldId="376"/>
        </pc:sldMkLst>
        <pc:spChg chg="mod">
          <ac:chgData name="Nigel Shattock" userId="c5aff74a-0e28-4d61-a1a9-676a3349a931" providerId="ADAL" clId="{33B0D5C1-A54B-4039-A4FB-AB60446399EA}" dt="2025-10-06T11:57:13.925" v="273" actId="27636"/>
          <ac:spMkLst>
            <pc:docMk/>
            <pc:sldMk cId="444245111" sldId="376"/>
            <ac:spMk id="16" creationId="{9149BBF2-0BA2-ABD9-D2F4-0E2BE3356240}"/>
          </ac:spMkLst>
        </pc:spChg>
      </pc:sldChg>
      <pc:sldChg chg="ord">
        <pc:chgData name="Nigel Shattock" userId="c5aff74a-0e28-4d61-a1a9-676a3349a931" providerId="ADAL" clId="{33B0D5C1-A54B-4039-A4FB-AB60446399EA}" dt="2025-10-06T12:01:26.160" v="286"/>
        <pc:sldMkLst>
          <pc:docMk/>
          <pc:sldMk cId="602772966" sldId="377"/>
        </pc:sldMkLst>
      </pc:sldChg>
      <pc:sldChg chg="modSp add mod">
        <pc:chgData name="Nigel Shattock" userId="c5aff74a-0e28-4d61-a1a9-676a3349a931" providerId="ADAL" clId="{33B0D5C1-A54B-4039-A4FB-AB60446399EA}" dt="2025-10-06T15:27:32.389" v="358" actId="20577"/>
        <pc:sldMkLst>
          <pc:docMk/>
          <pc:sldMk cId="712424440" sldId="380"/>
        </pc:sldMkLst>
        <pc:spChg chg="mod">
          <ac:chgData name="Nigel Shattock" userId="c5aff74a-0e28-4d61-a1a9-676a3349a931" providerId="ADAL" clId="{33B0D5C1-A54B-4039-A4FB-AB60446399EA}" dt="2025-10-06T15:27:32.389" v="358" actId="20577"/>
          <ac:spMkLst>
            <pc:docMk/>
            <pc:sldMk cId="712424440" sldId="380"/>
            <ac:spMk id="15" creationId="{6C8A3F81-E52D-C6FC-C0B1-A6F47D755D94}"/>
          </ac:spMkLst>
        </pc:spChg>
        <pc:spChg chg="mod">
          <ac:chgData name="Nigel Shattock" userId="c5aff74a-0e28-4d61-a1a9-676a3349a931" providerId="ADAL" clId="{33B0D5C1-A54B-4039-A4FB-AB60446399EA}" dt="2025-10-06T15:23:25.364" v="335" actId="20577"/>
          <ac:spMkLst>
            <pc:docMk/>
            <pc:sldMk cId="712424440" sldId="380"/>
            <ac:spMk id="16" creationId="{D113B686-7D89-B43E-5C83-FBB8E80EF28D}"/>
          </ac:spMkLst>
        </pc:spChg>
      </pc:sldChg>
      <pc:sldChg chg="modSp add mod ord">
        <pc:chgData name="Nigel Shattock" userId="c5aff74a-0e28-4d61-a1a9-676a3349a931" providerId="ADAL" clId="{33B0D5C1-A54B-4039-A4FB-AB60446399EA}" dt="2025-10-06T15:27:00.027" v="356" actId="14100"/>
        <pc:sldMkLst>
          <pc:docMk/>
          <pc:sldMk cId="420017245" sldId="544"/>
        </pc:sldMkLst>
        <pc:spChg chg="mod">
          <ac:chgData name="Nigel Shattock" userId="c5aff74a-0e28-4d61-a1a9-676a3349a931" providerId="ADAL" clId="{33B0D5C1-A54B-4039-A4FB-AB60446399EA}" dt="2025-10-06T15:27:00.027" v="356" actId="14100"/>
          <ac:spMkLst>
            <pc:docMk/>
            <pc:sldMk cId="420017245" sldId="544"/>
            <ac:spMk id="10" creationId="{1ACBDB70-50AD-280B-ABD5-D8418837545F}"/>
          </ac:spMkLst>
        </pc:spChg>
      </pc:sldChg>
      <pc:sldChg chg="modSp add mod">
        <pc:chgData name="Nigel Shattock" userId="c5aff74a-0e28-4d61-a1a9-676a3349a931" providerId="ADAL" clId="{33B0D5C1-A54B-4039-A4FB-AB60446399EA}" dt="2025-10-06T15:27:46.967" v="362" actId="20577"/>
        <pc:sldMkLst>
          <pc:docMk/>
          <pc:sldMk cId="3006482894" sldId="545"/>
        </pc:sldMkLst>
        <pc:spChg chg="mod">
          <ac:chgData name="Nigel Shattock" userId="c5aff74a-0e28-4d61-a1a9-676a3349a931" providerId="ADAL" clId="{33B0D5C1-A54B-4039-A4FB-AB60446399EA}" dt="2025-10-06T15:27:46.967" v="362" actId="20577"/>
          <ac:spMkLst>
            <pc:docMk/>
            <pc:sldMk cId="3006482894" sldId="545"/>
            <ac:spMk id="15" creationId="{F5E0AA03-D782-7998-D0FD-E4F4E4EF6F02}"/>
          </ac:spMkLst>
        </pc:spChg>
        <pc:spChg chg="mod">
          <ac:chgData name="Nigel Shattock" userId="c5aff74a-0e28-4d61-a1a9-676a3349a931" providerId="ADAL" clId="{33B0D5C1-A54B-4039-A4FB-AB60446399EA}" dt="2025-10-06T15:23:56.546" v="341" actId="27636"/>
          <ac:spMkLst>
            <pc:docMk/>
            <pc:sldMk cId="3006482894" sldId="545"/>
            <ac:spMk id="16" creationId="{77B63F1F-E1C4-95C3-8F14-29E1DE169E8A}"/>
          </ac:spMkLst>
        </pc:spChg>
      </pc:sldChg>
      <pc:sldChg chg="modSp add mod">
        <pc:chgData name="Nigel Shattock" userId="c5aff74a-0e28-4d61-a1a9-676a3349a931" providerId="ADAL" clId="{33B0D5C1-A54B-4039-A4FB-AB60446399EA}" dt="2025-10-06T15:27:52.448" v="364" actId="20577"/>
        <pc:sldMkLst>
          <pc:docMk/>
          <pc:sldMk cId="942738507" sldId="546"/>
        </pc:sldMkLst>
        <pc:spChg chg="mod">
          <ac:chgData name="Nigel Shattock" userId="c5aff74a-0e28-4d61-a1a9-676a3349a931" providerId="ADAL" clId="{33B0D5C1-A54B-4039-A4FB-AB60446399EA}" dt="2025-10-06T15:24:06.644" v="342" actId="20577"/>
          <ac:spMkLst>
            <pc:docMk/>
            <pc:sldMk cId="942738507" sldId="546"/>
            <ac:spMk id="4" creationId="{47F794F8-D7C2-49FD-239C-DBA65909961C}"/>
          </ac:spMkLst>
        </pc:spChg>
        <pc:spChg chg="mod">
          <ac:chgData name="Nigel Shattock" userId="c5aff74a-0e28-4d61-a1a9-676a3349a931" providerId="ADAL" clId="{33B0D5C1-A54B-4039-A4FB-AB60446399EA}" dt="2025-10-06T15:27:52.448" v="364" actId="20577"/>
          <ac:spMkLst>
            <pc:docMk/>
            <pc:sldMk cId="942738507" sldId="546"/>
            <ac:spMk id="15" creationId="{0C729304-632B-616C-EFBC-FFD118E41074}"/>
          </ac:spMkLst>
        </pc:spChg>
      </pc:sldChg>
      <pc:sldChg chg="add">
        <pc:chgData name="Nigel Shattock" userId="c5aff74a-0e28-4d61-a1a9-676a3349a931" providerId="ADAL" clId="{33B0D5C1-A54B-4039-A4FB-AB60446399EA}" dt="2025-10-06T15:15:54.403" v="288"/>
        <pc:sldMkLst>
          <pc:docMk/>
          <pc:sldMk cId="846419278" sldId="547"/>
        </pc:sldMkLst>
      </pc:sldChg>
      <pc:sldChg chg="modSp add mod">
        <pc:chgData name="Nigel Shattock" userId="c5aff74a-0e28-4d61-a1a9-676a3349a931" providerId="ADAL" clId="{33B0D5C1-A54B-4039-A4FB-AB60446399EA}" dt="2025-10-06T15:27:38.355" v="360" actId="20577"/>
        <pc:sldMkLst>
          <pc:docMk/>
          <pc:sldMk cId="1348171527" sldId="548"/>
        </pc:sldMkLst>
        <pc:spChg chg="mod">
          <ac:chgData name="Nigel Shattock" userId="c5aff74a-0e28-4d61-a1a9-676a3349a931" providerId="ADAL" clId="{33B0D5C1-A54B-4039-A4FB-AB60446399EA}" dt="2025-10-06T15:27:38.355" v="360" actId="20577"/>
          <ac:spMkLst>
            <pc:docMk/>
            <pc:sldMk cId="1348171527" sldId="548"/>
            <ac:spMk id="15" creationId="{01D843D2-ECB6-04B2-66E0-5C66EC43F6D7}"/>
          </ac:spMkLst>
        </pc:spChg>
        <pc:spChg chg="mod">
          <ac:chgData name="Nigel Shattock" userId="c5aff74a-0e28-4d61-a1a9-676a3349a931" providerId="ADAL" clId="{33B0D5C1-A54B-4039-A4FB-AB60446399EA}" dt="2025-10-06T15:26:46.689" v="355" actId="20577"/>
          <ac:spMkLst>
            <pc:docMk/>
            <pc:sldMk cId="1348171527" sldId="548"/>
            <ac:spMk id="16" creationId="{826B5422-694C-5D9F-9D0B-BF59FE785DF4}"/>
          </ac:spMkLst>
        </pc:spChg>
      </pc:sldChg>
      <pc:sldChg chg="add">
        <pc:chgData name="Nigel Shattock" userId="c5aff74a-0e28-4d61-a1a9-676a3349a931" providerId="ADAL" clId="{33B0D5C1-A54B-4039-A4FB-AB60446399EA}" dt="2025-10-06T15:24:52.409" v="343"/>
        <pc:sldMkLst>
          <pc:docMk/>
          <pc:sldMk cId="1944738960" sldId="549"/>
        </pc:sldMkLst>
      </pc:sldChg>
      <pc:sldChg chg="add">
        <pc:chgData name="Nigel Shattock" userId="c5aff74a-0e28-4d61-a1a9-676a3349a931" providerId="ADAL" clId="{33B0D5C1-A54B-4039-A4FB-AB60446399EA}" dt="2025-10-06T15:24:52.409" v="343"/>
        <pc:sldMkLst>
          <pc:docMk/>
          <pc:sldMk cId="2609888548" sldId="550"/>
        </pc:sldMkLst>
      </pc:sldChg>
      <pc:sldChg chg="add">
        <pc:chgData name="Nigel Shattock" userId="c5aff74a-0e28-4d61-a1a9-676a3349a931" providerId="ADAL" clId="{33B0D5C1-A54B-4039-A4FB-AB60446399EA}" dt="2025-10-06T15:24:52.409" v="343"/>
        <pc:sldMkLst>
          <pc:docMk/>
          <pc:sldMk cId="1789563728" sldId="551"/>
        </pc:sldMkLst>
      </pc:sldChg>
      <pc:sldChg chg="add">
        <pc:chgData name="Nigel Shattock" userId="c5aff74a-0e28-4d61-a1a9-676a3349a931" providerId="ADAL" clId="{33B0D5C1-A54B-4039-A4FB-AB60446399EA}" dt="2025-10-06T15:24:52.409" v="343"/>
        <pc:sldMkLst>
          <pc:docMk/>
          <pc:sldMk cId="3564597681" sldId="55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30CA87-89A5-BFE5-EFE0-AE44DF30CE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6283B78-7284-934E-B97B-87D3D92A81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7F350F-4B13-47A3-BAAE-EA64D4C58C77}" type="datetimeFigureOut">
              <a:rPr lang="en-GB" smtClean="0"/>
              <a:t>06/10/2025</a:t>
            </a:fld>
            <a:endParaRPr lang="en-GB"/>
          </a:p>
        </p:txBody>
      </p:sp>
      <p:sp>
        <p:nvSpPr>
          <p:cNvPr id="4" name="Footer Placeholder 3">
            <a:extLst>
              <a:ext uri="{FF2B5EF4-FFF2-40B4-BE49-F238E27FC236}">
                <a16:creationId xmlns:a16="http://schemas.microsoft.com/office/drawing/2014/main" id="{CCA93A6A-E0C0-B828-29F9-A715E9172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7B199FD-07E2-FF2C-C44E-6EAE9BDC3D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112038-89C8-423B-8526-BE832BA2015A}" type="slidenum">
              <a:rPr lang="en-GB" smtClean="0"/>
              <a:t>‹#›</a:t>
            </a:fld>
            <a:endParaRPr lang="en-GB"/>
          </a:p>
        </p:txBody>
      </p:sp>
    </p:spTree>
    <p:extLst>
      <p:ext uri="{BB962C8B-B14F-4D97-AF65-F5344CB8AC3E}">
        <p14:creationId xmlns:p14="http://schemas.microsoft.com/office/powerpoint/2010/main" val="387998677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D194A-B124-4011-80FB-30D5F3A02D56}" type="datetimeFigureOut">
              <a:rPr lang="en-GB" smtClean="0"/>
              <a:t>06/10/2025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665E02-5373-4458-9F81-93DD536EC23C}" type="slidenum">
              <a:rPr lang="en-GB" smtClean="0"/>
              <a:t>‹#›</a:t>
            </a:fld>
            <a:endParaRPr lang="en-GB"/>
          </a:p>
        </p:txBody>
      </p:sp>
    </p:spTree>
    <p:extLst>
      <p:ext uri="{BB962C8B-B14F-4D97-AF65-F5344CB8AC3E}">
        <p14:creationId xmlns:p14="http://schemas.microsoft.com/office/powerpoint/2010/main" val="2617916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4C62C-6005-828D-197C-6B0BC08C9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B975F-F7B1-9B5E-150B-D95516446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5D4631-63F6-A3ED-061D-5C87663414F8}"/>
              </a:ext>
            </a:extLst>
          </p:cNvPr>
          <p:cNvSpPr>
            <a:spLocks noGrp="1"/>
          </p:cNvSpPr>
          <p:nvPr>
            <p:ph type="body" idx="1"/>
          </p:nvPr>
        </p:nvSpPr>
        <p:spPr/>
        <p:txBody>
          <a:bodyPr/>
          <a:lstStyle/>
          <a:p>
            <a:endParaRPr lang="en-GB" dirty="0">
              <a:solidFill>
                <a:schemeClr val="bg1"/>
              </a:solidFill>
            </a:endParaRPr>
          </a:p>
        </p:txBody>
      </p:sp>
      <p:sp>
        <p:nvSpPr>
          <p:cNvPr id="4" name="Slide Number Placeholder 3">
            <a:extLst>
              <a:ext uri="{FF2B5EF4-FFF2-40B4-BE49-F238E27FC236}">
                <a16:creationId xmlns:a16="http://schemas.microsoft.com/office/drawing/2014/main" id="{B44EA499-F12E-604B-2245-30ED2268FC5A}"/>
              </a:ext>
            </a:extLst>
          </p:cNvPr>
          <p:cNvSpPr>
            <a:spLocks noGrp="1"/>
          </p:cNvSpPr>
          <p:nvPr>
            <p:ph type="sldNum" sz="quarter" idx="5"/>
          </p:nvPr>
        </p:nvSpPr>
        <p:spPr/>
        <p:txBody>
          <a:bodyPr/>
          <a:lstStyle/>
          <a:p>
            <a:fld id="{12A228FB-BE2C-9043-BFCF-6A50A9915ECE}" type="slidenum">
              <a:rPr lang="en-GB" smtClean="0"/>
              <a:t>21</a:t>
            </a:fld>
            <a:endParaRPr lang="en-GB"/>
          </a:p>
        </p:txBody>
      </p:sp>
    </p:spTree>
    <p:extLst>
      <p:ext uri="{BB962C8B-B14F-4D97-AF65-F5344CB8AC3E}">
        <p14:creationId xmlns:p14="http://schemas.microsoft.com/office/powerpoint/2010/main" val="1282679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6" name="Picture 5" descr="A blue and green gradient with circles&#10;&#10;Description automatically generated">
            <a:extLst>
              <a:ext uri="{FF2B5EF4-FFF2-40B4-BE49-F238E27FC236}">
                <a16:creationId xmlns:a16="http://schemas.microsoft.com/office/drawing/2014/main" id="{57692185-4B82-AF94-A5B6-FA965A3ADF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3A687A47-CB4D-26C6-28C5-77D570C14589}"/>
              </a:ext>
            </a:extLst>
          </p:cNvPr>
          <p:cNvSpPr>
            <a:spLocks noGrp="1"/>
          </p:cNvSpPr>
          <p:nvPr>
            <p:ph type="ctrTitle"/>
          </p:nvPr>
        </p:nvSpPr>
        <p:spPr>
          <a:xfrm>
            <a:off x="838200" y="2504212"/>
            <a:ext cx="9144000" cy="2387600"/>
          </a:xfrm>
        </p:spPr>
        <p:txBody>
          <a:bodyPr anchor="b">
            <a:noAutofit/>
          </a:bodyPr>
          <a:lstStyle>
            <a:lvl1pPr algn="l">
              <a:lnSpc>
                <a:spcPct val="90000"/>
              </a:lnSpc>
              <a:defRPr sz="8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B6FEE3E5-0373-39BA-6E61-74265958B81D}"/>
              </a:ext>
            </a:extLst>
          </p:cNvPr>
          <p:cNvSpPr>
            <a:spLocks noGrp="1"/>
          </p:cNvSpPr>
          <p:nvPr>
            <p:ph type="subTitle" idx="1"/>
          </p:nvPr>
        </p:nvSpPr>
        <p:spPr>
          <a:xfrm>
            <a:off x="838200" y="4891812"/>
            <a:ext cx="9144000" cy="1141343"/>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CCB1DAC-D014-3A3A-E7F5-C84B41545A17}"/>
              </a:ext>
            </a:extLst>
          </p:cNvPr>
          <p:cNvSpPr>
            <a:spLocks noGrp="1"/>
          </p:cNvSpPr>
          <p:nvPr>
            <p:ph type="dt" sz="half" idx="10"/>
          </p:nvPr>
        </p:nvSpPr>
        <p:spPr>
          <a:xfrm>
            <a:off x="838200" y="6130107"/>
            <a:ext cx="2743200" cy="365125"/>
          </a:xfrm>
        </p:spPr>
        <p:txBody>
          <a:bodyPr/>
          <a:lstStyle>
            <a:lvl1pPr>
              <a:defRPr>
                <a:solidFill>
                  <a:schemeClr val="bg1"/>
                </a:solidFill>
              </a:defRPr>
            </a:lvl1pPr>
          </a:lstStyle>
          <a:p>
            <a:r>
              <a:rPr lang="en-US"/>
              <a:t>DD Month YYYY</a:t>
            </a:r>
            <a:endParaRPr lang="en-GB"/>
          </a:p>
        </p:txBody>
      </p:sp>
      <p:pic>
        <p:nvPicPr>
          <p:cNvPr id="13" name="Graphic 12">
            <a:extLst>
              <a:ext uri="{FF2B5EF4-FFF2-40B4-BE49-F238E27FC236}">
                <a16:creationId xmlns:a16="http://schemas.microsoft.com/office/drawing/2014/main" id="{333F5C6B-365B-565E-BCB5-B74614AE6BF5}"/>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474" t="4091" b="-1"/>
          <a:stretch/>
        </p:blipFill>
        <p:spPr>
          <a:xfrm>
            <a:off x="0" y="0"/>
            <a:ext cx="3205789" cy="1869171"/>
          </a:xfrm>
          <a:prstGeom prst="rect">
            <a:avLst/>
          </a:prstGeom>
        </p:spPr>
      </p:pic>
    </p:spTree>
    <p:extLst>
      <p:ext uri="{BB962C8B-B14F-4D97-AF65-F5344CB8AC3E}">
        <p14:creationId xmlns:p14="http://schemas.microsoft.com/office/powerpoint/2010/main" val="9503655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Coral">
    <p:spTree>
      <p:nvGrpSpPr>
        <p:cNvPr id="1" name=""/>
        <p:cNvGrpSpPr/>
        <p:nvPr/>
      </p:nvGrpSpPr>
      <p:grpSpPr>
        <a:xfrm>
          <a:off x="0" y="0"/>
          <a:ext cx="0" cy="0"/>
          <a:chOff x="0" y="0"/>
          <a:chExt cx="0" cy="0"/>
        </a:xfrm>
      </p:grpSpPr>
      <p:pic>
        <p:nvPicPr>
          <p:cNvPr id="8" name="Picture 7" descr="A close-up of several squares&#10;&#10;Description automatically generated">
            <a:extLst>
              <a:ext uri="{FF2B5EF4-FFF2-40B4-BE49-F238E27FC236}">
                <a16:creationId xmlns:a16="http://schemas.microsoft.com/office/drawing/2014/main" id="{C8E5E43F-5AEB-A717-F10C-9BC5505B8E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74228"/>
          </a:xfrm>
          <a:prstGeom prst="rect">
            <a:avLst/>
          </a:prstGeom>
        </p:spPr>
      </p:pic>
      <p:pic>
        <p:nvPicPr>
          <p:cNvPr id="6" name="Picture 5" descr="A person holding a piece of paper&#10;&#10;Description automatically generated">
            <a:extLst>
              <a:ext uri="{FF2B5EF4-FFF2-40B4-BE49-F238E27FC236}">
                <a16:creationId xmlns:a16="http://schemas.microsoft.com/office/drawing/2014/main" id="{8AF683D5-AB3B-33B6-1B29-DE77B62E24E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59990" y="1554886"/>
            <a:ext cx="5630668" cy="5322163"/>
          </a:xfrm>
          <a:prstGeom prst="rect">
            <a:avLst/>
          </a:prstGeom>
        </p:spPr>
      </p:pic>
      <p:sp>
        <p:nvSpPr>
          <p:cNvPr id="10" name="Text Placeholder 9">
            <a:extLst>
              <a:ext uri="{FF2B5EF4-FFF2-40B4-BE49-F238E27FC236}">
                <a16:creationId xmlns:a16="http://schemas.microsoft.com/office/drawing/2014/main" id="{044E0FAD-6955-310F-5267-9B99E1B28C11}"/>
              </a:ext>
            </a:extLst>
          </p:cNvPr>
          <p:cNvSpPr>
            <a:spLocks noGrp="1"/>
          </p:cNvSpPr>
          <p:nvPr>
            <p:ph type="body" sz="quarter" idx="10" hasCustomPrompt="1"/>
          </p:nvPr>
        </p:nvSpPr>
        <p:spPr>
          <a:xfrm>
            <a:off x="371475" y="825500"/>
            <a:ext cx="6143625" cy="4496664"/>
          </a:xfrm>
        </p:spPr>
        <p:txBody>
          <a:bodyPr lIns="180000" tIns="180000" rIns="180000" bIns="180000" anchor="b">
            <a:normAutofit/>
          </a:bodyPr>
          <a:lstStyle>
            <a:lvl1pPr marL="0" indent="0">
              <a:lnSpc>
                <a:spcPct val="100000"/>
              </a:lnSpc>
              <a:buNone/>
              <a:defRPr sz="4800">
                <a:solidFill>
                  <a:schemeClr val="bg1"/>
                </a:solidFill>
                <a:latin typeface="+mj-lt"/>
              </a:defRPr>
            </a:lvl1pPr>
            <a:lvl2pPr marL="266700" indent="0">
              <a:buNone/>
              <a:defRPr/>
            </a:lvl2pPr>
          </a:lstStyle>
          <a:p>
            <a:pPr lvl="0"/>
            <a:r>
              <a:rPr lang="en-US"/>
              <a:t>Quote</a:t>
            </a:r>
          </a:p>
        </p:txBody>
      </p:sp>
      <p:sp>
        <p:nvSpPr>
          <p:cNvPr id="12" name="Text Placeholder 11">
            <a:extLst>
              <a:ext uri="{FF2B5EF4-FFF2-40B4-BE49-F238E27FC236}">
                <a16:creationId xmlns:a16="http://schemas.microsoft.com/office/drawing/2014/main" id="{CA7C2F68-1924-195F-84B1-2E34F1FDF301}"/>
              </a:ext>
            </a:extLst>
          </p:cNvPr>
          <p:cNvSpPr>
            <a:spLocks noGrp="1"/>
          </p:cNvSpPr>
          <p:nvPr>
            <p:ph type="body" sz="quarter" idx="11" hasCustomPrompt="1"/>
          </p:nvPr>
        </p:nvSpPr>
        <p:spPr>
          <a:xfrm>
            <a:off x="371476" y="5405437"/>
            <a:ext cx="5867400" cy="627063"/>
          </a:xfrm>
        </p:spPr>
        <p:txBody>
          <a:bodyPr>
            <a:normAutofit/>
          </a:bodyPr>
          <a:lstStyle>
            <a:lvl1pPr marL="0" indent="0">
              <a:buNone/>
              <a:defRPr sz="2000" b="1">
                <a:solidFill>
                  <a:schemeClr val="bg1"/>
                </a:solidFill>
              </a:defRPr>
            </a:lvl1pPr>
          </a:lstStyle>
          <a:p>
            <a:pPr lvl="0"/>
            <a:r>
              <a:rPr lang="en-US"/>
              <a:t>Quote attribution</a:t>
            </a:r>
            <a:endParaRPr lang="en-GB"/>
          </a:p>
        </p:txBody>
      </p:sp>
    </p:spTree>
    <p:extLst>
      <p:ext uri="{BB962C8B-B14F-4D97-AF65-F5344CB8AC3E}">
        <p14:creationId xmlns:p14="http://schemas.microsoft.com/office/powerpoint/2010/main" val="449125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E5E43F-5AEB-A717-F10C-9BC5505B8E6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74228"/>
          </a:xfrm>
          <a:prstGeom prst="rect">
            <a:avLst/>
          </a:prstGeom>
        </p:spPr>
      </p:pic>
      <p:pic>
        <p:nvPicPr>
          <p:cNvPr id="6" name="Picture 5">
            <a:extLst>
              <a:ext uri="{FF2B5EF4-FFF2-40B4-BE49-F238E27FC236}">
                <a16:creationId xmlns:a16="http://schemas.microsoft.com/office/drawing/2014/main" id="{8AF683D5-AB3B-33B6-1B29-DE77B62E24E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64657"/>
            <a:ext cx="4342614" cy="6209572"/>
          </a:xfrm>
          <a:prstGeom prst="rect">
            <a:avLst/>
          </a:prstGeom>
        </p:spPr>
      </p:pic>
      <p:sp>
        <p:nvSpPr>
          <p:cNvPr id="10" name="Text Placeholder 9">
            <a:extLst>
              <a:ext uri="{FF2B5EF4-FFF2-40B4-BE49-F238E27FC236}">
                <a16:creationId xmlns:a16="http://schemas.microsoft.com/office/drawing/2014/main" id="{044E0FAD-6955-310F-5267-9B99E1B28C11}"/>
              </a:ext>
            </a:extLst>
          </p:cNvPr>
          <p:cNvSpPr>
            <a:spLocks noGrp="1"/>
          </p:cNvSpPr>
          <p:nvPr>
            <p:ph type="body" sz="quarter" idx="10" hasCustomPrompt="1"/>
          </p:nvPr>
        </p:nvSpPr>
        <p:spPr>
          <a:xfrm>
            <a:off x="4657726" y="974108"/>
            <a:ext cx="7162800" cy="4489008"/>
          </a:xfrm>
        </p:spPr>
        <p:txBody>
          <a:bodyPr lIns="180000" tIns="180000" rIns="180000" bIns="180000" anchor="b">
            <a:normAutofit/>
          </a:bodyPr>
          <a:lstStyle>
            <a:lvl1pPr marL="0" indent="0">
              <a:lnSpc>
                <a:spcPct val="100000"/>
              </a:lnSpc>
              <a:buNone/>
              <a:defRPr sz="4800">
                <a:solidFill>
                  <a:schemeClr val="bg1"/>
                </a:solidFill>
                <a:latin typeface="+mj-lt"/>
              </a:defRPr>
            </a:lvl1pPr>
            <a:lvl2pPr marL="266700" indent="0">
              <a:buNone/>
              <a:defRPr/>
            </a:lvl2pPr>
          </a:lstStyle>
          <a:p>
            <a:pPr lvl="0"/>
            <a:r>
              <a:rPr lang="en-US"/>
              <a:t>Quote</a:t>
            </a:r>
          </a:p>
        </p:txBody>
      </p:sp>
      <p:sp>
        <p:nvSpPr>
          <p:cNvPr id="2" name="Text Placeholder 11">
            <a:extLst>
              <a:ext uri="{FF2B5EF4-FFF2-40B4-BE49-F238E27FC236}">
                <a16:creationId xmlns:a16="http://schemas.microsoft.com/office/drawing/2014/main" id="{FFEFBF72-8A88-25B4-5D09-7A38044FAF94}"/>
              </a:ext>
            </a:extLst>
          </p:cNvPr>
          <p:cNvSpPr>
            <a:spLocks noGrp="1"/>
          </p:cNvSpPr>
          <p:nvPr>
            <p:ph type="body" sz="quarter" idx="11" hasCustomPrompt="1"/>
          </p:nvPr>
        </p:nvSpPr>
        <p:spPr>
          <a:xfrm>
            <a:off x="4657726" y="5570360"/>
            <a:ext cx="5867400" cy="627063"/>
          </a:xfrm>
        </p:spPr>
        <p:txBody>
          <a:bodyPr>
            <a:normAutofit/>
          </a:bodyPr>
          <a:lstStyle>
            <a:lvl1pPr marL="0" indent="0">
              <a:buNone/>
              <a:defRPr sz="2000" b="1">
                <a:solidFill>
                  <a:schemeClr val="bg1"/>
                </a:solidFill>
              </a:defRPr>
            </a:lvl1pPr>
          </a:lstStyle>
          <a:p>
            <a:pPr lvl="0"/>
            <a:r>
              <a:rPr lang="en-US"/>
              <a:t>Quote attribution</a:t>
            </a:r>
            <a:endParaRPr lang="en-GB"/>
          </a:p>
        </p:txBody>
      </p:sp>
    </p:spTree>
    <p:extLst>
      <p:ext uri="{BB962C8B-B14F-4D97-AF65-F5344CB8AC3E}">
        <p14:creationId xmlns:p14="http://schemas.microsoft.com/office/powerpoint/2010/main" val="1295771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E5E43F-5AEB-A717-F10C-9BC5505B8E6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74228"/>
          </a:xfrm>
          <a:prstGeom prst="rect">
            <a:avLst/>
          </a:prstGeom>
        </p:spPr>
      </p:pic>
      <p:pic>
        <p:nvPicPr>
          <p:cNvPr id="6" name="Picture 5">
            <a:extLst>
              <a:ext uri="{FF2B5EF4-FFF2-40B4-BE49-F238E27FC236}">
                <a16:creationId xmlns:a16="http://schemas.microsoft.com/office/drawing/2014/main" id="{8AF683D5-AB3B-33B6-1B29-DE77B62E24E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261100" y="169210"/>
            <a:ext cx="5559425" cy="6705018"/>
          </a:xfrm>
          <a:prstGeom prst="rect">
            <a:avLst/>
          </a:prstGeom>
        </p:spPr>
      </p:pic>
      <p:sp>
        <p:nvSpPr>
          <p:cNvPr id="10" name="Text Placeholder 9">
            <a:extLst>
              <a:ext uri="{FF2B5EF4-FFF2-40B4-BE49-F238E27FC236}">
                <a16:creationId xmlns:a16="http://schemas.microsoft.com/office/drawing/2014/main" id="{044E0FAD-6955-310F-5267-9B99E1B28C11}"/>
              </a:ext>
            </a:extLst>
          </p:cNvPr>
          <p:cNvSpPr>
            <a:spLocks noGrp="1"/>
          </p:cNvSpPr>
          <p:nvPr>
            <p:ph type="body" sz="quarter" idx="10" hasCustomPrompt="1"/>
          </p:nvPr>
        </p:nvSpPr>
        <p:spPr>
          <a:xfrm>
            <a:off x="371475" y="1196976"/>
            <a:ext cx="6143625" cy="4253914"/>
          </a:xfrm>
        </p:spPr>
        <p:txBody>
          <a:bodyPr lIns="180000" tIns="180000" rIns="180000" bIns="180000" anchor="b">
            <a:normAutofit/>
          </a:bodyPr>
          <a:lstStyle>
            <a:lvl1pPr marL="0" indent="0">
              <a:lnSpc>
                <a:spcPct val="100000"/>
              </a:lnSpc>
              <a:buNone/>
              <a:defRPr sz="4800">
                <a:solidFill>
                  <a:schemeClr val="bg1"/>
                </a:solidFill>
                <a:latin typeface="+mj-lt"/>
              </a:defRPr>
            </a:lvl1pPr>
            <a:lvl2pPr marL="266700" indent="0">
              <a:buNone/>
              <a:defRPr/>
            </a:lvl2pPr>
          </a:lstStyle>
          <a:p>
            <a:pPr lvl="0"/>
            <a:r>
              <a:rPr lang="en-US"/>
              <a:t>Quote</a:t>
            </a:r>
          </a:p>
        </p:txBody>
      </p:sp>
      <p:sp>
        <p:nvSpPr>
          <p:cNvPr id="2" name="Text Placeholder 11">
            <a:extLst>
              <a:ext uri="{FF2B5EF4-FFF2-40B4-BE49-F238E27FC236}">
                <a16:creationId xmlns:a16="http://schemas.microsoft.com/office/drawing/2014/main" id="{8F07A4C5-D192-A74A-898B-5BF731395AF6}"/>
              </a:ext>
            </a:extLst>
          </p:cNvPr>
          <p:cNvSpPr>
            <a:spLocks noGrp="1"/>
          </p:cNvSpPr>
          <p:nvPr>
            <p:ph type="body" sz="quarter" idx="11" hasCustomPrompt="1"/>
          </p:nvPr>
        </p:nvSpPr>
        <p:spPr>
          <a:xfrm>
            <a:off x="371476" y="5598666"/>
            <a:ext cx="5867400" cy="627063"/>
          </a:xfrm>
        </p:spPr>
        <p:txBody>
          <a:bodyPr>
            <a:normAutofit/>
          </a:bodyPr>
          <a:lstStyle>
            <a:lvl1pPr marL="0" indent="0">
              <a:buNone/>
              <a:defRPr sz="2000" b="1">
                <a:solidFill>
                  <a:schemeClr val="bg1"/>
                </a:solidFill>
              </a:defRPr>
            </a:lvl1pPr>
          </a:lstStyle>
          <a:p>
            <a:pPr lvl="0"/>
            <a:r>
              <a:rPr lang="en-US"/>
              <a:t>Quote attribution</a:t>
            </a:r>
            <a:endParaRPr lang="en-GB"/>
          </a:p>
        </p:txBody>
      </p:sp>
    </p:spTree>
    <p:extLst>
      <p:ext uri="{BB962C8B-B14F-4D97-AF65-F5344CB8AC3E}">
        <p14:creationId xmlns:p14="http://schemas.microsoft.com/office/powerpoint/2010/main" val="125488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13CDF9-E73A-EE0B-76F3-26DEE0B541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203" b="10201"/>
          <a:stretch/>
        </p:blipFill>
        <p:spPr>
          <a:xfrm flipH="1">
            <a:off x="-3" y="-1"/>
            <a:ext cx="12191999" cy="6858001"/>
          </a:xfrm>
          <a:prstGeom prst="rect">
            <a:avLst/>
          </a:prstGeom>
        </p:spPr>
      </p:pic>
      <p:sp>
        <p:nvSpPr>
          <p:cNvPr id="2" name="Title 1">
            <a:extLst>
              <a:ext uri="{FF2B5EF4-FFF2-40B4-BE49-F238E27FC236}">
                <a16:creationId xmlns:a16="http://schemas.microsoft.com/office/drawing/2014/main" id="{DF4444D3-A341-87BD-489C-23284C884A97}"/>
              </a:ext>
            </a:extLst>
          </p:cNvPr>
          <p:cNvSpPr>
            <a:spLocks noGrp="1"/>
          </p:cNvSpPr>
          <p:nvPr>
            <p:ph type="title" hasCustomPrompt="1"/>
          </p:nvPr>
        </p:nvSpPr>
        <p:spPr>
          <a:xfrm>
            <a:off x="385439" y="2016510"/>
            <a:ext cx="11430740" cy="911225"/>
          </a:xfrm>
        </p:spPr>
        <p:txBody>
          <a:bodyPr anchor="b">
            <a:normAutofit/>
          </a:bodyPr>
          <a:lstStyle>
            <a:lvl1pPr>
              <a:defRPr sz="6000">
                <a:solidFill>
                  <a:schemeClr val="bg1"/>
                </a:solidFill>
              </a:defRPr>
            </a:lvl1pPr>
          </a:lstStyle>
          <a:p>
            <a:r>
              <a:rPr lang="en-US"/>
              <a:t>Click to edit agenda heading</a:t>
            </a:r>
            <a:endParaRPr lang="en-GB"/>
          </a:p>
        </p:txBody>
      </p:sp>
      <p:sp>
        <p:nvSpPr>
          <p:cNvPr id="3" name="Content Placeholder 2">
            <a:extLst>
              <a:ext uri="{FF2B5EF4-FFF2-40B4-BE49-F238E27FC236}">
                <a16:creationId xmlns:a16="http://schemas.microsoft.com/office/drawing/2014/main" id="{FA04CBD6-502C-F00E-3E83-5BEC523F2D47}"/>
              </a:ext>
            </a:extLst>
          </p:cNvPr>
          <p:cNvSpPr>
            <a:spLocks noGrp="1"/>
          </p:cNvSpPr>
          <p:nvPr>
            <p:ph idx="1" hasCustomPrompt="1"/>
          </p:nvPr>
        </p:nvSpPr>
        <p:spPr>
          <a:xfrm>
            <a:off x="754856" y="3071674"/>
            <a:ext cx="5246450" cy="3391270"/>
          </a:xfrm>
        </p:spPr>
        <p:txBody>
          <a:bodyPr/>
          <a:lstStyle>
            <a:lvl1pPr marL="0" indent="0">
              <a:buNone/>
              <a:defRPr sz="2600">
                <a:solidFill>
                  <a:schemeClr val="bg1"/>
                </a:solidFill>
              </a:defRPr>
            </a:lvl1pPr>
            <a:lvl2pPr marL="266700" indent="0">
              <a:buNone/>
              <a:defRPr>
                <a:solidFill>
                  <a:schemeClr val="bg1"/>
                </a:solidFill>
              </a:defRPr>
            </a:lvl2pPr>
            <a:lvl3pPr marL="541338" indent="0">
              <a:buNone/>
              <a:defRPr>
                <a:solidFill>
                  <a:schemeClr val="bg1"/>
                </a:solidFill>
              </a:defRPr>
            </a:lvl3pPr>
            <a:lvl4pPr marL="808038" indent="0">
              <a:buNone/>
              <a:defRPr>
                <a:solidFill>
                  <a:schemeClr val="bg1"/>
                </a:solidFill>
              </a:defRPr>
            </a:lvl4pPr>
            <a:lvl5pPr marL="1074737" indent="0">
              <a:buNone/>
              <a:defRPr>
                <a:solidFill>
                  <a:schemeClr val="bg1"/>
                </a:solidFill>
              </a:defRPr>
            </a:lvl5pPr>
          </a:lstStyle>
          <a:p>
            <a:pPr lvl="0"/>
            <a:r>
              <a:rPr lang="en-US"/>
              <a:t>Click to edit agenda text</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Graphic 5">
            <a:extLst>
              <a:ext uri="{FF2B5EF4-FFF2-40B4-BE49-F238E27FC236}">
                <a16:creationId xmlns:a16="http://schemas.microsoft.com/office/drawing/2014/main" id="{7D7E86EC-137A-C540-3986-FC82EF9DD042}"/>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1" t="362" b="-1"/>
          <a:stretch/>
        </p:blipFill>
        <p:spPr>
          <a:xfrm>
            <a:off x="1" y="40481"/>
            <a:ext cx="2618850" cy="1527175"/>
          </a:xfrm>
          <a:prstGeom prst="rect">
            <a:avLst/>
          </a:prstGeom>
        </p:spPr>
      </p:pic>
      <p:sp>
        <p:nvSpPr>
          <p:cNvPr id="7" name="Content Placeholder 2">
            <a:extLst>
              <a:ext uri="{FF2B5EF4-FFF2-40B4-BE49-F238E27FC236}">
                <a16:creationId xmlns:a16="http://schemas.microsoft.com/office/drawing/2014/main" id="{F7590B83-8970-2D83-0C5E-F86088A9A722}"/>
              </a:ext>
            </a:extLst>
          </p:cNvPr>
          <p:cNvSpPr>
            <a:spLocks noGrp="1"/>
          </p:cNvSpPr>
          <p:nvPr>
            <p:ph idx="10" hasCustomPrompt="1"/>
          </p:nvPr>
        </p:nvSpPr>
        <p:spPr>
          <a:xfrm>
            <a:off x="6190696" y="3071674"/>
            <a:ext cx="5246450" cy="3391270"/>
          </a:xfrm>
        </p:spPr>
        <p:txBody>
          <a:bodyPr/>
          <a:lstStyle>
            <a:lvl1pPr marL="0" indent="0">
              <a:buNone/>
              <a:defRPr sz="2600">
                <a:solidFill>
                  <a:schemeClr val="bg1"/>
                </a:solidFill>
              </a:defRPr>
            </a:lvl1pPr>
            <a:lvl2pPr marL="266700" indent="0">
              <a:buNone/>
              <a:defRPr>
                <a:solidFill>
                  <a:schemeClr val="bg1"/>
                </a:solidFill>
              </a:defRPr>
            </a:lvl2pPr>
            <a:lvl3pPr marL="541338" indent="0">
              <a:buNone/>
              <a:defRPr>
                <a:solidFill>
                  <a:schemeClr val="bg1"/>
                </a:solidFill>
              </a:defRPr>
            </a:lvl3pPr>
            <a:lvl4pPr marL="808038" indent="0">
              <a:buNone/>
              <a:defRPr>
                <a:solidFill>
                  <a:schemeClr val="bg1"/>
                </a:solidFill>
              </a:defRPr>
            </a:lvl4pPr>
            <a:lvl5pPr marL="1074737" indent="0">
              <a:buNone/>
              <a:defRPr>
                <a:solidFill>
                  <a:schemeClr val="bg1"/>
                </a:solidFill>
              </a:defRPr>
            </a:lvl5pPr>
          </a:lstStyle>
          <a:p>
            <a:pPr lvl="0"/>
            <a:r>
              <a:rPr lang="en-US"/>
              <a:t>Click to edit agenda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8401387"/>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Date Placeholder 2">
            <a:extLst>
              <a:ext uri="{FF2B5EF4-FFF2-40B4-BE49-F238E27FC236}">
                <a16:creationId xmlns:a16="http://schemas.microsoft.com/office/drawing/2014/main" id="{1FAB5B0D-2DDA-3806-2FF3-53A15C3999A5}"/>
              </a:ext>
            </a:extLst>
          </p:cNvPr>
          <p:cNvSpPr>
            <a:spLocks noGrp="1"/>
          </p:cNvSpPr>
          <p:nvPr>
            <p:ph type="dt" sz="half" idx="10"/>
          </p:nvPr>
        </p:nvSpPr>
        <p:spPr>
          <a:xfrm>
            <a:off x="7562850" y="6236880"/>
            <a:ext cx="2847974" cy="365125"/>
          </a:xfrm>
        </p:spPr>
        <p:txBody>
          <a:bodyPr/>
          <a:lstStyle>
            <a:lvl1pPr>
              <a:defRPr>
                <a:solidFill>
                  <a:schemeClr val="tx2"/>
                </a:solidFill>
              </a:defRPr>
            </a:lvl1pPr>
          </a:lstStyle>
          <a:p>
            <a:r>
              <a:rPr lang="en-US"/>
              <a:t>DD Month YYYY</a:t>
            </a:r>
            <a:endParaRPr lang="en-GB"/>
          </a:p>
        </p:txBody>
      </p:sp>
      <p:sp>
        <p:nvSpPr>
          <p:cNvPr id="10" name="Footer Placeholder 3">
            <a:extLst>
              <a:ext uri="{FF2B5EF4-FFF2-40B4-BE49-F238E27FC236}">
                <a16:creationId xmlns:a16="http://schemas.microsoft.com/office/drawing/2014/main" id="{98775716-D954-3242-2C35-011577650360}"/>
              </a:ext>
            </a:extLst>
          </p:cNvPr>
          <p:cNvSpPr>
            <a:spLocks noGrp="1"/>
          </p:cNvSpPr>
          <p:nvPr>
            <p:ph type="ftr" sz="quarter" idx="11"/>
          </p:nvPr>
        </p:nvSpPr>
        <p:spPr>
          <a:xfrm>
            <a:off x="850106" y="6236880"/>
            <a:ext cx="6617494" cy="365125"/>
          </a:xfrm>
        </p:spPr>
        <p:txBody>
          <a:bodyPr/>
          <a:lstStyle>
            <a:lvl1pPr algn="l">
              <a:defRPr>
                <a:solidFill>
                  <a:schemeClr val="tx2"/>
                </a:solidFill>
              </a:defRPr>
            </a:lvl1pPr>
          </a:lstStyle>
          <a:p>
            <a:r>
              <a:rPr lang="en-GB"/>
              <a:t>Presentation title</a:t>
            </a:r>
          </a:p>
        </p:txBody>
      </p:sp>
      <p:sp>
        <p:nvSpPr>
          <p:cNvPr id="11" name="Slide Number Placeholder 4">
            <a:extLst>
              <a:ext uri="{FF2B5EF4-FFF2-40B4-BE49-F238E27FC236}">
                <a16:creationId xmlns:a16="http://schemas.microsoft.com/office/drawing/2014/main" id="{3996E5C8-D3D6-7C45-25DF-8E986504E495}"/>
              </a:ext>
            </a:extLst>
          </p:cNvPr>
          <p:cNvSpPr>
            <a:spLocks noGrp="1"/>
          </p:cNvSpPr>
          <p:nvPr>
            <p:ph type="sldNum" sz="quarter" idx="12"/>
          </p:nvPr>
        </p:nvSpPr>
        <p:spPr>
          <a:xfrm>
            <a:off x="10506074" y="6236880"/>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12" name="Graphic 11">
            <a:extLst>
              <a:ext uri="{FF2B5EF4-FFF2-40B4-BE49-F238E27FC236}">
                <a16:creationId xmlns:a16="http://schemas.microsoft.com/office/drawing/2014/main" id="{69F01A85-33A3-4C35-77B2-DD6EBFA2AA3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943" t="22947" r="51317" b="23736"/>
          <a:stretch/>
        </p:blipFill>
        <p:spPr>
          <a:xfrm>
            <a:off x="266700" y="6181317"/>
            <a:ext cx="488156" cy="476251"/>
          </a:xfrm>
          <a:prstGeom prst="rect">
            <a:avLst/>
          </a:prstGeom>
        </p:spPr>
      </p:pic>
      <p:pic>
        <p:nvPicPr>
          <p:cNvPr id="13" name="Picture 12" descr="A grey circle with black background&#10;&#10;Description automatically generated">
            <a:extLst>
              <a:ext uri="{FF2B5EF4-FFF2-40B4-BE49-F238E27FC236}">
                <a16:creationId xmlns:a16="http://schemas.microsoft.com/office/drawing/2014/main" id="{18975E5B-8990-B1F8-6C6C-D127D209FEDD}"/>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250728" y="0"/>
            <a:ext cx="7941272" cy="6858000"/>
          </a:xfrm>
          <a:prstGeom prst="rect">
            <a:avLst/>
          </a:prstGeom>
        </p:spPr>
      </p:pic>
    </p:spTree>
    <p:extLst>
      <p:ext uri="{BB962C8B-B14F-4D97-AF65-F5344CB8AC3E}">
        <p14:creationId xmlns:p14="http://schemas.microsoft.com/office/powerpoint/2010/main" val="1950287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r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962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t out statement coral">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3C1717-01A0-92B5-B253-96E8392F0EA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0800000">
            <a:off x="1185" y="0"/>
            <a:ext cx="12189630" cy="6857999"/>
          </a:xfrm>
          <a:prstGeom prst="rect">
            <a:avLst/>
          </a:prstGeom>
        </p:spPr>
      </p:pic>
      <p:sp>
        <p:nvSpPr>
          <p:cNvPr id="4" name="Title 1">
            <a:extLst>
              <a:ext uri="{FF2B5EF4-FFF2-40B4-BE49-F238E27FC236}">
                <a16:creationId xmlns:a16="http://schemas.microsoft.com/office/drawing/2014/main" id="{1ACCB549-5471-94DF-C768-AE902ADB533A}"/>
              </a:ext>
            </a:extLst>
          </p:cNvPr>
          <p:cNvSpPr>
            <a:spLocks noGrp="1"/>
          </p:cNvSpPr>
          <p:nvPr>
            <p:ph type="title"/>
          </p:nvPr>
        </p:nvSpPr>
        <p:spPr>
          <a:xfrm>
            <a:off x="379707" y="365125"/>
            <a:ext cx="5611811" cy="1358900"/>
          </a:xfrm>
        </p:spPr>
        <p:txBody>
          <a:bodyPr anchor="b"/>
          <a:lstStyle>
            <a:lvl1pPr>
              <a:lnSpc>
                <a:spcPct val="100000"/>
              </a:lnSpc>
              <a:defRPr>
                <a:solidFill>
                  <a:schemeClr val="bg1"/>
                </a:solidFill>
              </a:defRPr>
            </a:lvl1pPr>
          </a:lstStyle>
          <a:p>
            <a:r>
              <a:rPr lang="en-GB"/>
              <a:t>Click to edit Master title style</a:t>
            </a:r>
          </a:p>
        </p:txBody>
      </p:sp>
      <p:sp>
        <p:nvSpPr>
          <p:cNvPr id="9" name="Picture Placeholder 8">
            <a:extLst>
              <a:ext uri="{FF2B5EF4-FFF2-40B4-BE49-F238E27FC236}">
                <a16:creationId xmlns:a16="http://schemas.microsoft.com/office/drawing/2014/main" id="{AC8C2863-4AC2-3707-C5F8-4B4F7A3D3591}"/>
              </a:ext>
            </a:extLst>
          </p:cNvPr>
          <p:cNvSpPr>
            <a:spLocks noGrp="1"/>
          </p:cNvSpPr>
          <p:nvPr>
            <p:ph type="pic" sz="quarter" idx="10"/>
          </p:nvPr>
        </p:nvSpPr>
        <p:spPr>
          <a:xfrm>
            <a:off x="6181725" y="0"/>
            <a:ext cx="6008688" cy="6858001"/>
          </a:xfrm>
        </p:spPr>
        <p:txBody>
          <a:bodyPr/>
          <a:lstStyle>
            <a:lvl1pPr>
              <a:defRPr>
                <a:solidFill>
                  <a:schemeClr val="bg1"/>
                </a:solidFill>
              </a:defRPr>
            </a:lvl1pPr>
          </a:lstStyle>
          <a:p>
            <a:r>
              <a:rPr lang="en-GB"/>
              <a:t>Click icon to add picture</a:t>
            </a:r>
          </a:p>
        </p:txBody>
      </p:sp>
      <p:sp>
        <p:nvSpPr>
          <p:cNvPr id="10" name="Content Placeholder 2">
            <a:extLst>
              <a:ext uri="{FF2B5EF4-FFF2-40B4-BE49-F238E27FC236}">
                <a16:creationId xmlns:a16="http://schemas.microsoft.com/office/drawing/2014/main" id="{10686F0B-0C92-4849-F4A1-FBB328B4935A}"/>
              </a:ext>
            </a:extLst>
          </p:cNvPr>
          <p:cNvSpPr>
            <a:spLocks noGrp="1"/>
          </p:cNvSpPr>
          <p:nvPr>
            <p:ph sz="half" idx="1" hasCustomPrompt="1"/>
          </p:nvPr>
        </p:nvSpPr>
        <p:spPr>
          <a:xfrm>
            <a:off x="754855" y="2238375"/>
            <a:ext cx="5236663" cy="3781425"/>
          </a:xfrm>
        </p:spPr>
        <p:txBody>
          <a:bodyPr>
            <a:normAutofit/>
          </a:bodyPr>
          <a:lstStyle>
            <a:lvl1pPr marL="0" indent="0">
              <a:lnSpc>
                <a:spcPct val="100000"/>
              </a:lnSpc>
              <a:buNone/>
              <a:defRPr sz="4000">
                <a:solidFill>
                  <a:schemeClr val="bg1"/>
                </a:solidFill>
                <a:latin typeface="+mj-lt"/>
              </a:defRPr>
            </a:lvl1pPr>
            <a:lvl2pPr marL="266700" indent="0">
              <a:lnSpc>
                <a:spcPct val="75000"/>
              </a:lnSpc>
              <a:buNone/>
              <a:defRPr sz="3200">
                <a:solidFill>
                  <a:schemeClr val="bg1"/>
                </a:solidFill>
                <a:latin typeface="+mj-lt"/>
              </a:defRPr>
            </a:lvl2pPr>
            <a:lvl3pPr marL="541338" indent="0">
              <a:lnSpc>
                <a:spcPct val="75000"/>
              </a:lnSpc>
              <a:buNone/>
              <a:defRPr sz="2800">
                <a:solidFill>
                  <a:schemeClr val="bg1"/>
                </a:solidFill>
                <a:latin typeface="+mj-lt"/>
              </a:defRPr>
            </a:lvl3pPr>
            <a:lvl4pPr marL="808038" indent="0">
              <a:lnSpc>
                <a:spcPct val="75000"/>
              </a:lnSpc>
              <a:buNone/>
              <a:defRPr sz="2400">
                <a:solidFill>
                  <a:schemeClr val="bg1"/>
                </a:solidFill>
                <a:latin typeface="+mj-lt"/>
              </a:defRPr>
            </a:lvl4pPr>
            <a:lvl5pPr marL="1074737" indent="0">
              <a:lnSpc>
                <a:spcPct val="75000"/>
              </a:lnSpc>
              <a:buNone/>
              <a:defRPr sz="2400">
                <a:solidFill>
                  <a:schemeClr val="bg1"/>
                </a:solidFill>
                <a:latin typeface="+mj-lt"/>
              </a:defRPr>
            </a:lvl5pPr>
          </a:lstStyle>
          <a:p>
            <a:pPr lvl="0"/>
            <a:r>
              <a:rPr lang="en-US"/>
              <a:t>Click to edit big statement styles</a:t>
            </a:r>
          </a:p>
        </p:txBody>
      </p:sp>
    </p:spTree>
    <p:extLst>
      <p:ext uri="{BB962C8B-B14F-4D97-AF65-F5344CB8AC3E}">
        <p14:creationId xmlns:p14="http://schemas.microsoft.com/office/powerpoint/2010/main" val="1171643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Blue Green">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D5CB5E-6809-DA9A-EA3E-9F17C7D4041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5" y="0"/>
            <a:ext cx="12189630" cy="6857999"/>
          </a:xfrm>
          <a:prstGeom prst="rect">
            <a:avLst/>
          </a:prstGeom>
        </p:spPr>
      </p:pic>
      <p:sp>
        <p:nvSpPr>
          <p:cNvPr id="10" name="Title 1">
            <a:extLst>
              <a:ext uri="{FF2B5EF4-FFF2-40B4-BE49-F238E27FC236}">
                <a16:creationId xmlns:a16="http://schemas.microsoft.com/office/drawing/2014/main" id="{1C7C9B00-449F-BEDB-C241-A7B62F14ED3D}"/>
              </a:ext>
            </a:extLst>
          </p:cNvPr>
          <p:cNvSpPr>
            <a:spLocks noGrp="1"/>
          </p:cNvSpPr>
          <p:nvPr>
            <p:ph type="title"/>
          </p:nvPr>
        </p:nvSpPr>
        <p:spPr>
          <a:xfrm>
            <a:off x="379707" y="365125"/>
            <a:ext cx="5611811" cy="1358900"/>
          </a:xfrm>
        </p:spPr>
        <p:txBody>
          <a:bodyPr anchor="b"/>
          <a:lstStyle>
            <a:lvl1pPr>
              <a:lnSpc>
                <a:spcPct val="100000"/>
              </a:lnSpc>
              <a:defRPr>
                <a:solidFill>
                  <a:schemeClr val="bg1"/>
                </a:solidFill>
              </a:defRPr>
            </a:lvl1pPr>
          </a:lstStyle>
          <a:p>
            <a:r>
              <a:rPr lang="en-GB"/>
              <a:t>Click to edit Master title style</a:t>
            </a:r>
          </a:p>
        </p:txBody>
      </p:sp>
      <p:sp>
        <p:nvSpPr>
          <p:cNvPr id="12" name="Picture Placeholder 8">
            <a:extLst>
              <a:ext uri="{FF2B5EF4-FFF2-40B4-BE49-F238E27FC236}">
                <a16:creationId xmlns:a16="http://schemas.microsoft.com/office/drawing/2014/main" id="{CBF9F4EE-8B0C-8009-C329-5CA767658AAD}"/>
              </a:ext>
            </a:extLst>
          </p:cNvPr>
          <p:cNvSpPr>
            <a:spLocks noGrp="1"/>
          </p:cNvSpPr>
          <p:nvPr>
            <p:ph type="pic" sz="quarter" idx="10"/>
          </p:nvPr>
        </p:nvSpPr>
        <p:spPr>
          <a:xfrm>
            <a:off x="6181725" y="0"/>
            <a:ext cx="6008688" cy="6858001"/>
          </a:xfrm>
        </p:spPr>
        <p:txBody>
          <a:bodyPr/>
          <a:lstStyle>
            <a:lvl1pPr>
              <a:defRPr>
                <a:solidFill>
                  <a:schemeClr val="bg1"/>
                </a:solidFill>
              </a:defRPr>
            </a:lvl1pPr>
          </a:lstStyle>
          <a:p>
            <a:r>
              <a:rPr lang="en-GB"/>
              <a:t>Click icon to add picture</a:t>
            </a:r>
          </a:p>
        </p:txBody>
      </p:sp>
      <p:sp>
        <p:nvSpPr>
          <p:cNvPr id="13" name="Content Placeholder 2">
            <a:extLst>
              <a:ext uri="{FF2B5EF4-FFF2-40B4-BE49-F238E27FC236}">
                <a16:creationId xmlns:a16="http://schemas.microsoft.com/office/drawing/2014/main" id="{7943B234-84F4-D774-BC50-28C92A99BD8F}"/>
              </a:ext>
            </a:extLst>
          </p:cNvPr>
          <p:cNvSpPr>
            <a:spLocks noGrp="1"/>
          </p:cNvSpPr>
          <p:nvPr>
            <p:ph sz="half" idx="1" hasCustomPrompt="1"/>
          </p:nvPr>
        </p:nvSpPr>
        <p:spPr>
          <a:xfrm>
            <a:off x="754855" y="2238375"/>
            <a:ext cx="5236663" cy="3781425"/>
          </a:xfrm>
        </p:spPr>
        <p:txBody>
          <a:bodyPr>
            <a:normAutofit/>
          </a:bodyPr>
          <a:lstStyle>
            <a:lvl1pPr marL="0" indent="0">
              <a:lnSpc>
                <a:spcPct val="100000"/>
              </a:lnSpc>
              <a:buNone/>
              <a:defRPr sz="4000">
                <a:solidFill>
                  <a:schemeClr val="bg1"/>
                </a:solidFill>
                <a:latin typeface="+mj-lt"/>
              </a:defRPr>
            </a:lvl1pPr>
            <a:lvl2pPr marL="266700" indent="0">
              <a:lnSpc>
                <a:spcPct val="75000"/>
              </a:lnSpc>
              <a:buNone/>
              <a:defRPr sz="3200">
                <a:solidFill>
                  <a:schemeClr val="bg1"/>
                </a:solidFill>
                <a:latin typeface="+mj-lt"/>
              </a:defRPr>
            </a:lvl2pPr>
            <a:lvl3pPr marL="541338" indent="0">
              <a:lnSpc>
                <a:spcPct val="75000"/>
              </a:lnSpc>
              <a:buNone/>
              <a:defRPr sz="2800">
                <a:solidFill>
                  <a:schemeClr val="bg1"/>
                </a:solidFill>
                <a:latin typeface="+mj-lt"/>
              </a:defRPr>
            </a:lvl3pPr>
            <a:lvl4pPr marL="808038" indent="0">
              <a:lnSpc>
                <a:spcPct val="75000"/>
              </a:lnSpc>
              <a:buNone/>
              <a:defRPr sz="2400">
                <a:solidFill>
                  <a:schemeClr val="bg1"/>
                </a:solidFill>
                <a:latin typeface="+mj-lt"/>
              </a:defRPr>
            </a:lvl4pPr>
            <a:lvl5pPr marL="1074737" indent="0">
              <a:lnSpc>
                <a:spcPct val="75000"/>
              </a:lnSpc>
              <a:buNone/>
              <a:defRPr sz="2400">
                <a:solidFill>
                  <a:schemeClr val="bg1"/>
                </a:solidFill>
                <a:latin typeface="+mj-lt"/>
              </a:defRPr>
            </a:lvl5pPr>
          </a:lstStyle>
          <a:p>
            <a:pPr lvl="0"/>
            <a:r>
              <a:rPr lang="en-US"/>
              <a:t>Click to edit big statement styles</a:t>
            </a:r>
          </a:p>
        </p:txBody>
      </p:sp>
    </p:spTree>
    <p:extLst>
      <p:ext uri="{BB962C8B-B14F-4D97-AF65-F5344CB8AC3E}">
        <p14:creationId xmlns:p14="http://schemas.microsoft.com/office/powerpoint/2010/main" val="2024689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Blue Turquois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E2F144-E51E-BD71-FB47-1C2334D945C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6" y="0"/>
            <a:ext cx="12189628" cy="6857999"/>
          </a:xfrm>
          <a:prstGeom prst="rect">
            <a:avLst/>
          </a:prstGeom>
        </p:spPr>
      </p:pic>
      <p:sp>
        <p:nvSpPr>
          <p:cNvPr id="10" name="Title 1">
            <a:extLst>
              <a:ext uri="{FF2B5EF4-FFF2-40B4-BE49-F238E27FC236}">
                <a16:creationId xmlns:a16="http://schemas.microsoft.com/office/drawing/2014/main" id="{511947E2-08D0-E232-4941-5E5826CDBDC7}"/>
              </a:ext>
            </a:extLst>
          </p:cNvPr>
          <p:cNvSpPr>
            <a:spLocks noGrp="1"/>
          </p:cNvSpPr>
          <p:nvPr>
            <p:ph type="title"/>
          </p:nvPr>
        </p:nvSpPr>
        <p:spPr>
          <a:xfrm>
            <a:off x="379707" y="365125"/>
            <a:ext cx="5611811" cy="1358900"/>
          </a:xfrm>
        </p:spPr>
        <p:txBody>
          <a:bodyPr anchor="b"/>
          <a:lstStyle>
            <a:lvl1pPr>
              <a:lnSpc>
                <a:spcPct val="100000"/>
              </a:lnSpc>
              <a:defRPr>
                <a:solidFill>
                  <a:schemeClr val="bg1"/>
                </a:solidFill>
              </a:defRPr>
            </a:lvl1pPr>
          </a:lstStyle>
          <a:p>
            <a:r>
              <a:rPr lang="en-GB"/>
              <a:t>Click to edit Master title style</a:t>
            </a:r>
          </a:p>
        </p:txBody>
      </p:sp>
      <p:sp>
        <p:nvSpPr>
          <p:cNvPr id="12" name="Picture Placeholder 8">
            <a:extLst>
              <a:ext uri="{FF2B5EF4-FFF2-40B4-BE49-F238E27FC236}">
                <a16:creationId xmlns:a16="http://schemas.microsoft.com/office/drawing/2014/main" id="{04A8A3E8-AE3A-5180-C9B5-763C5DBF60C3}"/>
              </a:ext>
            </a:extLst>
          </p:cNvPr>
          <p:cNvSpPr>
            <a:spLocks noGrp="1"/>
          </p:cNvSpPr>
          <p:nvPr>
            <p:ph type="pic" sz="quarter" idx="10"/>
          </p:nvPr>
        </p:nvSpPr>
        <p:spPr>
          <a:xfrm>
            <a:off x="6181725" y="0"/>
            <a:ext cx="6008688" cy="6858001"/>
          </a:xfrm>
        </p:spPr>
        <p:txBody>
          <a:bodyPr/>
          <a:lstStyle>
            <a:lvl1pPr>
              <a:defRPr>
                <a:solidFill>
                  <a:schemeClr val="bg1"/>
                </a:solidFill>
              </a:defRPr>
            </a:lvl1pPr>
          </a:lstStyle>
          <a:p>
            <a:r>
              <a:rPr lang="en-GB"/>
              <a:t>Click icon to add picture</a:t>
            </a:r>
          </a:p>
        </p:txBody>
      </p:sp>
      <p:sp>
        <p:nvSpPr>
          <p:cNvPr id="13" name="Content Placeholder 2">
            <a:extLst>
              <a:ext uri="{FF2B5EF4-FFF2-40B4-BE49-F238E27FC236}">
                <a16:creationId xmlns:a16="http://schemas.microsoft.com/office/drawing/2014/main" id="{FC2AF5D3-C3CB-2B2A-CD0F-4D9EC842B552}"/>
              </a:ext>
            </a:extLst>
          </p:cNvPr>
          <p:cNvSpPr>
            <a:spLocks noGrp="1"/>
          </p:cNvSpPr>
          <p:nvPr>
            <p:ph sz="half" idx="1" hasCustomPrompt="1"/>
          </p:nvPr>
        </p:nvSpPr>
        <p:spPr>
          <a:xfrm>
            <a:off x="754855" y="2238375"/>
            <a:ext cx="5236663" cy="3781425"/>
          </a:xfrm>
        </p:spPr>
        <p:txBody>
          <a:bodyPr>
            <a:normAutofit/>
          </a:bodyPr>
          <a:lstStyle>
            <a:lvl1pPr marL="0" indent="0">
              <a:lnSpc>
                <a:spcPct val="100000"/>
              </a:lnSpc>
              <a:buNone/>
              <a:defRPr sz="4000">
                <a:solidFill>
                  <a:schemeClr val="bg1"/>
                </a:solidFill>
                <a:latin typeface="+mj-lt"/>
              </a:defRPr>
            </a:lvl1pPr>
            <a:lvl2pPr marL="266700" indent="0">
              <a:lnSpc>
                <a:spcPct val="75000"/>
              </a:lnSpc>
              <a:buNone/>
              <a:defRPr sz="3200">
                <a:solidFill>
                  <a:schemeClr val="bg1"/>
                </a:solidFill>
                <a:latin typeface="+mj-lt"/>
              </a:defRPr>
            </a:lvl2pPr>
            <a:lvl3pPr marL="541338" indent="0">
              <a:lnSpc>
                <a:spcPct val="75000"/>
              </a:lnSpc>
              <a:buNone/>
              <a:defRPr sz="2800">
                <a:solidFill>
                  <a:schemeClr val="bg1"/>
                </a:solidFill>
                <a:latin typeface="+mj-lt"/>
              </a:defRPr>
            </a:lvl3pPr>
            <a:lvl4pPr marL="808038" indent="0">
              <a:lnSpc>
                <a:spcPct val="75000"/>
              </a:lnSpc>
              <a:buNone/>
              <a:defRPr sz="2400">
                <a:solidFill>
                  <a:schemeClr val="bg1"/>
                </a:solidFill>
                <a:latin typeface="+mj-lt"/>
              </a:defRPr>
            </a:lvl4pPr>
            <a:lvl5pPr marL="1074737" indent="0">
              <a:lnSpc>
                <a:spcPct val="75000"/>
              </a:lnSpc>
              <a:buNone/>
              <a:defRPr sz="2400">
                <a:solidFill>
                  <a:schemeClr val="bg1"/>
                </a:solidFill>
                <a:latin typeface="+mj-lt"/>
              </a:defRPr>
            </a:lvl5pPr>
          </a:lstStyle>
          <a:p>
            <a:pPr lvl="0"/>
            <a:r>
              <a:rPr lang="en-US"/>
              <a:t>Click to edit big statement styles</a:t>
            </a:r>
          </a:p>
        </p:txBody>
      </p:sp>
    </p:spTree>
    <p:extLst>
      <p:ext uri="{BB962C8B-B14F-4D97-AF65-F5344CB8AC3E}">
        <p14:creationId xmlns:p14="http://schemas.microsoft.com/office/powerpoint/2010/main" val="4110730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Coral Blue">
    <p:bg>
      <p:bgPr>
        <a:solidFill>
          <a:schemeClr val="bg1"/>
        </a:solidFill>
        <a:effectLst/>
      </p:bgPr>
    </p:bg>
    <p:spTree>
      <p:nvGrpSpPr>
        <p:cNvPr id="1" name=""/>
        <p:cNvGrpSpPr/>
        <p:nvPr/>
      </p:nvGrpSpPr>
      <p:grpSpPr>
        <a:xfrm>
          <a:off x="0" y="0"/>
          <a:ext cx="0" cy="0"/>
          <a:chOff x="0" y="0"/>
          <a:chExt cx="0" cy="0"/>
        </a:xfrm>
      </p:grpSpPr>
      <p:pic>
        <p:nvPicPr>
          <p:cNvPr id="8" name="Picture 7" descr="A close-up of a colorful background&#10;&#10;Description automatically generated">
            <a:extLst>
              <a:ext uri="{FF2B5EF4-FFF2-40B4-BE49-F238E27FC236}">
                <a16:creationId xmlns:a16="http://schemas.microsoft.com/office/drawing/2014/main" id="{62D444C8-6637-5ADD-E877-F6A9C4EAD3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0815" cy="6857999"/>
          </a:xfrm>
          <a:prstGeom prst="rect">
            <a:avLst/>
          </a:prstGeom>
        </p:spPr>
      </p:pic>
      <p:sp>
        <p:nvSpPr>
          <p:cNvPr id="10" name="Title 1">
            <a:extLst>
              <a:ext uri="{FF2B5EF4-FFF2-40B4-BE49-F238E27FC236}">
                <a16:creationId xmlns:a16="http://schemas.microsoft.com/office/drawing/2014/main" id="{69986C8D-D73E-B15F-5390-949F4C53F9FC}"/>
              </a:ext>
            </a:extLst>
          </p:cNvPr>
          <p:cNvSpPr>
            <a:spLocks noGrp="1"/>
          </p:cNvSpPr>
          <p:nvPr>
            <p:ph type="title"/>
          </p:nvPr>
        </p:nvSpPr>
        <p:spPr>
          <a:xfrm>
            <a:off x="379707" y="365125"/>
            <a:ext cx="5611811" cy="1358900"/>
          </a:xfrm>
        </p:spPr>
        <p:txBody>
          <a:bodyPr anchor="b"/>
          <a:lstStyle>
            <a:lvl1pPr>
              <a:lnSpc>
                <a:spcPct val="100000"/>
              </a:lnSpc>
              <a:defRPr>
                <a:solidFill>
                  <a:schemeClr val="bg1"/>
                </a:solidFill>
              </a:defRPr>
            </a:lvl1pPr>
          </a:lstStyle>
          <a:p>
            <a:r>
              <a:rPr lang="en-GB"/>
              <a:t>Click to edit Master title style</a:t>
            </a:r>
          </a:p>
        </p:txBody>
      </p:sp>
      <p:sp>
        <p:nvSpPr>
          <p:cNvPr id="11" name="Content Placeholder 2">
            <a:extLst>
              <a:ext uri="{FF2B5EF4-FFF2-40B4-BE49-F238E27FC236}">
                <a16:creationId xmlns:a16="http://schemas.microsoft.com/office/drawing/2014/main" id="{4F75DF19-2FBD-4FF5-ABAC-913806A71D8A}"/>
              </a:ext>
            </a:extLst>
          </p:cNvPr>
          <p:cNvSpPr>
            <a:spLocks noGrp="1"/>
          </p:cNvSpPr>
          <p:nvPr>
            <p:ph sz="half" idx="1" hasCustomPrompt="1"/>
          </p:nvPr>
        </p:nvSpPr>
        <p:spPr>
          <a:xfrm>
            <a:off x="754855" y="2238375"/>
            <a:ext cx="5236663" cy="3781425"/>
          </a:xfrm>
        </p:spPr>
        <p:txBody>
          <a:bodyPr>
            <a:normAutofit/>
          </a:bodyPr>
          <a:lstStyle>
            <a:lvl1pPr marL="0" indent="0">
              <a:lnSpc>
                <a:spcPct val="100000"/>
              </a:lnSpc>
              <a:buNone/>
              <a:defRPr sz="4000">
                <a:solidFill>
                  <a:schemeClr val="bg1"/>
                </a:solidFill>
                <a:latin typeface="+mj-lt"/>
              </a:defRPr>
            </a:lvl1pPr>
            <a:lvl2pPr marL="266700" indent="0">
              <a:lnSpc>
                <a:spcPct val="75000"/>
              </a:lnSpc>
              <a:buNone/>
              <a:defRPr sz="3200">
                <a:solidFill>
                  <a:schemeClr val="bg1"/>
                </a:solidFill>
                <a:latin typeface="+mj-lt"/>
              </a:defRPr>
            </a:lvl2pPr>
            <a:lvl3pPr marL="541338" indent="0">
              <a:lnSpc>
                <a:spcPct val="75000"/>
              </a:lnSpc>
              <a:buNone/>
              <a:defRPr sz="2800">
                <a:solidFill>
                  <a:schemeClr val="bg1"/>
                </a:solidFill>
                <a:latin typeface="+mj-lt"/>
              </a:defRPr>
            </a:lvl3pPr>
            <a:lvl4pPr marL="808038" indent="0">
              <a:lnSpc>
                <a:spcPct val="75000"/>
              </a:lnSpc>
              <a:buNone/>
              <a:defRPr sz="2400">
                <a:solidFill>
                  <a:schemeClr val="bg1"/>
                </a:solidFill>
                <a:latin typeface="+mj-lt"/>
              </a:defRPr>
            </a:lvl4pPr>
            <a:lvl5pPr marL="1074737" indent="0">
              <a:lnSpc>
                <a:spcPct val="75000"/>
              </a:lnSpc>
              <a:buNone/>
              <a:defRPr sz="2400">
                <a:solidFill>
                  <a:schemeClr val="bg1"/>
                </a:solidFill>
                <a:latin typeface="+mj-lt"/>
              </a:defRPr>
            </a:lvl5pPr>
          </a:lstStyle>
          <a:p>
            <a:pPr lvl="0"/>
            <a:r>
              <a:rPr lang="en-US"/>
              <a:t>Click to edit big statement styles</a:t>
            </a:r>
          </a:p>
        </p:txBody>
      </p:sp>
      <p:sp>
        <p:nvSpPr>
          <p:cNvPr id="12" name="Picture Placeholder 8">
            <a:extLst>
              <a:ext uri="{FF2B5EF4-FFF2-40B4-BE49-F238E27FC236}">
                <a16:creationId xmlns:a16="http://schemas.microsoft.com/office/drawing/2014/main" id="{6257A024-5778-BD7A-F9A2-BF8568D1E38F}"/>
              </a:ext>
            </a:extLst>
          </p:cNvPr>
          <p:cNvSpPr>
            <a:spLocks noGrp="1"/>
          </p:cNvSpPr>
          <p:nvPr>
            <p:ph type="pic" sz="quarter" idx="10"/>
          </p:nvPr>
        </p:nvSpPr>
        <p:spPr>
          <a:xfrm>
            <a:off x="6181725" y="0"/>
            <a:ext cx="6008688" cy="6858001"/>
          </a:xfrm>
        </p:spPr>
        <p:txBody>
          <a:bodyPr/>
          <a:lstStyle>
            <a:lvl1pPr>
              <a:defRPr>
                <a:solidFill>
                  <a:schemeClr val="bg1"/>
                </a:solidFill>
              </a:defRPr>
            </a:lvl1pPr>
          </a:lstStyle>
          <a:p>
            <a:r>
              <a:rPr lang="en-GB"/>
              <a:t>Click icon to add picture</a:t>
            </a:r>
          </a:p>
        </p:txBody>
      </p:sp>
    </p:spTree>
    <p:extLst>
      <p:ext uri="{BB962C8B-B14F-4D97-AF65-F5344CB8AC3E}">
        <p14:creationId xmlns:p14="http://schemas.microsoft.com/office/powerpoint/2010/main" val="182827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descr="A grey circle with black background&#10;&#10;Description automatically generated">
            <a:extLst>
              <a:ext uri="{FF2B5EF4-FFF2-40B4-BE49-F238E27FC236}">
                <a16:creationId xmlns:a16="http://schemas.microsoft.com/office/drawing/2014/main" id="{E58D1227-1C2E-2F93-2CEE-24BD9E03B37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250728" y="0"/>
            <a:ext cx="7941272" cy="6858000"/>
          </a:xfrm>
          <a:prstGeom prst="rect">
            <a:avLst/>
          </a:prstGeom>
        </p:spPr>
      </p:pic>
      <p:sp>
        <p:nvSpPr>
          <p:cNvPr id="2" name="Title 1">
            <a:extLst>
              <a:ext uri="{FF2B5EF4-FFF2-40B4-BE49-F238E27FC236}">
                <a16:creationId xmlns:a16="http://schemas.microsoft.com/office/drawing/2014/main" id="{DF4444D3-A341-87BD-489C-23284C884A97}"/>
              </a:ext>
            </a:extLst>
          </p:cNvPr>
          <p:cNvSpPr>
            <a:spLocks noGrp="1"/>
          </p:cNvSpPr>
          <p:nvPr>
            <p:ph type="title"/>
          </p:nvPr>
        </p:nvSpPr>
        <p:spPr>
          <a:xfrm>
            <a:off x="385439" y="365125"/>
            <a:ext cx="11430740" cy="911225"/>
          </a:xfrm>
        </p:spPr>
        <p:txBody>
          <a:bodyPr anchor="b"/>
          <a:lstStyle/>
          <a:p>
            <a:r>
              <a:rPr lang="en-GB"/>
              <a:t>Click to edit Master title style</a:t>
            </a:r>
          </a:p>
        </p:txBody>
      </p:sp>
      <p:sp>
        <p:nvSpPr>
          <p:cNvPr id="3" name="Content Placeholder 2">
            <a:extLst>
              <a:ext uri="{FF2B5EF4-FFF2-40B4-BE49-F238E27FC236}">
                <a16:creationId xmlns:a16="http://schemas.microsoft.com/office/drawing/2014/main" id="{FA04CBD6-502C-F00E-3E83-5BEC523F2D47}"/>
              </a:ext>
            </a:extLst>
          </p:cNvPr>
          <p:cNvSpPr>
            <a:spLocks noGrp="1"/>
          </p:cNvSpPr>
          <p:nvPr>
            <p:ph idx="1"/>
          </p:nvPr>
        </p:nvSpPr>
        <p:spPr>
          <a:xfrm>
            <a:off x="754855" y="1495425"/>
            <a:ext cx="11061323" cy="4533900"/>
          </a:xfrm>
        </p:spPr>
        <p:txBody>
          <a:bodyPr/>
          <a:lstStyle>
            <a:lvl1pPr>
              <a:defRPr sz="26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Date Placeholder 2">
            <a:extLst>
              <a:ext uri="{FF2B5EF4-FFF2-40B4-BE49-F238E27FC236}">
                <a16:creationId xmlns:a16="http://schemas.microsoft.com/office/drawing/2014/main" id="{E8346544-E54E-ADAF-4D26-88F4A74D669F}"/>
              </a:ext>
            </a:extLst>
          </p:cNvPr>
          <p:cNvSpPr>
            <a:spLocks noGrp="1"/>
          </p:cNvSpPr>
          <p:nvPr>
            <p:ph type="dt" sz="half" idx="10"/>
          </p:nvPr>
        </p:nvSpPr>
        <p:spPr>
          <a:xfrm>
            <a:off x="7562850" y="6236880"/>
            <a:ext cx="2847974" cy="365125"/>
          </a:xfrm>
        </p:spPr>
        <p:txBody>
          <a:bodyPr/>
          <a:lstStyle>
            <a:lvl1pPr>
              <a:defRPr>
                <a:solidFill>
                  <a:schemeClr val="tx2"/>
                </a:solidFill>
              </a:defRPr>
            </a:lvl1pPr>
          </a:lstStyle>
          <a:p>
            <a:r>
              <a:rPr lang="en-US"/>
              <a:t>DD Month YYYY</a:t>
            </a:r>
            <a:endParaRPr lang="en-GB"/>
          </a:p>
        </p:txBody>
      </p:sp>
      <p:sp>
        <p:nvSpPr>
          <p:cNvPr id="19" name="Footer Placeholder 3">
            <a:extLst>
              <a:ext uri="{FF2B5EF4-FFF2-40B4-BE49-F238E27FC236}">
                <a16:creationId xmlns:a16="http://schemas.microsoft.com/office/drawing/2014/main" id="{9D45F71E-304D-0C5B-271A-10F0C69FA939}"/>
              </a:ext>
            </a:extLst>
          </p:cNvPr>
          <p:cNvSpPr>
            <a:spLocks noGrp="1"/>
          </p:cNvSpPr>
          <p:nvPr>
            <p:ph type="ftr" sz="quarter" idx="11"/>
          </p:nvPr>
        </p:nvSpPr>
        <p:spPr>
          <a:xfrm>
            <a:off x="850106" y="6236880"/>
            <a:ext cx="6617494" cy="365125"/>
          </a:xfrm>
        </p:spPr>
        <p:txBody>
          <a:bodyPr/>
          <a:lstStyle>
            <a:lvl1pPr algn="l">
              <a:defRPr>
                <a:solidFill>
                  <a:schemeClr val="tx2"/>
                </a:solidFill>
              </a:defRPr>
            </a:lvl1pPr>
          </a:lstStyle>
          <a:p>
            <a:r>
              <a:rPr lang="en-GB"/>
              <a:t>Presentation title</a:t>
            </a:r>
          </a:p>
        </p:txBody>
      </p:sp>
      <p:sp>
        <p:nvSpPr>
          <p:cNvPr id="20" name="Slide Number Placeholder 4">
            <a:extLst>
              <a:ext uri="{FF2B5EF4-FFF2-40B4-BE49-F238E27FC236}">
                <a16:creationId xmlns:a16="http://schemas.microsoft.com/office/drawing/2014/main" id="{964730D8-A573-016B-E768-8C40FC3BF920}"/>
              </a:ext>
            </a:extLst>
          </p:cNvPr>
          <p:cNvSpPr>
            <a:spLocks noGrp="1"/>
          </p:cNvSpPr>
          <p:nvPr>
            <p:ph type="sldNum" sz="quarter" idx="12"/>
          </p:nvPr>
        </p:nvSpPr>
        <p:spPr>
          <a:xfrm>
            <a:off x="10506074" y="6236880"/>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21" name="Graphic 20">
            <a:extLst>
              <a:ext uri="{FF2B5EF4-FFF2-40B4-BE49-F238E27FC236}">
                <a16:creationId xmlns:a16="http://schemas.microsoft.com/office/drawing/2014/main" id="{2DBDC0D4-E9BB-E5B7-4A38-BFFF6B24B4C0}"/>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943" t="22947" r="51317" b="23736"/>
          <a:stretch/>
        </p:blipFill>
        <p:spPr>
          <a:xfrm>
            <a:off x="266700" y="6181317"/>
            <a:ext cx="488156" cy="476251"/>
          </a:xfrm>
          <a:prstGeom prst="rect">
            <a:avLst/>
          </a:prstGeom>
        </p:spPr>
      </p:pic>
    </p:spTree>
    <p:extLst>
      <p:ext uri="{BB962C8B-B14F-4D97-AF65-F5344CB8AC3E}">
        <p14:creationId xmlns:p14="http://schemas.microsoft.com/office/powerpoint/2010/main" val="4221453341"/>
      </p:ext>
    </p:extLst>
  </p:cSld>
  <p:clrMapOvr>
    <a:masterClrMapping/>
  </p:clrMapOvr>
  <p:extLst>
    <p:ext uri="{DCECCB84-F9BA-43D5-87BE-67443E8EF086}">
      <p15:sldGuideLst xmlns:p15="http://schemas.microsoft.com/office/powerpoint/2012/main">
        <p15:guide id="1" pos="234" userDrawn="1">
          <p15:clr>
            <a:srgbClr val="FBAE40"/>
          </p15:clr>
        </p15:guide>
        <p15:guide id="2" pos="744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5" name="Picture 4" descr="A blue and green background&#10;&#10;Description automatically generated">
            <a:extLst>
              <a:ext uri="{FF2B5EF4-FFF2-40B4-BE49-F238E27FC236}">
                <a16:creationId xmlns:a16="http://schemas.microsoft.com/office/drawing/2014/main" id="{4838002D-CB81-D214-8241-054EE207D4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3A687A47-CB4D-26C6-28C5-77D570C14589}"/>
              </a:ext>
            </a:extLst>
          </p:cNvPr>
          <p:cNvSpPr>
            <a:spLocks noGrp="1"/>
          </p:cNvSpPr>
          <p:nvPr>
            <p:ph type="ctrTitle" hasCustomPrompt="1"/>
          </p:nvPr>
        </p:nvSpPr>
        <p:spPr>
          <a:xfrm>
            <a:off x="838200" y="2086634"/>
            <a:ext cx="4238625" cy="2387600"/>
          </a:xfrm>
        </p:spPr>
        <p:txBody>
          <a:bodyPr anchor="b">
            <a:noAutofit/>
          </a:bodyPr>
          <a:lstStyle>
            <a:lvl1pPr algn="l">
              <a:lnSpc>
                <a:spcPct val="75000"/>
              </a:lnSpc>
              <a:defRPr sz="8000">
                <a:solidFill>
                  <a:schemeClr val="bg1"/>
                </a:solidFill>
              </a:defRPr>
            </a:lvl1pPr>
          </a:lstStyle>
          <a:p>
            <a:r>
              <a:rPr lang="en-US"/>
              <a:t>Thank you</a:t>
            </a:r>
            <a:endParaRPr lang="en-GB"/>
          </a:p>
        </p:txBody>
      </p:sp>
      <p:sp>
        <p:nvSpPr>
          <p:cNvPr id="3" name="Subtitle 2">
            <a:extLst>
              <a:ext uri="{FF2B5EF4-FFF2-40B4-BE49-F238E27FC236}">
                <a16:creationId xmlns:a16="http://schemas.microsoft.com/office/drawing/2014/main" id="{B6FEE3E5-0373-39BA-6E61-74265958B81D}"/>
              </a:ext>
            </a:extLst>
          </p:cNvPr>
          <p:cNvSpPr>
            <a:spLocks noGrp="1"/>
          </p:cNvSpPr>
          <p:nvPr>
            <p:ph type="subTitle" idx="1" hasCustomPrompt="1"/>
          </p:nvPr>
        </p:nvSpPr>
        <p:spPr>
          <a:xfrm>
            <a:off x="1695450" y="4685277"/>
            <a:ext cx="4500000" cy="1482725"/>
          </a:xfrm>
        </p:spPr>
        <p:txBody>
          <a:bodyPr>
            <a:normAutofit/>
          </a:bodyPr>
          <a:lstStyle>
            <a:lvl1pPr marL="0" indent="0" algn="l">
              <a:lnSpc>
                <a:spcPct val="1000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and contact details</a:t>
            </a:r>
          </a:p>
          <a:p>
            <a:endParaRPr lang="en-GB"/>
          </a:p>
        </p:txBody>
      </p:sp>
      <p:pic>
        <p:nvPicPr>
          <p:cNvPr id="10" name="Graphic 9">
            <a:extLst>
              <a:ext uri="{FF2B5EF4-FFF2-40B4-BE49-F238E27FC236}">
                <a16:creationId xmlns:a16="http://schemas.microsoft.com/office/drawing/2014/main" id="{C55A6660-8B6B-41D4-7502-28AA7C980AA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323" y="-67806"/>
            <a:ext cx="3464681" cy="1948883"/>
          </a:xfrm>
          <a:prstGeom prst="rect">
            <a:avLst/>
          </a:prstGeom>
        </p:spPr>
      </p:pic>
      <p:sp>
        <p:nvSpPr>
          <p:cNvPr id="9" name="Text Placeholder 8">
            <a:extLst>
              <a:ext uri="{FF2B5EF4-FFF2-40B4-BE49-F238E27FC236}">
                <a16:creationId xmlns:a16="http://schemas.microsoft.com/office/drawing/2014/main" id="{9BA04E59-590D-437F-727F-BFF9F31B88C5}"/>
              </a:ext>
            </a:extLst>
          </p:cNvPr>
          <p:cNvSpPr>
            <a:spLocks noGrp="1"/>
          </p:cNvSpPr>
          <p:nvPr>
            <p:ph type="body" sz="quarter" idx="10" hasCustomPrompt="1"/>
          </p:nvPr>
        </p:nvSpPr>
        <p:spPr>
          <a:xfrm>
            <a:off x="6381749" y="4679950"/>
            <a:ext cx="4500000" cy="1482725"/>
          </a:xfrm>
        </p:spPr>
        <p:txBody>
          <a:bodyPr>
            <a:normAutofit/>
          </a:bodyPr>
          <a:lstStyle>
            <a:lvl1pPr marL="0" indent="0">
              <a:buNone/>
              <a:defRPr sz="1800">
                <a:solidFill>
                  <a:schemeClr val="bg1"/>
                </a:solidFill>
              </a:defRPr>
            </a:lvl1pPr>
          </a:lstStyle>
          <a:p>
            <a:pPr lvl="0"/>
            <a:r>
              <a:rPr lang="en-US"/>
              <a:t>Name and contact details</a:t>
            </a:r>
            <a:endParaRPr lang="en-GB"/>
          </a:p>
        </p:txBody>
      </p:sp>
    </p:spTree>
    <p:extLst>
      <p:ext uri="{BB962C8B-B14F-4D97-AF65-F5344CB8AC3E}">
        <p14:creationId xmlns:p14="http://schemas.microsoft.com/office/powerpoint/2010/main" val="30720042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627F2-57F5-1965-52CA-93D810EC144E}"/>
              </a:ext>
            </a:extLst>
          </p:cNvPr>
          <p:cNvSpPr>
            <a:spLocks noGrp="1"/>
          </p:cNvSpPr>
          <p:nvPr>
            <p:ph type="title"/>
          </p:nvPr>
        </p:nvSpPr>
        <p:spPr>
          <a:xfrm>
            <a:off x="376559" y="457200"/>
            <a:ext cx="4636800"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4476F5D-D621-8A15-8BD2-54A2CC8DD115}"/>
              </a:ext>
            </a:extLst>
          </p:cNvPr>
          <p:cNvSpPr>
            <a:spLocks noGrp="1"/>
          </p:cNvSpPr>
          <p:nvPr>
            <p:ph idx="1"/>
          </p:nvPr>
        </p:nvSpPr>
        <p:spPr>
          <a:xfrm>
            <a:off x="5183187" y="457201"/>
            <a:ext cx="6637337" cy="540385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902A2A6-9DDA-80C3-1D91-F3DB4A417CE8}"/>
              </a:ext>
            </a:extLst>
          </p:cNvPr>
          <p:cNvSpPr>
            <a:spLocks noGrp="1"/>
          </p:cNvSpPr>
          <p:nvPr>
            <p:ph type="body" sz="half" idx="2"/>
          </p:nvPr>
        </p:nvSpPr>
        <p:spPr>
          <a:xfrm>
            <a:off x="376559" y="2057400"/>
            <a:ext cx="46368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2" name="Date Placeholder 2">
            <a:extLst>
              <a:ext uri="{FF2B5EF4-FFF2-40B4-BE49-F238E27FC236}">
                <a16:creationId xmlns:a16="http://schemas.microsoft.com/office/drawing/2014/main" id="{67AD451D-64C2-ABF5-CF7B-787AD107E95C}"/>
              </a:ext>
            </a:extLst>
          </p:cNvPr>
          <p:cNvSpPr>
            <a:spLocks noGrp="1"/>
          </p:cNvSpPr>
          <p:nvPr>
            <p:ph type="dt" sz="half" idx="10"/>
          </p:nvPr>
        </p:nvSpPr>
        <p:spPr>
          <a:xfrm>
            <a:off x="7562850" y="6236880"/>
            <a:ext cx="2847974" cy="365125"/>
          </a:xfrm>
        </p:spPr>
        <p:txBody>
          <a:bodyPr/>
          <a:lstStyle>
            <a:lvl1pPr>
              <a:defRPr>
                <a:solidFill>
                  <a:schemeClr val="tx2"/>
                </a:solidFill>
              </a:defRPr>
            </a:lvl1pPr>
          </a:lstStyle>
          <a:p>
            <a:r>
              <a:rPr lang="en-US"/>
              <a:t>DD Month YYYY</a:t>
            </a:r>
            <a:endParaRPr lang="en-GB"/>
          </a:p>
        </p:txBody>
      </p:sp>
      <p:sp>
        <p:nvSpPr>
          <p:cNvPr id="13" name="Footer Placeholder 3">
            <a:extLst>
              <a:ext uri="{FF2B5EF4-FFF2-40B4-BE49-F238E27FC236}">
                <a16:creationId xmlns:a16="http://schemas.microsoft.com/office/drawing/2014/main" id="{79AFC53E-C659-0830-5DC7-BDC824FFA807}"/>
              </a:ext>
            </a:extLst>
          </p:cNvPr>
          <p:cNvSpPr>
            <a:spLocks noGrp="1"/>
          </p:cNvSpPr>
          <p:nvPr>
            <p:ph type="ftr" sz="quarter" idx="11"/>
          </p:nvPr>
        </p:nvSpPr>
        <p:spPr>
          <a:xfrm>
            <a:off x="850106" y="6236880"/>
            <a:ext cx="6617494" cy="365125"/>
          </a:xfrm>
        </p:spPr>
        <p:txBody>
          <a:bodyPr/>
          <a:lstStyle>
            <a:lvl1pPr algn="l">
              <a:defRPr>
                <a:solidFill>
                  <a:schemeClr val="tx2"/>
                </a:solidFill>
              </a:defRPr>
            </a:lvl1pPr>
          </a:lstStyle>
          <a:p>
            <a:r>
              <a:rPr lang="en-GB"/>
              <a:t>Presentation title</a:t>
            </a:r>
          </a:p>
        </p:txBody>
      </p:sp>
      <p:sp>
        <p:nvSpPr>
          <p:cNvPr id="14" name="Slide Number Placeholder 4">
            <a:extLst>
              <a:ext uri="{FF2B5EF4-FFF2-40B4-BE49-F238E27FC236}">
                <a16:creationId xmlns:a16="http://schemas.microsoft.com/office/drawing/2014/main" id="{1B68ADF3-FBC7-D7BF-ED65-20BFFFCBE806}"/>
              </a:ext>
            </a:extLst>
          </p:cNvPr>
          <p:cNvSpPr>
            <a:spLocks noGrp="1"/>
          </p:cNvSpPr>
          <p:nvPr>
            <p:ph type="sldNum" sz="quarter" idx="12"/>
          </p:nvPr>
        </p:nvSpPr>
        <p:spPr>
          <a:xfrm>
            <a:off x="10506074" y="6236880"/>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15" name="Graphic 14">
            <a:extLst>
              <a:ext uri="{FF2B5EF4-FFF2-40B4-BE49-F238E27FC236}">
                <a16:creationId xmlns:a16="http://schemas.microsoft.com/office/drawing/2014/main" id="{EA707C6A-4671-15AD-7FBC-70C496625E9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943" t="22947" r="51317" b="23736"/>
          <a:stretch/>
        </p:blipFill>
        <p:spPr>
          <a:xfrm>
            <a:off x="266700" y="6181317"/>
            <a:ext cx="488156" cy="476251"/>
          </a:xfrm>
          <a:prstGeom prst="rect">
            <a:avLst/>
          </a:prstGeom>
        </p:spPr>
      </p:pic>
    </p:spTree>
    <p:extLst>
      <p:ext uri="{BB962C8B-B14F-4D97-AF65-F5344CB8AC3E}">
        <p14:creationId xmlns:p14="http://schemas.microsoft.com/office/powerpoint/2010/main" val="1659819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8D578-4322-A679-284C-4B9494A54E4F}"/>
              </a:ext>
            </a:extLst>
          </p:cNvPr>
          <p:cNvSpPr>
            <a:spLocks noGrp="1"/>
          </p:cNvSpPr>
          <p:nvPr>
            <p:ph type="title"/>
          </p:nvPr>
        </p:nvSpPr>
        <p:spPr>
          <a:xfrm>
            <a:off x="376560" y="365125"/>
            <a:ext cx="4636874" cy="911225"/>
          </a:xfrm>
        </p:spPr>
        <p:txBody>
          <a:bodyPr anchor="b">
            <a:noAutofit/>
          </a:bodyPr>
          <a:lstStyle>
            <a:lvl1pPr>
              <a:defRPr sz="4000"/>
            </a:lvl1pPr>
          </a:lstStyle>
          <a:p>
            <a:r>
              <a:rPr lang="en-GB"/>
              <a:t>Click to edit Master title style</a:t>
            </a:r>
          </a:p>
        </p:txBody>
      </p:sp>
      <p:sp>
        <p:nvSpPr>
          <p:cNvPr id="3" name="Picture Placeholder 2">
            <a:extLst>
              <a:ext uri="{FF2B5EF4-FFF2-40B4-BE49-F238E27FC236}">
                <a16:creationId xmlns:a16="http://schemas.microsoft.com/office/drawing/2014/main" id="{F4E209C6-5A3A-3E29-B5A5-145E6423A829}"/>
              </a:ext>
            </a:extLst>
          </p:cNvPr>
          <p:cNvSpPr>
            <a:spLocks noGrp="1"/>
          </p:cNvSpPr>
          <p:nvPr>
            <p:ph type="pic" idx="1"/>
          </p:nvPr>
        </p:nvSpPr>
        <p:spPr>
          <a:xfrm>
            <a:off x="5183188" y="0"/>
            <a:ext cx="7008812" cy="6857999"/>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B646B257-E8DB-0A3C-6A18-3E9F3C6C3EF4}"/>
              </a:ext>
            </a:extLst>
          </p:cNvPr>
          <p:cNvSpPr>
            <a:spLocks noGrp="1"/>
          </p:cNvSpPr>
          <p:nvPr>
            <p:ph type="body" sz="half" idx="2"/>
          </p:nvPr>
        </p:nvSpPr>
        <p:spPr>
          <a:xfrm>
            <a:off x="754856" y="1414871"/>
            <a:ext cx="4258578" cy="44541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21" name="Footer Placeholder 3">
            <a:extLst>
              <a:ext uri="{FF2B5EF4-FFF2-40B4-BE49-F238E27FC236}">
                <a16:creationId xmlns:a16="http://schemas.microsoft.com/office/drawing/2014/main" id="{41B71330-E01C-182B-D4BC-D8794041D5ED}"/>
              </a:ext>
            </a:extLst>
          </p:cNvPr>
          <p:cNvSpPr>
            <a:spLocks noGrp="1"/>
          </p:cNvSpPr>
          <p:nvPr>
            <p:ph type="ftr" sz="quarter" idx="11"/>
          </p:nvPr>
        </p:nvSpPr>
        <p:spPr>
          <a:xfrm>
            <a:off x="850106" y="6236880"/>
            <a:ext cx="4163328" cy="365125"/>
          </a:xfrm>
        </p:spPr>
        <p:txBody>
          <a:bodyPr/>
          <a:lstStyle>
            <a:lvl1pPr algn="l">
              <a:defRPr>
                <a:solidFill>
                  <a:schemeClr val="tx2"/>
                </a:solidFill>
              </a:defRPr>
            </a:lvl1pPr>
          </a:lstStyle>
          <a:p>
            <a:r>
              <a:rPr lang="en-GB"/>
              <a:t>Presentation title</a:t>
            </a:r>
          </a:p>
        </p:txBody>
      </p:sp>
      <p:pic>
        <p:nvPicPr>
          <p:cNvPr id="23" name="Graphic 22">
            <a:extLst>
              <a:ext uri="{FF2B5EF4-FFF2-40B4-BE49-F238E27FC236}">
                <a16:creationId xmlns:a16="http://schemas.microsoft.com/office/drawing/2014/main" id="{6270CB0C-AED4-5E09-CC1C-4EFAE50C63E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943" t="22947" r="51317" b="23736"/>
          <a:stretch/>
        </p:blipFill>
        <p:spPr>
          <a:xfrm>
            <a:off x="266700" y="6181317"/>
            <a:ext cx="488156" cy="476251"/>
          </a:xfrm>
          <a:prstGeom prst="rect">
            <a:avLst/>
          </a:prstGeom>
        </p:spPr>
      </p:pic>
    </p:spTree>
    <p:extLst>
      <p:ext uri="{BB962C8B-B14F-4D97-AF65-F5344CB8AC3E}">
        <p14:creationId xmlns:p14="http://schemas.microsoft.com/office/powerpoint/2010/main" val="873695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24000" y="473273"/>
            <a:ext cx="9144000" cy="415230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190625" y="4723805"/>
            <a:ext cx="9810750"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1190625" y="5732859"/>
            <a:ext cx="9810750" cy="794742"/>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28365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descr="A grey circle with black background&#10;&#10;Description automatically generated">
            <a:extLst>
              <a:ext uri="{FF2B5EF4-FFF2-40B4-BE49-F238E27FC236}">
                <a16:creationId xmlns:a16="http://schemas.microsoft.com/office/drawing/2014/main" id="{7C36C811-39EC-F94D-FB83-9BAF81E1BF1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250728" y="0"/>
            <a:ext cx="7941272" cy="6858000"/>
          </a:xfrm>
          <a:prstGeom prst="rect">
            <a:avLst/>
          </a:prstGeom>
        </p:spPr>
      </p:pic>
      <p:sp>
        <p:nvSpPr>
          <p:cNvPr id="2" name="Title 1">
            <a:extLst>
              <a:ext uri="{FF2B5EF4-FFF2-40B4-BE49-F238E27FC236}">
                <a16:creationId xmlns:a16="http://schemas.microsoft.com/office/drawing/2014/main" id="{C39BE839-F880-AD8E-A0E6-88B0E424E729}"/>
              </a:ext>
            </a:extLst>
          </p:cNvPr>
          <p:cNvSpPr>
            <a:spLocks noGrp="1"/>
          </p:cNvSpPr>
          <p:nvPr>
            <p:ph type="title"/>
          </p:nvPr>
        </p:nvSpPr>
        <p:spPr>
          <a:xfrm>
            <a:off x="379707" y="365125"/>
            <a:ext cx="11417067" cy="911225"/>
          </a:xfrm>
        </p:spPr>
        <p:txBody>
          <a:bodyPr anchor="b"/>
          <a:lstStyle/>
          <a:p>
            <a:r>
              <a:rPr lang="en-GB"/>
              <a:t>Click to edit Master title style</a:t>
            </a:r>
          </a:p>
        </p:txBody>
      </p:sp>
      <p:sp>
        <p:nvSpPr>
          <p:cNvPr id="3" name="Content Placeholder 2">
            <a:extLst>
              <a:ext uri="{FF2B5EF4-FFF2-40B4-BE49-F238E27FC236}">
                <a16:creationId xmlns:a16="http://schemas.microsoft.com/office/drawing/2014/main" id="{4987C9DC-2C03-67E6-5016-E6E5E4A3DE51}"/>
              </a:ext>
            </a:extLst>
          </p:cNvPr>
          <p:cNvSpPr>
            <a:spLocks noGrp="1"/>
          </p:cNvSpPr>
          <p:nvPr>
            <p:ph sz="half" idx="1"/>
          </p:nvPr>
        </p:nvSpPr>
        <p:spPr>
          <a:xfrm>
            <a:off x="754855" y="1495425"/>
            <a:ext cx="5236663" cy="4524375"/>
          </a:xfrm>
        </p:spPr>
        <p:txBody>
          <a:bodyPr/>
          <a:lstStyle>
            <a:lvl1pPr>
              <a:defRPr sz="26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C604352-94AE-A3E5-54A4-FE9CDBC9C6F0}"/>
              </a:ext>
            </a:extLst>
          </p:cNvPr>
          <p:cNvSpPr>
            <a:spLocks noGrp="1"/>
          </p:cNvSpPr>
          <p:nvPr>
            <p:ph sz="half" idx="2"/>
          </p:nvPr>
        </p:nvSpPr>
        <p:spPr>
          <a:xfrm>
            <a:off x="6200484" y="1495425"/>
            <a:ext cx="5238000" cy="452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Date Placeholder 2">
            <a:extLst>
              <a:ext uri="{FF2B5EF4-FFF2-40B4-BE49-F238E27FC236}">
                <a16:creationId xmlns:a16="http://schemas.microsoft.com/office/drawing/2014/main" id="{A92EDADB-3BC5-B551-7B70-E49FABC9BA9D}"/>
              </a:ext>
            </a:extLst>
          </p:cNvPr>
          <p:cNvSpPr>
            <a:spLocks noGrp="1"/>
          </p:cNvSpPr>
          <p:nvPr>
            <p:ph type="dt" sz="half" idx="10"/>
          </p:nvPr>
        </p:nvSpPr>
        <p:spPr>
          <a:xfrm>
            <a:off x="7562850" y="6236880"/>
            <a:ext cx="2847974" cy="365125"/>
          </a:xfrm>
        </p:spPr>
        <p:txBody>
          <a:bodyPr/>
          <a:lstStyle>
            <a:lvl1pPr>
              <a:defRPr>
                <a:solidFill>
                  <a:schemeClr val="tx2"/>
                </a:solidFill>
              </a:defRPr>
            </a:lvl1pPr>
          </a:lstStyle>
          <a:p>
            <a:r>
              <a:rPr lang="en-US"/>
              <a:t>DD Month YYYY</a:t>
            </a:r>
            <a:endParaRPr lang="en-GB"/>
          </a:p>
        </p:txBody>
      </p:sp>
      <p:sp>
        <p:nvSpPr>
          <p:cNvPr id="24" name="Footer Placeholder 3">
            <a:extLst>
              <a:ext uri="{FF2B5EF4-FFF2-40B4-BE49-F238E27FC236}">
                <a16:creationId xmlns:a16="http://schemas.microsoft.com/office/drawing/2014/main" id="{0CB2BF93-3F77-BFE3-A575-8531FA4E2BA7}"/>
              </a:ext>
            </a:extLst>
          </p:cNvPr>
          <p:cNvSpPr>
            <a:spLocks noGrp="1"/>
          </p:cNvSpPr>
          <p:nvPr>
            <p:ph type="ftr" sz="quarter" idx="11"/>
          </p:nvPr>
        </p:nvSpPr>
        <p:spPr>
          <a:xfrm>
            <a:off x="850106" y="6236880"/>
            <a:ext cx="6617494" cy="365125"/>
          </a:xfrm>
        </p:spPr>
        <p:txBody>
          <a:bodyPr/>
          <a:lstStyle>
            <a:lvl1pPr algn="l">
              <a:defRPr>
                <a:solidFill>
                  <a:schemeClr val="tx2"/>
                </a:solidFill>
              </a:defRPr>
            </a:lvl1pPr>
          </a:lstStyle>
          <a:p>
            <a:r>
              <a:rPr lang="en-GB"/>
              <a:t>Presentation title</a:t>
            </a:r>
          </a:p>
        </p:txBody>
      </p:sp>
      <p:sp>
        <p:nvSpPr>
          <p:cNvPr id="25" name="Slide Number Placeholder 4">
            <a:extLst>
              <a:ext uri="{FF2B5EF4-FFF2-40B4-BE49-F238E27FC236}">
                <a16:creationId xmlns:a16="http://schemas.microsoft.com/office/drawing/2014/main" id="{F819E7B6-7D4E-AF75-E537-CF523D36BA56}"/>
              </a:ext>
            </a:extLst>
          </p:cNvPr>
          <p:cNvSpPr>
            <a:spLocks noGrp="1"/>
          </p:cNvSpPr>
          <p:nvPr>
            <p:ph type="sldNum" sz="quarter" idx="12"/>
          </p:nvPr>
        </p:nvSpPr>
        <p:spPr>
          <a:xfrm>
            <a:off x="10506074" y="6236880"/>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26" name="Graphic 25">
            <a:extLst>
              <a:ext uri="{FF2B5EF4-FFF2-40B4-BE49-F238E27FC236}">
                <a16:creationId xmlns:a16="http://schemas.microsoft.com/office/drawing/2014/main" id="{856DC488-A3CF-8F86-2B41-B06BECF0AB45}"/>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943" t="22947" r="51317" b="23736"/>
          <a:stretch/>
        </p:blipFill>
        <p:spPr>
          <a:xfrm>
            <a:off x="266700" y="6181317"/>
            <a:ext cx="488156" cy="476251"/>
          </a:xfrm>
          <a:prstGeom prst="rect">
            <a:avLst/>
          </a:prstGeom>
        </p:spPr>
      </p:pic>
    </p:spTree>
    <p:extLst>
      <p:ext uri="{BB962C8B-B14F-4D97-AF65-F5344CB8AC3E}">
        <p14:creationId xmlns:p14="http://schemas.microsoft.com/office/powerpoint/2010/main" val="325916653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3" name="Picture 12" descr="A grey circle with black background&#10;&#10;Description automatically generated">
            <a:extLst>
              <a:ext uri="{FF2B5EF4-FFF2-40B4-BE49-F238E27FC236}">
                <a16:creationId xmlns:a16="http://schemas.microsoft.com/office/drawing/2014/main" id="{B62BC1EA-5D73-8250-EC39-EB40E9B8DF8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250728" y="0"/>
            <a:ext cx="7941272" cy="6858000"/>
          </a:xfrm>
          <a:prstGeom prst="rect">
            <a:avLst/>
          </a:prstGeom>
        </p:spPr>
      </p:pic>
      <p:sp>
        <p:nvSpPr>
          <p:cNvPr id="2" name="Title 1">
            <a:extLst>
              <a:ext uri="{FF2B5EF4-FFF2-40B4-BE49-F238E27FC236}">
                <a16:creationId xmlns:a16="http://schemas.microsoft.com/office/drawing/2014/main" id="{5A009E95-98F0-8B9C-82D2-D24F1669504E}"/>
              </a:ext>
            </a:extLst>
          </p:cNvPr>
          <p:cNvSpPr>
            <a:spLocks noGrp="1"/>
          </p:cNvSpPr>
          <p:nvPr>
            <p:ph type="title"/>
          </p:nvPr>
        </p:nvSpPr>
        <p:spPr>
          <a:xfrm>
            <a:off x="376560" y="365126"/>
            <a:ext cx="11438880" cy="911224"/>
          </a:xfrm>
        </p:spPr>
        <p:txBody>
          <a:bodyPr anchor="b"/>
          <a:lstStyle/>
          <a:p>
            <a:r>
              <a:rPr lang="en-GB"/>
              <a:t>Click to edit Master title style</a:t>
            </a:r>
          </a:p>
        </p:txBody>
      </p:sp>
      <p:sp>
        <p:nvSpPr>
          <p:cNvPr id="3" name="Text Placeholder 2">
            <a:extLst>
              <a:ext uri="{FF2B5EF4-FFF2-40B4-BE49-F238E27FC236}">
                <a16:creationId xmlns:a16="http://schemas.microsoft.com/office/drawing/2014/main" id="{3838CC22-DEC0-6332-F335-010EBD7B20F0}"/>
              </a:ext>
            </a:extLst>
          </p:cNvPr>
          <p:cNvSpPr>
            <a:spLocks noGrp="1"/>
          </p:cNvSpPr>
          <p:nvPr>
            <p:ph type="body" idx="1"/>
          </p:nvPr>
        </p:nvSpPr>
        <p:spPr>
          <a:xfrm>
            <a:off x="754856" y="1477761"/>
            <a:ext cx="5242719" cy="603657"/>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1F0A7D0-BEA7-1B4A-B718-E91AFA0B8D2C}"/>
              </a:ext>
            </a:extLst>
          </p:cNvPr>
          <p:cNvSpPr>
            <a:spLocks noGrp="1"/>
          </p:cNvSpPr>
          <p:nvPr>
            <p:ph sz="half" idx="2"/>
          </p:nvPr>
        </p:nvSpPr>
        <p:spPr>
          <a:xfrm>
            <a:off x="754856" y="2171701"/>
            <a:ext cx="5242719" cy="3829050"/>
          </a:xfrm>
        </p:spPr>
        <p:txBody>
          <a:bodyPr/>
          <a:lstStyle>
            <a:lvl1pPr>
              <a:defRPr sz="26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3CBBBE3-140C-3BB2-8EE0-B9864AC23CD7}"/>
              </a:ext>
            </a:extLst>
          </p:cNvPr>
          <p:cNvSpPr>
            <a:spLocks noGrp="1"/>
          </p:cNvSpPr>
          <p:nvPr>
            <p:ph type="body" sz="quarter" idx="3"/>
          </p:nvPr>
        </p:nvSpPr>
        <p:spPr>
          <a:xfrm>
            <a:off x="6199144" y="1477761"/>
            <a:ext cx="5238000" cy="603657"/>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E865862-B4BC-0359-7748-647913511744}"/>
              </a:ext>
            </a:extLst>
          </p:cNvPr>
          <p:cNvSpPr>
            <a:spLocks noGrp="1"/>
          </p:cNvSpPr>
          <p:nvPr>
            <p:ph sz="quarter" idx="4"/>
          </p:nvPr>
        </p:nvSpPr>
        <p:spPr>
          <a:xfrm>
            <a:off x="6199144" y="2171701"/>
            <a:ext cx="5238000" cy="3829050"/>
          </a:xfrm>
        </p:spPr>
        <p:txBody>
          <a:bodyPr/>
          <a:lstStyle>
            <a:lvl1pPr>
              <a:defRPr sz="26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6" name="Date Placeholder 2">
            <a:extLst>
              <a:ext uri="{FF2B5EF4-FFF2-40B4-BE49-F238E27FC236}">
                <a16:creationId xmlns:a16="http://schemas.microsoft.com/office/drawing/2014/main" id="{9D0CB792-60F5-36DF-0355-323E46D1A156}"/>
              </a:ext>
            </a:extLst>
          </p:cNvPr>
          <p:cNvSpPr>
            <a:spLocks noGrp="1"/>
          </p:cNvSpPr>
          <p:nvPr>
            <p:ph type="dt" sz="half" idx="10"/>
          </p:nvPr>
        </p:nvSpPr>
        <p:spPr>
          <a:xfrm>
            <a:off x="7562850" y="6236880"/>
            <a:ext cx="2847974" cy="365125"/>
          </a:xfrm>
        </p:spPr>
        <p:txBody>
          <a:bodyPr/>
          <a:lstStyle>
            <a:lvl1pPr>
              <a:defRPr>
                <a:solidFill>
                  <a:schemeClr val="tx2"/>
                </a:solidFill>
              </a:defRPr>
            </a:lvl1pPr>
          </a:lstStyle>
          <a:p>
            <a:r>
              <a:rPr lang="en-US"/>
              <a:t>DD Month YYYY</a:t>
            </a:r>
            <a:endParaRPr lang="en-GB"/>
          </a:p>
        </p:txBody>
      </p:sp>
      <p:sp>
        <p:nvSpPr>
          <p:cNvPr id="27" name="Footer Placeholder 3">
            <a:extLst>
              <a:ext uri="{FF2B5EF4-FFF2-40B4-BE49-F238E27FC236}">
                <a16:creationId xmlns:a16="http://schemas.microsoft.com/office/drawing/2014/main" id="{E51ECF12-C200-6D2E-C96B-3D3D7ADBF118}"/>
              </a:ext>
            </a:extLst>
          </p:cNvPr>
          <p:cNvSpPr>
            <a:spLocks noGrp="1"/>
          </p:cNvSpPr>
          <p:nvPr>
            <p:ph type="ftr" sz="quarter" idx="11"/>
          </p:nvPr>
        </p:nvSpPr>
        <p:spPr>
          <a:xfrm>
            <a:off x="850106" y="6236880"/>
            <a:ext cx="6617494" cy="365125"/>
          </a:xfrm>
        </p:spPr>
        <p:txBody>
          <a:bodyPr/>
          <a:lstStyle>
            <a:lvl1pPr algn="l">
              <a:defRPr>
                <a:solidFill>
                  <a:schemeClr val="tx2"/>
                </a:solidFill>
              </a:defRPr>
            </a:lvl1pPr>
          </a:lstStyle>
          <a:p>
            <a:r>
              <a:rPr lang="en-GB"/>
              <a:t>Presentation title</a:t>
            </a:r>
          </a:p>
        </p:txBody>
      </p:sp>
      <p:sp>
        <p:nvSpPr>
          <p:cNvPr id="28" name="Slide Number Placeholder 4">
            <a:extLst>
              <a:ext uri="{FF2B5EF4-FFF2-40B4-BE49-F238E27FC236}">
                <a16:creationId xmlns:a16="http://schemas.microsoft.com/office/drawing/2014/main" id="{CF84221E-E2B2-565D-755E-81CC4C208388}"/>
              </a:ext>
            </a:extLst>
          </p:cNvPr>
          <p:cNvSpPr>
            <a:spLocks noGrp="1"/>
          </p:cNvSpPr>
          <p:nvPr>
            <p:ph type="sldNum" sz="quarter" idx="12"/>
          </p:nvPr>
        </p:nvSpPr>
        <p:spPr>
          <a:xfrm>
            <a:off x="10506074" y="6236880"/>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29" name="Graphic 28">
            <a:extLst>
              <a:ext uri="{FF2B5EF4-FFF2-40B4-BE49-F238E27FC236}">
                <a16:creationId xmlns:a16="http://schemas.microsoft.com/office/drawing/2014/main" id="{585C41FD-4B0E-54B9-AA7B-43D356EBA56A}"/>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943" t="22947" r="51317" b="23736"/>
          <a:stretch/>
        </p:blipFill>
        <p:spPr>
          <a:xfrm>
            <a:off x="266700" y="6181317"/>
            <a:ext cx="488156" cy="476251"/>
          </a:xfrm>
          <a:prstGeom prst="rect">
            <a:avLst/>
          </a:prstGeom>
        </p:spPr>
      </p:pic>
    </p:spTree>
    <p:extLst>
      <p:ext uri="{BB962C8B-B14F-4D97-AF65-F5344CB8AC3E}">
        <p14:creationId xmlns:p14="http://schemas.microsoft.com/office/powerpoint/2010/main" val="262436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pic>
        <p:nvPicPr>
          <p:cNvPr id="5" name="Picture 4" descr="A close-up of a colorful background&#10;&#10;Description automatically generated">
            <a:extLst>
              <a:ext uri="{FF2B5EF4-FFF2-40B4-BE49-F238E27FC236}">
                <a16:creationId xmlns:a16="http://schemas.microsoft.com/office/drawing/2014/main" id="{943C1717-01A0-92B5-B253-96E8392F0E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pic>
        <p:nvPicPr>
          <p:cNvPr id="12" name="Graphic 11">
            <a:extLst>
              <a:ext uri="{FF2B5EF4-FFF2-40B4-BE49-F238E27FC236}">
                <a16:creationId xmlns:a16="http://schemas.microsoft.com/office/drawing/2014/main" id="{A79AB4D0-A594-E0FD-3014-0B37180752A1}"/>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1" t="362" b="-1"/>
          <a:stretch/>
        </p:blipFill>
        <p:spPr>
          <a:xfrm>
            <a:off x="1" y="40481"/>
            <a:ext cx="2618850" cy="1527175"/>
          </a:xfrm>
          <a:prstGeom prst="rect">
            <a:avLst/>
          </a:prstGeom>
        </p:spPr>
      </p:pic>
      <p:sp>
        <p:nvSpPr>
          <p:cNvPr id="2" name="Title 1">
            <a:extLst>
              <a:ext uri="{FF2B5EF4-FFF2-40B4-BE49-F238E27FC236}">
                <a16:creationId xmlns:a16="http://schemas.microsoft.com/office/drawing/2014/main" id="{628DF01E-B4E0-D56E-A4F7-D6645B63A0A0}"/>
              </a:ext>
            </a:extLst>
          </p:cNvPr>
          <p:cNvSpPr>
            <a:spLocks noGrp="1"/>
          </p:cNvSpPr>
          <p:nvPr>
            <p:ph type="title"/>
          </p:nvPr>
        </p:nvSpPr>
        <p:spPr>
          <a:xfrm>
            <a:off x="831850" y="2268537"/>
            <a:ext cx="10515600" cy="2852737"/>
          </a:xfrm>
        </p:spPr>
        <p:txBody>
          <a:bodyPr anchor="b">
            <a:normAutofit/>
          </a:bodyPr>
          <a:lstStyle>
            <a:lvl1pPr>
              <a:defRPr sz="66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3BEE4A95-9854-E7DD-0C99-E3502C246B0A}"/>
              </a:ext>
            </a:extLst>
          </p:cNvPr>
          <p:cNvSpPr>
            <a:spLocks noGrp="1"/>
          </p:cNvSpPr>
          <p:nvPr>
            <p:ph type="body" idx="1"/>
          </p:nvPr>
        </p:nvSpPr>
        <p:spPr>
          <a:xfrm>
            <a:off x="831850" y="5121274"/>
            <a:ext cx="10515600" cy="968376"/>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638801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Blue Green">
    <p:bg>
      <p:bgPr>
        <a:solidFill>
          <a:schemeClr val="tx2"/>
        </a:solidFill>
        <a:effectLst/>
      </p:bgPr>
    </p:bg>
    <p:spTree>
      <p:nvGrpSpPr>
        <p:cNvPr id="1" name=""/>
        <p:cNvGrpSpPr/>
        <p:nvPr/>
      </p:nvGrpSpPr>
      <p:grpSpPr>
        <a:xfrm>
          <a:off x="0" y="0"/>
          <a:ext cx="0" cy="0"/>
          <a:chOff x="0" y="0"/>
          <a:chExt cx="0" cy="0"/>
        </a:xfrm>
      </p:grpSpPr>
      <p:pic>
        <p:nvPicPr>
          <p:cNvPr id="6" name="Picture 5" descr="A close-up of a blue and green background&#10;&#10;Description automatically generated">
            <a:extLst>
              <a:ext uri="{FF2B5EF4-FFF2-40B4-BE49-F238E27FC236}">
                <a16:creationId xmlns:a16="http://schemas.microsoft.com/office/drawing/2014/main" id="{67D5CB5E-6809-DA9A-EA3E-9F17C7D4041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628DF01E-B4E0-D56E-A4F7-D6645B63A0A0}"/>
              </a:ext>
            </a:extLst>
          </p:cNvPr>
          <p:cNvSpPr>
            <a:spLocks noGrp="1"/>
          </p:cNvSpPr>
          <p:nvPr>
            <p:ph type="title"/>
          </p:nvPr>
        </p:nvSpPr>
        <p:spPr>
          <a:xfrm>
            <a:off x="831850" y="2268537"/>
            <a:ext cx="10515600" cy="2852737"/>
          </a:xfrm>
        </p:spPr>
        <p:txBody>
          <a:bodyPr anchor="b">
            <a:normAutofit/>
          </a:bodyPr>
          <a:lstStyle>
            <a:lvl1pPr>
              <a:defRPr sz="66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3BEE4A95-9854-E7DD-0C99-E3502C246B0A}"/>
              </a:ext>
            </a:extLst>
          </p:cNvPr>
          <p:cNvSpPr>
            <a:spLocks noGrp="1"/>
          </p:cNvSpPr>
          <p:nvPr>
            <p:ph type="body" idx="1"/>
          </p:nvPr>
        </p:nvSpPr>
        <p:spPr>
          <a:xfrm>
            <a:off x="831850" y="5121274"/>
            <a:ext cx="10515600" cy="968376"/>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5" name="Graphic 4">
            <a:extLst>
              <a:ext uri="{FF2B5EF4-FFF2-40B4-BE49-F238E27FC236}">
                <a16:creationId xmlns:a16="http://schemas.microsoft.com/office/drawing/2014/main" id="{90C11273-008F-0306-4E4A-16AE1A182C0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1" t="362" b="-1"/>
          <a:stretch/>
        </p:blipFill>
        <p:spPr>
          <a:xfrm>
            <a:off x="1" y="40481"/>
            <a:ext cx="2618850" cy="1527175"/>
          </a:xfrm>
          <a:prstGeom prst="rect">
            <a:avLst/>
          </a:prstGeom>
        </p:spPr>
      </p:pic>
    </p:spTree>
    <p:extLst>
      <p:ext uri="{BB962C8B-B14F-4D97-AF65-F5344CB8AC3E}">
        <p14:creationId xmlns:p14="http://schemas.microsoft.com/office/powerpoint/2010/main" val="1558901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Blue Turquois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E2F144-E51E-BD71-FB47-1C2334D945C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5" y="0"/>
            <a:ext cx="12189630" cy="6857999"/>
          </a:xfrm>
          <a:prstGeom prst="rect">
            <a:avLst/>
          </a:prstGeom>
        </p:spPr>
      </p:pic>
      <p:sp>
        <p:nvSpPr>
          <p:cNvPr id="2" name="Title 1">
            <a:extLst>
              <a:ext uri="{FF2B5EF4-FFF2-40B4-BE49-F238E27FC236}">
                <a16:creationId xmlns:a16="http://schemas.microsoft.com/office/drawing/2014/main" id="{628DF01E-B4E0-D56E-A4F7-D6645B63A0A0}"/>
              </a:ext>
            </a:extLst>
          </p:cNvPr>
          <p:cNvSpPr>
            <a:spLocks noGrp="1"/>
          </p:cNvSpPr>
          <p:nvPr>
            <p:ph type="title"/>
          </p:nvPr>
        </p:nvSpPr>
        <p:spPr>
          <a:xfrm>
            <a:off x="831850" y="2268537"/>
            <a:ext cx="10515600" cy="2852737"/>
          </a:xfrm>
        </p:spPr>
        <p:txBody>
          <a:bodyPr anchor="b">
            <a:normAutofit/>
          </a:bodyPr>
          <a:lstStyle>
            <a:lvl1pPr>
              <a:defRPr sz="66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3BEE4A95-9854-E7DD-0C99-E3502C246B0A}"/>
              </a:ext>
            </a:extLst>
          </p:cNvPr>
          <p:cNvSpPr>
            <a:spLocks noGrp="1"/>
          </p:cNvSpPr>
          <p:nvPr>
            <p:ph type="body" idx="1"/>
          </p:nvPr>
        </p:nvSpPr>
        <p:spPr>
          <a:xfrm>
            <a:off x="831850" y="5121274"/>
            <a:ext cx="10515600" cy="968376"/>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5" name="Graphic 4">
            <a:extLst>
              <a:ext uri="{FF2B5EF4-FFF2-40B4-BE49-F238E27FC236}">
                <a16:creationId xmlns:a16="http://schemas.microsoft.com/office/drawing/2014/main" id="{1B28E51B-6C6B-E2C2-0D72-6EE4FF0F4F56}"/>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1" t="362" b="-1"/>
          <a:stretch/>
        </p:blipFill>
        <p:spPr>
          <a:xfrm>
            <a:off x="1" y="40481"/>
            <a:ext cx="2618850" cy="1527175"/>
          </a:xfrm>
          <a:prstGeom prst="rect">
            <a:avLst/>
          </a:prstGeom>
        </p:spPr>
      </p:pic>
    </p:spTree>
    <p:extLst>
      <p:ext uri="{BB962C8B-B14F-4D97-AF65-F5344CB8AC3E}">
        <p14:creationId xmlns:p14="http://schemas.microsoft.com/office/powerpoint/2010/main" val="825786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Coral Blue">
    <p:bg>
      <p:bgPr>
        <a:solidFill>
          <a:schemeClr val="bg1"/>
        </a:solidFill>
        <a:effectLst/>
      </p:bgPr>
    </p:bg>
    <p:spTree>
      <p:nvGrpSpPr>
        <p:cNvPr id="1" name=""/>
        <p:cNvGrpSpPr/>
        <p:nvPr/>
      </p:nvGrpSpPr>
      <p:grpSpPr>
        <a:xfrm>
          <a:off x="0" y="0"/>
          <a:ext cx="0" cy="0"/>
          <a:chOff x="0" y="0"/>
          <a:chExt cx="0" cy="0"/>
        </a:xfrm>
      </p:grpSpPr>
      <p:pic>
        <p:nvPicPr>
          <p:cNvPr id="8" name="Picture 7" descr="A close-up of a colorful background&#10;&#10;Description automatically generated">
            <a:extLst>
              <a:ext uri="{FF2B5EF4-FFF2-40B4-BE49-F238E27FC236}">
                <a16:creationId xmlns:a16="http://schemas.microsoft.com/office/drawing/2014/main" id="{62D444C8-6637-5ADD-E877-F6A9C4EAD3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0815" cy="6857999"/>
          </a:xfrm>
          <a:prstGeom prst="rect">
            <a:avLst/>
          </a:prstGeom>
        </p:spPr>
      </p:pic>
      <p:sp>
        <p:nvSpPr>
          <p:cNvPr id="2" name="Title 1">
            <a:extLst>
              <a:ext uri="{FF2B5EF4-FFF2-40B4-BE49-F238E27FC236}">
                <a16:creationId xmlns:a16="http://schemas.microsoft.com/office/drawing/2014/main" id="{628DF01E-B4E0-D56E-A4F7-D6645B63A0A0}"/>
              </a:ext>
            </a:extLst>
          </p:cNvPr>
          <p:cNvSpPr>
            <a:spLocks noGrp="1"/>
          </p:cNvSpPr>
          <p:nvPr>
            <p:ph type="title"/>
          </p:nvPr>
        </p:nvSpPr>
        <p:spPr>
          <a:xfrm>
            <a:off x="831850" y="2268537"/>
            <a:ext cx="10515600" cy="2852737"/>
          </a:xfrm>
        </p:spPr>
        <p:txBody>
          <a:bodyPr anchor="b">
            <a:normAutofit/>
          </a:bodyPr>
          <a:lstStyle>
            <a:lvl1pPr>
              <a:defRPr sz="66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3BEE4A95-9854-E7DD-0C99-E3502C246B0A}"/>
              </a:ext>
            </a:extLst>
          </p:cNvPr>
          <p:cNvSpPr>
            <a:spLocks noGrp="1"/>
          </p:cNvSpPr>
          <p:nvPr>
            <p:ph type="body" idx="1"/>
          </p:nvPr>
        </p:nvSpPr>
        <p:spPr>
          <a:xfrm>
            <a:off x="831850" y="5121274"/>
            <a:ext cx="10515600" cy="968376"/>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5" name="Graphic 4">
            <a:extLst>
              <a:ext uri="{FF2B5EF4-FFF2-40B4-BE49-F238E27FC236}">
                <a16:creationId xmlns:a16="http://schemas.microsoft.com/office/drawing/2014/main" id="{E1839EBD-222A-5A39-30AD-997708C273C2}"/>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1" t="362" b="-1"/>
          <a:stretch/>
        </p:blipFill>
        <p:spPr>
          <a:xfrm>
            <a:off x="1" y="40481"/>
            <a:ext cx="2618850" cy="1527175"/>
          </a:xfrm>
          <a:prstGeom prst="rect">
            <a:avLst/>
          </a:prstGeom>
        </p:spPr>
      </p:pic>
    </p:spTree>
    <p:extLst>
      <p:ext uri="{BB962C8B-B14F-4D97-AF65-F5344CB8AC3E}">
        <p14:creationId xmlns:p14="http://schemas.microsoft.com/office/powerpoint/2010/main" val="1820197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1" name="Picture 10" descr="A grey circle with black background&#10;&#10;Description automatically generated">
            <a:extLst>
              <a:ext uri="{FF2B5EF4-FFF2-40B4-BE49-F238E27FC236}">
                <a16:creationId xmlns:a16="http://schemas.microsoft.com/office/drawing/2014/main" id="{35EB1F5A-1276-B022-3A47-07EBFAAEEF8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250728" y="0"/>
            <a:ext cx="7941272" cy="6858000"/>
          </a:xfrm>
          <a:prstGeom prst="rect">
            <a:avLst/>
          </a:prstGeom>
        </p:spPr>
      </p:pic>
      <p:sp>
        <p:nvSpPr>
          <p:cNvPr id="2" name="Title 1">
            <a:extLst>
              <a:ext uri="{FF2B5EF4-FFF2-40B4-BE49-F238E27FC236}">
                <a16:creationId xmlns:a16="http://schemas.microsoft.com/office/drawing/2014/main" id="{CCAA6C4D-8D30-D439-5984-111AA140FCAB}"/>
              </a:ext>
            </a:extLst>
          </p:cNvPr>
          <p:cNvSpPr>
            <a:spLocks noGrp="1"/>
          </p:cNvSpPr>
          <p:nvPr>
            <p:ph type="title"/>
          </p:nvPr>
        </p:nvSpPr>
        <p:spPr/>
        <p:txBody>
          <a:bodyPr anchor="b"/>
          <a:lstStyle/>
          <a:p>
            <a:r>
              <a:rPr lang="en-GB"/>
              <a:t>Click to edit Master title style</a:t>
            </a:r>
          </a:p>
        </p:txBody>
      </p:sp>
      <p:sp>
        <p:nvSpPr>
          <p:cNvPr id="17" name="Date Placeholder 2">
            <a:extLst>
              <a:ext uri="{FF2B5EF4-FFF2-40B4-BE49-F238E27FC236}">
                <a16:creationId xmlns:a16="http://schemas.microsoft.com/office/drawing/2014/main" id="{0E03F50D-3D33-3481-9AD0-8DFAE62F228E}"/>
              </a:ext>
            </a:extLst>
          </p:cNvPr>
          <p:cNvSpPr>
            <a:spLocks noGrp="1"/>
          </p:cNvSpPr>
          <p:nvPr>
            <p:ph type="dt" sz="half" idx="10"/>
          </p:nvPr>
        </p:nvSpPr>
        <p:spPr>
          <a:xfrm>
            <a:off x="7562850" y="6236880"/>
            <a:ext cx="2847974" cy="365125"/>
          </a:xfrm>
        </p:spPr>
        <p:txBody>
          <a:bodyPr/>
          <a:lstStyle>
            <a:lvl1pPr>
              <a:defRPr>
                <a:solidFill>
                  <a:schemeClr val="tx2"/>
                </a:solidFill>
              </a:defRPr>
            </a:lvl1pPr>
          </a:lstStyle>
          <a:p>
            <a:r>
              <a:rPr lang="en-US"/>
              <a:t>DD Month YYYY</a:t>
            </a:r>
            <a:endParaRPr lang="en-GB"/>
          </a:p>
        </p:txBody>
      </p:sp>
      <p:sp>
        <p:nvSpPr>
          <p:cNvPr id="18" name="Footer Placeholder 3">
            <a:extLst>
              <a:ext uri="{FF2B5EF4-FFF2-40B4-BE49-F238E27FC236}">
                <a16:creationId xmlns:a16="http://schemas.microsoft.com/office/drawing/2014/main" id="{ADB7A063-520D-D61C-19D0-2B356305AAFC}"/>
              </a:ext>
            </a:extLst>
          </p:cNvPr>
          <p:cNvSpPr>
            <a:spLocks noGrp="1"/>
          </p:cNvSpPr>
          <p:nvPr>
            <p:ph type="ftr" sz="quarter" idx="11"/>
          </p:nvPr>
        </p:nvSpPr>
        <p:spPr>
          <a:xfrm>
            <a:off x="850106" y="6236880"/>
            <a:ext cx="6617494" cy="365125"/>
          </a:xfrm>
        </p:spPr>
        <p:txBody>
          <a:bodyPr/>
          <a:lstStyle>
            <a:lvl1pPr algn="l">
              <a:defRPr>
                <a:solidFill>
                  <a:schemeClr val="tx2"/>
                </a:solidFill>
              </a:defRPr>
            </a:lvl1pPr>
          </a:lstStyle>
          <a:p>
            <a:r>
              <a:rPr lang="en-GB"/>
              <a:t>Presentation title</a:t>
            </a:r>
          </a:p>
        </p:txBody>
      </p:sp>
      <p:sp>
        <p:nvSpPr>
          <p:cNvPr id="19" name="Slide Number Placeholder 4">
            <a:extLst>
              <a:ext uri="{FF2B5EF4-FFF2-40B4-BE49-F238E27FC236}">
                <a16:creationId xmlns:a16="http://schemas.microsoft.com/office/drawing/2014/main" id="{39388704-AF0B-B7F0-45A7-01199383C1CD}"/>
              </a:ext>
            </a:extLst>
          </p:cNvPr>
          <p:cNvSpPr>
            <a:spLocks noGrp="1"/>
          </p:cNvSpPr>
          <p:nvPr>
            <p:ph type="sldNum" sz="quarter" idx="12"/>
          </p:nvPr>
        </p:nvSpPr>
        <p:spPr>
          <a:xfrm>
            <a:off x="10506074" y="6236880"/>
            <a:ext cx="1309365" cy="365125"/>
          </a:xfrm>
        </p:spPr>
        <p:txBody>
          <a:bodyPr/>
          <a:lstStyle>
            <a:lvl1pPr>
              <a:defRPr>
                <a:solidFill>
                  <a:schemeClr val="tx2"/>
                </a:solidFill>
              </a:defRPr>
            </a:lvl1pPr>
          </a:lstStyle>
          <a:p>
            <a:fld id="{DCE29462-D582-495B-966A-7379D4E80C1C}" type="slidenum">
              <a:rPr lang="en-GB" smtClean="0"/>
              <a:pPr/>
              <a:t>‹#›</a:t>
            </a:fld>
            <a:endParaRPr lang="en-GB"/>
          </a:p>
        </p:txBody>
      </p:sp>
      <p:pic>
        <p:nvPicPr>
          <p:cNvPr id="20" name="Graphic 19">
            <a:extLst>
              <a:ext uri="{FF2B5EF4-FFF2-40B4-BE49-F238E27FC236}">
                <a16:creationId xmlns:a16="http://schemas.microsoft.com/office/drawing/2014/main" id="{A01407A1-0449-9C56-2DD9-0A8712210C9E}"/>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943" t="22947" r="51317" b="23736"/>
          <a:stretch/>
        </p:blipFill>
        <p:spPr>
          <a:xfrm>
            <a:off x="266700" y="6181317"/>
            <a:ext cx="488156" cy="476251"/>
          </a:xfrm>
          <a:prstGeom prst="rect">
            <a:avLst/>
          </a:prstGeom>
        </p:spPr>
      </p:pic>
      <p:sp>
        <p:nvSpPr>
          <p:cNvPr id="22" name="Text Placeholder 2">
            <a:extLst>
              <a:ext uri="{FF2B5EF4-FFF2-40B4-BE49-F238E27FC236}">
                <a16:creationId xmlns:a16="http://schemas.microsoft.com/office/drawing/2014/main" id="{A604CCE7-C965-1B7C-B2B1-F71FBEF609DF}"/>
              </a:ext>
            </a:extLst>
          </p:cNvPr>
          <p:cNvSpPr>
            <a:spLocks noGrp="1"/>
          </p:cNvSpPr>
          <p:nvPr>
            <p:ph idx="1"/>
          </p:nvPr>
        </p:nvSpPr>
        <p:spPr>
          <a:xfrm>
            <a:off x="754856" y="1419225"/>
            <a:ext cx="11070199" cy="47577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9622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BB9AD5-DC0E-6760-21EF-5C257F2B368A}"/>
              </a:ext>
            </a:extLst>
          </p:cNvPr>
          <p:cNvSpPr>
            <a:spLocks noGrp="1"/>
          </p:cNvSpPr>
          <p:nvPr>
            <p:ph type="title"/>
          </p:nvPr>
        </p:nvSpPr>
        <p:spPr>
          <a:xfrm>
            <a:off x="376560" y="365125"/>
            <a:ext cx="11448495" cy="911225"/>
          </a:xfrm>
          <a:prstGeom prst="rect">
            <a:avLst/>
          </a:prstGeom>
        </p:spPr>
        <p:txBody>
          <a:bodyPr vert="horz" lIns="91440" tIns="45720" rIns="91440" bIns="45720" rtlCol="0" anchor="b">
            <a:normAutofit/>
          </a:bodyPr>
          <a:lstStyle/>
          <a:p>
            <a:r>
              <a:rPr lang="en-GB"/>
              <a:t>Click to edit Master title style</a:t>
            </a:r>
          </a:p>
        </p:txBody>
      </p:sp>
      <p:sp>
        <p:nvSpPr>
          <p:cNvPr id="3" name="Text Placeholder 2">
            <a:extLst>
              <a:ext uri="{FF2B5EF4-FFF2-40B4-BE49-F238E27FC236}">
                <a16:creationId xmlns:a16="http://schemas.microsoft.com/office/drawing/2014/main" id="{0B966167-EF28-7F25-F960-C996E9DCAFCF}"/>
              </a:ext>
            </a:extLst>
          </p:cNvPr>
          <p:cNvSpPr>
            <a:spLocks noGrp="1"/>
          </p:cNvSpPr>
          <p:nvPr>
            <p:ph type="body" idx="1"/>
          </p:nvPr>
        </p:nvSpPr>
        <p:spPr>
          <a:xfrm>
            <a:off x="376560" y="1419225"/>
            <a:ext cx="11448495" cy="47577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7E032DD-E6DC-C818-CC38-FF30E94EC5E0}"/>
              </a:ext>
            </a:extLst>
          </p:cNvPr>
          <p:cNvSpPr>
            <a:spLocks noGrp="1"/>
          </p:cNvSpPr>
          <p:nvPr>
            <p:ph type="dt" sz="half" idx="2"/>
          </p:nvPr>
        </p:nvSpPr>
        <p:spPr>
          <a:xfrm>
            <a:off x="6233603" y="6356350"/>
            <a:ext cx="2743200" cy="365125"/>
          </a:xfrm>
          <a:prstGeom prst="rect">
            <a:avLst/>
          </a:prstGeom>
        </p:spPr>
        <p:txBody>
          <a:bodyPr vert="horz" lIns="91440" tIns="45720" rIns="91440" bIns="45720" rtlCol="0" anchor="ctr"/>
          <a:lstStyle>
            <a:lvl1pPr algn="l">
              <a:defRPr sz="1200">
                <a:solidFill>
                  <a:schemeClr val="tx2"/>
                </a:solidFill>
              </a:defRPr>
            </a:lvl1pPr>
          </a:lstStyle>
          <a:p>
            <a:r>
              <a:rPr lang="en-US"/>
              <a:t>DD Month YYYY</a:t>
            </a:r>
            <a:endParaRPr lang="en-GB"/>
          </a:p>
        </p:txBody>
      </p:sp>
      <p:sp>
        <p:nvSpPr>
          <p:cNvPr id="5" name="Footer Placeholder 4">
            <a:extLst>
              <a:ext uri="{FF2B5EF4-FFF2-40B4-BE49-F238E27FC236}">
                <a16:creationId xmlns:a16="http://schemas.microsoft.com/office/drawing/2014/main" id="{C063BA7A-7F97-5111-0A93-2BC33DB5352F}"/>
              </a:ext>
            </a:extLst>
          </p:cNvPr>
          <p:cNvSpPr>
            <a:spLocks noGrp="1"/>
          </p:cNvSpPr>
          <p:nvPr>
            <p:ph type="ftr" sz="quarter" idx="3"/>
          </p:nvPr>
        </p:nvSpPr>
        <p:spPr>
          <a:xfrm>
            <a:off x="376560" y="6356350"/>
            <a:ext cx="5761607" cy="365125"/>
          </a:xfrm>
          <a:prstGeom prst="rect">
            <a:avLst/>
          </a:prstGeom>
        </p:spPr>
        <p:txBody>
          <a:bodyPr vert="horz" lIns="91440" tIns="45720" rIns="91440" bIns="45720" rtlCol="0" anchor="ctr"/>
          <a:lstStyle>
            <a:lvl1pPr algn="ctr">
              <a:defRPr sz="1200">
                <a:solidFill>
                  <a:schemeClr val="tx2"/>
                </a:solidFill>
              </a:defRPr>
            </a:lvl1pPr>
          </a:lstStyle>
          <a:p>
            <a:r>
              <a:rPr lang="en-GB"/>
              <a:t>Presentation title</a:t>
            </a:r>
          </a:p>
        </p:txBody>
      </p:sp>
      <p:sp>
        <p:nvSpPr>
          <p:cNvPr id="6" name="Slide Number Placeholder 5">
            <a:extLst>
              <a:ext uri="{FF2B5EF4-FFF2-40B4-BE49-F238E27FC236}">
                <a16:creationId xmlns:a16="http://schemas.microsoft.com/office/drawing/2014/main" id="{17155283-F670-5F90-4E0F-4B882DB32821}"/>
              </a:ext>
            </a:extLst>
          </p:cNvPr>
          <p:cNvSpPr>
            <a:spLocks noGrp="1"/>
          </p:cNvSpPr>
          <p:nvPr>
            <p:ph type="sldNum" sz="quarter" idx="4"/>
          </p:nvPr>
        </p:nvSpPr>
        <p:spPr>
          <a:xfrm>
            <a:off x="9072240" y="6356350"/>
            <a:ext cx="2743200" cy="365125"/>
          </a:xfrm>
          <a:prstGeom prst="rect">
            <a:avLst/>
          </a:prstGeom>
        </p:spPr>
        <p:txBody>
          <a:bodyPr vert="horz" lIns="91440" tIns="45720" rIns="91440" bIns="45720" rtlCol="0" anchor="ctr"/>
          <a:lstStyle>
            <a:lvl1pPr algn="r">
              <a:defRPr sz="1200">
                <a:solidFill>
                  <a:schemeClr val="tx2"/>
                </a:solidFill>
              </a:defRPr>
            </a:lvl1pPr>
          </a:lstStyle>
          <a:p>
            <a:fld id="{DCE29462-D582-495B-966A-7379D4E80C1C}" type="slidenum">
              <a:rPr lang="en-GB" smtClean="0"/>
              <a:pPr/>
              <a:t>‹#›</a:t>
            </a:fld>
            <a:endParaRPr lang="en-GB"/>
          </a:p>
        </p:txBody>
      </p:sp>
    </p:spTree>
    <p:extLst>
      <p:ext uri="{BB962C8B-B14F-4D97-AF65-F5344CB8AC3E}">
        <p14:creationId xmlns:p14="http://schemas.microsoft.com/office/powerpoint/2010/main" val="445851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1" r:id="rId5"/>
    <p:sldLayoutId id="2147483661" r:id="rId6"/>
    <p:sldLayoutId id="2147483662" r:id="rId7"/>
    <p:sldLayoutId id="2147483663" r:id="rId8"/>
    <p:sldLayoutId id="2147483654" r:id="rId9"/>
    <p:sldLayoutId id="2147483664" r:id="rId10"/>
    <p:sldLayoutId id="2147483665" r:id="rId11"/>
    <p:sldLayoutId id="2147483666" r:id="rId12"/>
    <p:sldLayoutId id="2147483668" r:id="rId13"/>
    <p:sldLayoutId id="2147483655" r:id="rId14"/>
    <p:sldLayoutId id="2147483667" r:id="rId15"/>
    <p:sldLayoutId id="2147483669" r:id="rId16"/>
    <p:sldLayoutId id="2147483670" r:id="rId17"/>
    <p:sldLayoutId id="2147483671" r:id="rId18"/>
    <p:sldLayoutId id="2147483672" r:id="rId19"/>
    <p:sldLayoutId id="2147483660" r:id="rId20"/>
    <p:sldLayoutId id="2147483656" r:id="rId21"/>
    <p:sldLayoutId id="2147483657" r:id="rId22"/>
    <p:sldLayoutId id="2147483673" r:id="rId23"/>
  </p:sldLayoutIdLst>
  <p:hf hdr="0"/>
  <p:txStyles>
    <p:titleStyle>
      <a:lvl1pPr algn="l" defTabSz="914400" rtl="0" eaLnBrk="1" latinLnBrk="0" hangingPunct="1">
        <a:lnSpc>
          <a:spcPct val="75000"/>
        </a:lnSpc>
        <a:spcBef>
          <a:spcPct val="0"/>
        </a:spcBef>
        <a:buNone/>
        <a:defRPr sz="4000" kern="1200">
          <a:solidFill>
            <a:schemeClr val="tx1"/>
          </a:solidFill>
          <a:latin typeface="+mj-lt"/>
          <a:ea typeface="+mj-ea"/>
          <a:cs typeface="+mj-cs"/>
        </a:defRPr>
      </a:lvl1pPr>
    </p:titleStyle>
    <p:bodyStyle>
      <a:lvl1pPr marL="266700" indent="-2667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41338" indent="-274638" algn="l" defTabSz="914400" rtl="0" eaLnBrk="1" latinLnBrk="0" hangingPunct="1">
        <a:lnSpc>
          <a:spcPct val="130000"/>
        </a:lnSpc>
        <a:spcBef>
          <a:spcPts val="500"/>
        </a:spcBef>
        <a:buFont typeface="Arial" panose="020B0604020202020204" pitchFamily="34" charset="0"/>
        <a:buChar char="•"/>
        <a:defRPr sz="2000" kern="1200">
          <a:solidFill>
            <a:schemeClr val="tx1"/>
          </a:solidFill>
          <a:latin typeface="+mn-lt"/>
          <a:ea typeface="+mn-ea"/>
          <a:cs typeface="+mn-cs"/>
        </a:defRPr>
      </a:lvl2pPr>
      <a:lvl3pPr marL="808038" indent="-2667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4pPr>
      <a:lvl5pPr marL="1339850" indent="-265113"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34" userDrawn="1">
          <p15:clr>
            <a:srgbClr val="F26B43"/>
          </p15:clr>
        </p15:guide>
        <p15:guide id="3" pos="744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charterediia.org/content-hub/professional-practice/internal-audit-charter-guidance/" TargetMode="External"/><Relationship Id="rId3" Type="http://schemas.openxmlformats.org/officeDocument/2006/relationships/hyperlink" Target="https://charterediia.org/content-hub/articles/external-quality-assessments-multi-client-providers/" TargetMode="External"/><Relationship Id="rId7" Type="http://schemas.openxmlformats.org/officeDocument/2006/relationships/hyperlink" Target="https://charterediia.org/content-hub/professional-practice/application-of-topical-requirements/" TargetMode="External"/><Relationship Id="rId2" Type="http://schemas.openxmlformats.org/officeDocument/2006/relationships/hyperlink" Target="https://charterediia.org/content-hub/professional-practice/fraud-risk-assessment-and-management-practices/" TargetMode="External"/><Relationship Id="rId1" Type="http://schemas.openxmlformats.org/officeDocument/2006/relationships/slideLayout" Target="../slideLayouts/slideLayout2.xml"/><Relationship Id="rId6" Type="http://schemas.openxmlformats.org/officeDocument/2006/relationships/hyperlink" Target="https://charterediia.org/content-hub/professional-practice/internal-audit-performance-measurement-1/" TargetMode="External"/><Relationship Id="rId5" Type="http://schemas.openxmlformats.org/officeDocument/2006/relationships/hyperlink" Target="https://charterediia.org/content-hub/professional-practice/global-internal-audit-standards-independence-and-objectivity/" TargetMode="External"/><Relationship Id="rId4" Type="http://schemas.openxmlformats.org/officeDocument/2006/relationships/hyperlink" Target="https://charterediia.org/content-hub/articles/external-quality-assessments-small-internal-audit-function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charterediia.org/media/dojezocf/rif2026-board-briefing.pdf" TargetMode="External"/><Relationship Id="rId2" Type="http://schemas.openxmlformats.org/officeDocument/2006/relationships/hyperlink" Target="https://charterediia.org/media/wyubxmu2/risk-in-focus-2026.pdf" TargetMode="External"/><Relationship Id="rId1" Type="http://schemas.openxmlformats.org/officeDocument/2006/relationships/slideLayout" Target="../slideLayouts/slideLayout2.xml"/><Relationship Id="rId5" Type="http://schemas.openxmlformats.org/officeDocument/2006/relationships/hyperlink" Target="https://charterediia.org/content-hub/research-and-reports/uk-corporate-governance-code-provision-29/" TargetMode="External"/><Relationship Id="rId4" Type="http://schemas.openxmlformats.org/officeDocument/2006/relationships/hyperlink" Target="https://charterediia.org/media/cotffweo/risk-in-focus-10-year-anniversary-report.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iasab.org/" TargetMode="External"/><Relationship Id="rId2" Type="http://schemas.openxmlformats.org/officeDocument/2006/relationships/hyperlink" Target="https://www.theiia.org/en/standards/2024-standards/topical-requirements/" TargetMode="External"/><Relationship Id="rId1" Type="http://schemas.openxmlformats.org/officeDocument/2006/relationships/slideLayout" Target="../slideLayouts/slideLayout2.xml"/><Relationship Id="rId5" Type="http://schemas.openxmlformats.org/officeDocument/2006/relationships/hyperlink" Target="https://www.theiia.org/en/resources/internal-audit-competency-framework/" TargetMode="External"/><Relationship Id="rId4" Type="http://schemas.openxmlformats.org/officeDocument/2006/relationships/hyperlink" Target="https://www.theiia.org/en/standards/2024-standards/governance-process-and-due-diligence/international-internal-audit-standards-boar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v.uk/government/consultations/local-audit-reform-a-strategy-for-overhauling-the-local-audit-system-in-england/outcome/local-audit-reform-government-response-to-the-consultation-to-overhaul-local-audit-in-england#annex-a-commitments-to-local-audit-reform" TargetMode="External"/><Relationship Id="rId7" Type="http://schemas.openxmlformats.org/officeDocument/2006/relationships/hyperlink" Target="https://boardagenda.com/2025/06/20/uk-companies-face-a-clear-cyber-risk/" TargetMode="External"/><Relationship Id="rId2" Type="http://schemas.openxmlformats.org/officeDocument/2006/relationships/hyperlink" Target="https://www.gov.uk/government/publications/cyber-governance-code-of-practice/cyber-governance-code-of-practice#cyber-governance-code-of-practice" TargetMode="External"/><Relationship Id="rId1" Type="http://schemas.openxmlformats.org/officeDocument/2006/relationships/slideLayout" Target="../slideLayouts/slideLayout2.xml"/><Relationship Id="rId6" Type="http://schemas.openxmlformats.org/officeDocument/2006/relationships/hyperlink" Target="https://www.thetimes.com/article/23cb90f1-0812-44b0-b442-621028eae1e4" TargetMode="External"/><Relationship Id="rId5" Type="http://schemas.openxmlformats.org/officeDocument/2006/relationships/hyperlink" Target="https://charterediia.org/advocacy/media-centre/press-releases-2025/chartered-iia-and-isaca-pen-open-letter-to-uk-government-urging-swift-audit-reform-to-build-digital-resilience/" TargetMode="External"/><Relationship Id="rId4" Type="http://schemas.openxmlformats.org/officeDocument/2006/relationships/hyperlink" Target="https://charterediia.org/media/5bil1lph/call-for-evidence-independent-water-commission.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harterediia.org/content-hub/blogs/driving-growth-with-internal-audit-reflections-from-our-parliamentary-reception/" TargetMode="External"/><Relationship Id="rId2" Type="http://schemas.openxmlformats.org/officeDocument/2006/relationships/hyperlink" Target="https://charterediia.org/media/wvcf12ln/parliamentary-briefing-pensions-internal-audit.pdf" TargetMode="External"/><Relationship Id="rId1" Type="http://schemas.openxmlformats.org/officeDocument/2006/relationships/slideLayout" Target="../slideLayouts/slideLayout2.xml"/><Relationship Id="rId4" Type="http://schemas.openxmlformats.org/officeDocument/2006/relationships/hyperlink" Target="https://charterediia.org/media/5rnfqzm1/frc-standard-on-sustainability-assurance-issa-5000-consultation-response.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charterediia.org/advocacy/media-centre/press-releases-2025/powerful-cross-party-alliance-of-60plus-parliamentarians-call-on-pm-to-prioritise-audit-reform/" TargetMode="External"/><Relationship Id="rId2" Type="http://schemas.openxmlformats.org/officeDocument/2006/relationships/hyperlink" Target="https://charterediia.org/advocacy/media-centre/press-releases-2025/chartered-iia-warns-of-heightened-risk-of-collapse-in-broadband-sector-due-to-lack-of-internal-audit/" TargetMode="External"/><Relationship Id="rId1" Type="http://schemas.openxmlformats.org/officeDocument/2006/relationships/slideLayout" Target="../slideLayouts/slideLayout2.xml"/><Relationship Id="rId4" Type="http://schemas.openxmlformats.org/officeDocument/2006/relationships/hyperlink" Target="https://charterediia.org/advocacy/media-centre/press-releases-2025/cybersecurity-biggest-risk-for-2026-as-businesses-reel-from-wave-of-major-attack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harterediia.org/advocacy/advocacy-roundup/" TargetMode="External"/><Relationship Id="rId2" Type="http://schemas.openxmlformats.org/officeDocument/2006/relationships/hyperlink" Target="https://charterediia.org/content-hub/blogs/driving-growth-with-internal-audit-reflections-from-our-parliamentary-reception/"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charterediia.org/training-course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charterediia.org/events-calendar/"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charterediia.org/content-hub/webinar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charterediia.org/content-hub/articles/the-benefits-of-an-eqa/" TargetMode="External"/><Relationship Id="rId2" Type="http://schemas.openxmlformats.org/officeDocument/2006/relationships/hyperlink" Target="https://charterediia.org/content-hub/articles/meet-the-minds-behind-chartered-iia-guidance/" TargetMode="External"/><Relationship Id="rId1" Type="http://schemas.openxmlformats.org/officeDocument/2006/relationships/slideLayout" Target="../slideLayouts/slideLayout2.xml"/><Relationship Id="rId6" Type="http://schemas.openxmlformats.org/officeDocument/2006/relationships/hyperlink" Target="https://charterediia.org/content-hub/articles/what-are-you-doing-for-internal-audit-month/" TargetMode="External"/><Relationship Id="rId5" Type="http://schemas.openxmlformats.org/officeDocument/2006/relationships/hyperlink" Target="https://charterediia.org/content-hub/articles/the-rating-conundrum-new-course/" TargetMode="External"/><Relationship Id="rId4" Type="http://schemas.openxmlformats.org/officeDocument/2006/relationships/hyperlink" Target="https://charterediia.org/content-hub/articles/what-our-audit-leaders-service-can-do-for-you/"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charterediia.org/content-hub/articles/how-internal-audit-backs-sustainability/" TargetMode="External"/><Relationship Id="rId3" Type="http://schemas.openxmlformats.org/officeDocument/2006/relationships/hyperlink" Target="https://charterediia.org/content-hub/articles/member-survey/" TargetMode="External"/><Relationship Id="rId7" Type="http://schemas.openxmlformats.org/officeDocument/2006/relationships/hyperlink" Target="https://charterediia.org/content-hub/articles/deregulation-an-opportunity-for-internal-audit/" TargetMode="External"/><Relationship Id="rId2" Type="http://schemas.openxmlformats.org/officeDocument/2006/relationships/hyperlink" Target="https://charterediia.org/content-hub/articles/retail-hacks-reveal-need-for-cybersecurity-fundamentals/" TargetMode="External"/><Relationship Id="rId1" Type="http://schemas.openxmlformats.org/officeDocument/2006/relationships/slideLayout" Target="../slideLayouts/slideLayout2.xml"/><Relationship Id="rId6" Type="http://schemas.openxmlformats.org/officeDocument/2006/relationships/hyperlink" Target="https://charterediia.org/content-hub/articles/qa-you-asked-us/" TargetMode="External"/><Relationship Id="rId5" Type="http://schemas.openxmlformats.org/officeDocument/2006/relationships/hyperlink" Target="https://charterediia.org/content-hub/articles/overseeing-data-analytics-new-course/" TargetMode="External"/><Relationship Id="rId4" Type="http://schemas.openxmlformats.org/officeDocument/2006/relationships/hyperlink" Target="https://charterediia.org/content-hub/articles/foundations-of-internal-audit-new-course/"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charterediia.org/content-hub/blogs/renewal-and-growth-may-ceo-blog/" TargetMode="External"/><Relationship Id="rId3" Type="http://schemas.openxmlformats.org/officeDocument/2006/relationships/hyperlink" Target="https://charterediia.org/content-hub/blogs/content-roundup-april-2025/" TargetMode="External"/><Relationship Id="rId7" Type="http://schemas.openxmlformats.org/officeDocument/2006/relationships/hyperlink" Target="https://charterediia.org/content-hub/blogs/protiviti-s-perspective-on-the-2025-audit-risk-awards-shortlist/" TargetMode="External"/><Relationship Id="rId2" Type="http://schemas.openxmlformats.org/officeDocument/2006/relationships/hyperlink" Target="https://charterediia.org/content-hub/blogs/changes-to-the-certified-internal-auditor-syllabus/" TargetMode="External"/><Relationship Id="rId1" Type="http://schemas.openxmlformats.org/officeDocument/2006/relationships/slideLayout" Target="../slideLayouts/slideLayout2.xml"/><Relationship Id="rId6" Type="http://schemas.openxmlformats.org/officeDocument/2006/relationships/hyperlink" Target="https://charterediia.org/content-hub/blogs/content-roundup-may-2025/" TargetMode="External"/><Relationship Id="rId5" Type="http://schemas.openxmlformats.org/officeDocument/2006/relationships/hyperlink" Target="https://charterediia.org/content-hub/blogs/5-top-takeaways-from-the-eu-ai-act/" TargetMode="External"/><Relationship Id="rId4" Type="http://schemas.openxmlformats.org/officeDocument/2006/relationships/hyperlink" Target="https://charterediia.org/content-hub/blogs/seeing-beyond-the-project-why-internal-audit-must-rethink-assurance-to-uncover-hidden-risks-in-high-stakes-projects/" TargetMode="External"/><Relationship Id="rId9" Type="http://schemas.openxmlformats.org/officeDocument/2006/relationships/hyperlink" Target="https://charterediia.org/content-hub/blogs/governance-auditing-company-pension-schemes/"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charterediia.org/content-hub/blogs/risk-in-focus/" TargetMode="External"/><Relationship Id="rId3" Type="http://schemas.openxmlformats.org/officeDocument/2006/relationships/hyperlink" Target="https://charterediia.org/content-hub/blogs/why-our-charter-matters/" TargetMode="External"/><Relationship Id="rId7" Type="http://schemas.openxmlformats.org/officeDocument/2006/relationships/hyperlink" Target="https://charterediia.org/content-hub/blogs/technology-is-vital/" TargetMode="External"/><Relationship Id="rId2" Type="http://schemas.openxmlformats.org/officeDocument/2006/relationships/hyperlink" Target="https://charterediia.org/content-hub/blogs/sandro-boeri-on-the-2025-awards/" TargetMode="External"/><Relationship Id="rId1" Type="http://schemas.openxmlformats.org/officeDocument/2006/relationships/slideLayout" Target="../slideLayouts/slideLayout2.xml"/><Relationship Id="rId6" Type="http://schemas.openxmlformats.org/officeDocument/2006/relationships/hyperlink" Target="https://charterediia.org/content-hub/blogs/content-roundup-august-2025/" TargetMode="External"/><Relationship Id="rId5" Type="http://schemas.openxmlformats.org/officeDocument/2006/relationships/hyperlink" Target="https://charterediia.org/content-hub/blogs/employment-rights-bill-2026/" TargetMode="External"/><Relationship Id="rId4" Type="http://schemas.openxmlformats.org/officeDocument/2006/relationships/hyperlink" Target="https://charterediia.org/content-hub/blogs/driving-growth-with-internal-audit-reflections-from-our-parliamentary-reception/"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news.bloombergtax.com/financial-accounting/half-of-major-uk-broadband-providers-lack-internal-audit-arm" TargetMode="External"/><Relationship Id="rId7" Type="http://schemas.openxmlformats.org/officeDocument/2006/relationships/hyperlink" Target="https://www.icaew.com/insights/viewpoints-on-the-news/2025/aug-2025/governance-failings-putting-broadband-sector-at-risk-body-warns" TargetMode="External"/><Relationship Id="rId2" Type="http://schemas.openxmlformats.org/officeDocument/2006/relationships/hyperlink" Target="https://pressreleasehub.pa.media/article/chartered-institute-of-internal-auditors-warns-of-heightened-risk-of-collapse-in-broadband-sector-due-to-lack-of-internal-audit-51460.html" TargetMode="External"/><Relationship Id="rId1" Type="http://schemas.openxmlformats.org/officeDocument/2006/relationships/slideLayout" Target="../slideLayouts/slideLayout2.xml"/><Relationship Id="rId6" Type="http://schemas.openxmlformats.org/officeDocument/2006/relationships/hyperlink" Target="https://www.theaccountant-online.com/news/chartered-iia-raises-concerns/" TargetMode="External"/><Relationship Id="rId5" Type="http://schemas.openxmlformats.org/officeDocument/2006/relationships/hyperlink" Target="https://www.accountancytoday.co.uk/2025/08/11/ciia-warns-of-rising-risk-amid-tariffs-and-cyber-threats/" TargetMode="External"/><Relationship Id="rId4" Type="http://schemas.openxmlformats.org/officeDocument/2006/relationships/hyperlink" Target="https://www.pressreader.com/uk/yorkshire-post/20250804/281822879863244?srsltid=AfmBOopI5GIVGo0nuecmsgA0mKM9aq-OKlbtVowmfEtRVKSUr_49DPsj"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cityam.com/cross-party-politicians-urges-starmer-to-prioritise-audit-watchdog-reform/" TargetMode="External"/><Relationship Id="rId3" Type="http://schemas.openxmlformats.org/officeDocument/2006/relationships/hyperlink" Target="https://www.msn.com/en-us/money/companies/chartered-iia-concern-over-internal-audit-in-broadband-sector/ar-AA1Kk67i" TargetMode="External"/><Relationship Id="rId7" Type="http://schemas.openxmlformats.org/officeDocument/2006/relationships/hyperlink" Target="https://www.ft.com/content/3108b535-b2b2-4839-9ac7-069b6c419571?FTCamp=engage/CAPI/webapp/Channel_Moreover//B2B" TargetMode="External"/><Relationship Id="rId2" Type="http://schemas.openxmlformats.org/officeDocument/2006/relationships/hyperlink" Target="https://boardagenda.com/2025/08/14/regulatory-changes-pose-biggest-risk-to-business/" TargetMode="External"/><Relationship Id="rId1" Type="http://schemas.openxmlformats.org/officeDocument/2006/relationships/slideLayout" Target="../slideLayouts/slideLayout2.xml"/><Relationship Id="rId6" Type="http://schemas.openxmlformats.org/officeDocument/2006/relationships/hyperlink" Target="https://www.edie.net/policy-rollbacks-exposing-businesses-to-climate-and-nature-risks-auditors-warn/" TargetMode="External"/><Relationship Id="rId5" Type="http://schemas.openxmlformats.org/officeDocument/2006/relationships/hyperlink" Target="https://www.sustainabletimes.co.uk/post/policy-rollbacks-leave-businesses-vulnerable-to-escalating-climate-and-nature-risks" TargetMode="External"/><Relationship Id="rId4" Type="http://schemas.openxmlformats.org/officeDocument/2006/relationships/hyperlink" Target="https://www.cirmagazine.com/cir/c2025081301.php"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boardagenda.com/2025/09/08/cross-party-lobby-pushes-for-audit-reform/" TargetMode="External"/><Relationship Id="rId3" Type="http://schemas.openxmlformats.org/officeDocument/2006/relationships/hyperlink" Target="https://www.accountingweb.co.uk/business/financial-reporting/mps-call-on-starmer-to-prioritise-audit-reform" TargetMode="External"/><Relationship Id="rId7" Type="http://schemas.openxmlformats.org/officeDocument/2006/relationships/hyperlink" Target="https://news.bloombergtax.com/financial-accounting/uk-lawmakers-pressure-starmer-on-long-delayed-audit-rule-rewrite" TargetMode="External"/><Relationship Id="rId2" Type="http://schemas.openxmlformats.org/officeDocument/2006/relationships/hyperlink" Target="https://www.accountancytoday.co.uk/2025/09/08/cross-party-alliance-of-60-mps-call-on-pm-to-prioritise-audit-reform/" TargetMode="External"/><Relationship Id="rId1" Type="http://schemas.openxmlformats.org/officeDocument/2006/relationships/slideLayout" Target="../slideLayouts/slideLayout2.xml"/><Relationship Id="rId6" Type="http://schemas.openxmlformats.org/officeDocument/2006/relationships/hyperlink" Target="https://www.pqmagazine.com/mps-call-for-pm-to-look-again-at-audit-reform/" TargetMode="External"/><Relationship Id="rId5" Type="http://schemas.openxmlformats.org/officeDocument/2006/relationships/hyperlink" Target="https://www.commercialriskonline.com/uk-government-urged-to-act-on-delayed-audit-and-corporate-governance-law/" TargetMode="External"/><Relationship Id="rId4" Type="http://schemas.openxmlformats.org/officeDocument/2006/relationships/hyperlink" Target="https://treasurytoday.com/press-releases/press-release-66-mps-and-lords-urge-the-pm-to-prioritise-audit-reform/"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resilienceforward.com/cyber-and-data-attacks-are-seen-as-by-far-the-biggest-threats-to-organizations-in-2026/" TargetMode="External"/><Relationship Id="rId3" Type="http://schemas.openxmlformats.org/officeDocument/2006/relationships/hyperlink" Target="https://www.complianceweek.com/regulatory-policy/uk-delays-audit-reforms-even-as-regulator-piles-on-financial-pressure/36209.article" TargetMode="External"/><Relationship Id="rId7" Type="http://schemas.openxmlformats.org/officeDocument/2006/relationships/hyperlink" Target="https://www.yorkshirepost.co.uk/business/i-believe-cyber-crime-is-biggest-threat-to-uk-thats-why-we-need-task-force-greg-wright-5329451" TargetMode="External"/><Relationship Id="rId2" Type="http://schemas.openxmlformats.org/officeDocument/2006/relationships/hyperlink" Target="https://londonlovesbusiness.com/powerful-cross-party-alliance-of-more-than-60-parliamentarians-call-on-pm-to-prioritise-audit-reform/" TargetMode="External"/><Relationship Id="rId1" Type="http://schemas.openxmlformats.org/officeDocument/2006/relationships/slideLayout" Target="../slideLayouts/slideLayout2.xml"/><Relationship Id="rId6" Type="http://schemas.openxmlformats.org/officeDocument/2006/relationships/hyperlink" Target="https://www.business-money.com/announcements/cybersecurity-biggest-risk-for-2026-as-businesses-reel-from-wave-of-major-attacks/" TargetMode="External"/><Relationship Id="rId5" Type="http://schemas.openxmlformats.org/officeDocument/2006/relationships/hyperlink" Target="https://www.commercialriskonline.com/recent-attacks-raise-serious-questions-about-whether-firms-take-cyber-threat-seriously-warn-auditors/" TargetMode="External"/><Relationship Id="rId4" Type="http://schemas.openxmlformats.org/officeDocument/2006/relationships/hyperlink" Target="https://boardagenda.com/2025/09/24/cybercrime-tops-uk-auditors-list-of-risks/" TargetMode="External"/></Relationships>
</file>

<file path=ppt/slides/_rels/slide39.xml.rels><?xml version="1.0" encoding="UTF-8" standalone="yes"?>
<Relationships xmlns="http://schemas.openxmlformats.org/package/2006/relationships"><Relationship Id="rId2" Type="http://schemas.openxmlformats.org/officeDocument/2006/relationships/hyperlink" Target="mailto:membership@charterediia.org" TargetMode="Externa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charterediia.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charterediia.org/events/communiti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charterediia.org/events/communitie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6782-E2A1-42F7-BE84-91FAB49BD4F6}"/>
              </a:ext>
            </a:extLst>
          </p:cNvPr>
          <p:cNvSpPr>
            <a:spLocks noGrp="1"/>
          </p:cNvSpPr>
          <p:nvPr>
            <p:ph type="ctrTitle"/>
          </p:nvPr>
        </p:nvSpPr>
        <p:spPr>
          <a:xfrm>
            <a:off x="838200" y="2504212"/>
            <a:ext cx="10205852" cy="2387600"/>
          </a:xfrm>
        </p:spPr>
        <p:txBody>
          <a:bodyPr/>
          <a:lstStyle/>
          <a:p>
            <a:r>
              <a:rPr lang="en-GB"/>
              <a:t>Membership </a:t>
            </a:r>
            <a:br>
              <a:rPr lang="en-GB"/>
            </a:br>
            <a:r>
              <a:rPr lang="en-GB"/>
              <a:t>	Activity Report</a:t>
            </a:r>
          </a:p>
        </p:txBody>
      </p:sp>
      <p:sp>
        <p:nvSpPr>
          <p:cNvPr id="3" name="Subtitle 2">
            <a:extLst>
              <a:ext uri="{FF2B5EF4-FFF2-40B4-BE49-F238E27FC236}">
                <a16:creationId xmlns:a16="http://schemas.microsoft.com/office/drawing/2014/main" id="{13C3E5E9-301D-53EE-4E28-8D2614AAB261}"/>
              </a:ext>
            </a:extLst>
          </p:cNvPr>
          <p:cNvSpPr>
            <a:spLocks noGrp="1"/>
          </p:cNvSpPr>
          <p:nvPr>
            <p:ph type="subTitle" idx="1"/>
          </p:nvPr>
        </p:nvSpPr>
        <p:spPr>
          <a:xfrm>
            <a:off x="838200" y="4891812"/>
            <a:ext cx="9144000" cy="1141343"/>
          </a:xfrm>
        </p:spPr>
        <p:txBody>
          <a:bodyPr>
            <a:normAutofit fontScale="85000" lnSpcReduction="10000"/>
          </a:bodyPr>
          <a:lstStyle/>
          <a:p>
            <a:r>
              <a:rPr lang="en-GB">
                <a:latin typeface="Cabin" pitchFamily="2" charset="0"/>
              </a:rPr>
              <a:t>What your membership of Chartered IIA has delivered for you during the first 6 months of 2025/26 (April-September)</a:t>
            </a:r>
          </a:p>
        </p:txBody>
      </p:sp>
      <p:sp>
        <p:nvSpPr>
          <p:cNvPr id="4" name="Date Placeholder 3">
            <a:extLst>
              <a:ext uri="{FF2B5EF4-FFF2-40B4-BE49-F238E27FC236}">
                <a16:creationId xmlns:a16="http://schemas.microsoft.com/office/drawing/2014/main" id="{45A4B80F-8C01-B302-4BED-8A015B81CA59}"/>
              </a:ext>
            </a:extLst>
          </p:cNvPr>
          <p:cNvSpPr>
            <a:spLocks noGrp="1"/>
          </p:cNvSpPr>
          <p:nvPr>
            <p:ph type="dt" sz="half" idx="10"/>
          </p:nvPr>
        </p:nvSpPr>
        <p:spPr>
          <a:xfrm>
            <a:off x="838200" y="6130107"/>
            <a:ext cx="2743200" cy="365125"/>
          </a:xfrm>
        </p:spPr>
        <p:txBody>
          <a:bodyPr/>
          <a:lstStyle/>
          <a:p>
            <a:r>
              <a:rPr lang="en-US"/>
              <a:t>16 April 2025</a:t>
            </a:r>
            <a:endParaRPr lang="en-GB"/>
          </a:p>
        </p:txBody>
      </p:sp>
    </p:spTree>
    <p:extLst>
      <p:ext uri="{BB962C8B-B14F-4D97-AF65-F5344CB8AC3E}">
        <p14:creationId xmlns:p14="http://schemas.microsoft.com/office/powerpoint/2010/main" val="3467600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11985-10CA-F8EC-13D5-61FE33B992C8}"/>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08E3B2D5-1165-AA46-3016-E450D5306103}"/>
              </a:ext>
            </a:extLst>
          </p:cNvPr>
          <p:cNvSpPr>
            <a:spLocks noGrp="1"/>
          </p:cNvSpPr>
          <p:nvPr>
            <p:ph type="title"/>
          </p:nvPr>
        </p:nvSpPr>
        <p:spPr>
          <a:xfrm>
            <a:off x="385439" y="365125"/>
            <a:ext cx="11430740" cy="911225"/>
          </a:xfrm>
        </p:spPr>
        <p:txBody>
          <a:bodyPr>
            <a:normAutofit/>
          </a:bodyPr>
          <a:lstStyle/>
          <a:p>
            <a:r>
              <a:rPr lang="en-GB" sz="3200" dirty="0"/>
              <a:t>Technical publications (April - Sept) </a:t>
            </a:r>
          </a:p>
        </p:txBody>
      </p:sp>
      <p:sp>
        <p:nvSpPr>
          <p:cNvPr id="16" name="Content Placeholder 15">
            <a:extLst>
              <a:ext uri="{FF2B5EF4-FFF2-40B4-BE49-F238E27FC236}">
                <a16:creationId xmlns:a16="http://schemas.microsoft.com/office/drawing/2014/main" id="{CF6FFD4C-D961-F3F6-720A-40F302EB7BB7}"/>
              </a:ext>
            </a:extLst>
          </p:cNvPr>
          <p:cNvSpPr>
            <a:spLocks noGrp="1"/>
          </p:cNvSpPr>
          <p:nvPr>
            <p:ph idx="1"/>
          </p:nvPr>
        </p:nvSpPr>
        <p:spPr>
          <a:xfrm>
            <a:off x="754855" y="1495425"/>
            <a:ext cx="11061323" cy="4533900"/>
          </a:xfrm>
        </p:spPr>
        <p:txBody>
          <a:bodyPr vert="horz" lIns="91440" tIns="45720" rIns="91440" bIns="45720" rtlCol="0" anchor="t">
            <a:normAutofit lnSpcReduction="10000"/>
          </a:bodyPr>
          <a:lstStyle/>
          <a:p>
            <a:pPr marL="114300" indent="0">
              <a:buNone/>
            </a:pPr>
            <a:r>
              <a:rPr lang="en-GB" sz="2000" b="1" dirty="0">
                <a:solidFill>
                  <a:srgbClr val="000000"/>
                </a:solidFill>
                <a:latin typeface="Cabin"/>
                <a:ea typeface="+mn-lt"/>
                <a:cs typeface="+mn-lt"/>
              </a:rPr>
              <a:t>A total of 16 new or updated pieces of guidance have been published, including:</a:t>
            </a:r>
            <a:endParaRPr lang="en-US" sz="2000" b="1" dirty="0">
              <a:latin typeface="Cabin"/>
              <a:cs typeface="Arial"/>
            </a:endParaRPr>
          </a:p>
          <a:p>
            <a:pPr marL="114300" indent="-274320"/>
            <a:r>
              <a:rPr lang="en-GB" sz="2000" dirty="0">
                <a:solidFill>
                  <a:srgbClr val="FF0000"/>
                </a:solidFill>
                <a:latin typeface="Cabin"/>
                <a:ea typeface="+mn-lt"/>
                <a:cs typeface="+mn-lt"/>
                <a:hlinkClick r:id="rId2">
                  <a:extLst>
                    <a:ext uri="{A12FA001-AC4F-418D-AE19-62706E023703}">
                      <ahyp:hlinkClr xmlns:ahyp="http://schemas.microsoft.com/office/drawing/2018/hyperlinkcolor" val="tx"/>
                    </a:ext>
                  </a:extLst>
                </a:hlinkClick>
              </a:rPr>
              <a:t>Fraud risk assessment and management practices</a:t>
            </a:r>
            <a:endParaRPr lang="en-GB" sz="2000" dirty="0">
              <a:solidFill>
                <a:srgbClr val="FF0000"/>
              </a:solidFill>
              <a:latin typeface="Cabin"/>
              <a:cs typeface="Segoe UI"/>
            </a:endParaRPr>
          </a:p>
          <a:p>
            <a:r>
              <a:rPr lang="en-GB" sz="2000" dirty="0">
                <a:solidFill>
                  <a:srgbClr val="FF0000"/>
                </a:solidFill>
                <a:latin typeface="Cabin"/>
                <a:cs typeface="Arial"/>
                <a:hlinkClick r:id="rId3">
                  <a:extLst>
                    <a:ext uri="{A12FA001-AC4F-418D-AE19-62706E023703}">
                      <ahyp:hlinkClr xmlns:ahyp="http://schemas.microsoft.com/office/drawing/2018/hyperlinkcolor" val="tx"/>
                    </a:ext>
                  </a:extLst>
                </a:hlinkClick>
              </a:rPr>
              <a:t>External Quality Assessments - Multi Client Providers</a:t>
            </a:r>
            <a:r>
              <a:rPr lang="en-GB" sz="2000" dirty="0">
                <a:solidFill>
                  <a:srgbClr val="FF0000"/>
                </a:solidFill>
                <a:latin typeface="Cabin"/>
                <a:cs typeface="Arial"/>
              </a:rPr>
              <a:t> </a:t>
            </a:r>
            <a:endParaRPr lang="en-US" sz="2000" dirty="0">
              <a:solidFill>
                <a:srgbClr val="FF0000"/>
              </a:solidFill>
              <a:latin typeface="Cabin"/>
              <a:cs typeface="Arial"/>
            </a:endParaRPr>
          </a:p>
          <a:p>
            <a:r>
              <a:rPr lang="en-GB" sz="2000" dirty="0">
                <a:solidFill>
                  <a:srgbClr val="FF0000"/>
                </a:solidFill>
                <a:latin typeface="Cabin"/>
                <a:cs typeface="Arial"/>
                <a:hlinkClick r:id="rId4">
                  <a:extLst>
                    <a:ext uri="{A12FA001-AC4F-418D-AE19-62706E023703}">
                      <ahyp:hlinkClr xmlns:ahyp="http://schemas.microsoft.com/office/drawing/2018/hyperlinkcolor" val="tx"/>
                    </a:ext>
                  </a:extLst>
                </a:hlinkClick>
              </a:rPr>
              <a:t>External Quality Assessments - small internal audit functions</a:t>
            </a:r>
            <a:endParaRPr lang="en-GB" sz="2000" dirty="0">
              <a:solidFill>
                <a:srgbClr val="FF0000"/>
              </a:solidFill>
              <a:latin typeface="Cabin"/>
              <a:cs typeface="Arial"/>
            </a:endParaRPr>
          </a:p>
          <a:p>
            <a:r>
              <a:rPr lang="en-GB" sz="2000" dirty="0">
                <a:solidFill>
                  <a:srgbClr val="FF0000"/>
                </a:solidFill>
                <a:latin typeface="Cabin"/>
                <a:cs typeface="Arial"/>
                <a:hlinkClick r:id="rId5">
                  <a:extLst>
                    <a:ext uri="{A12FA001-AC4F-418D-AE19-62706E023703}">
                      <ahyp:hlinkClr xmlns:ahyp="http://schemas.microsoft.com/office/drawing/2018/hyperlinkcolor" val="tx"/>
                    </a:ext>
                  </a:extLst>
                </a:hlinkClick>
              </a:rPr>
              <a:t>Independence and Objectivity</a:t>
            </a:r>
            <a:endParaRPr lang="en-GB" sz="2000" dirty="0">
              <a:solidFill>
                <a:srgbClr val="FF0000"/>
              </a:solidFill>
              <a:latin typeface="Cabin"/>
              <a:cs typeface="Arial"/>
            </a:endParaRPr>
          </a:p>
          <a:p>
            <a:r>
              <a:rPr lang="en-GB" sz="2000" dirty="0">
                <a:solidFill>
                  <a:srgbClr val="FF0000"/>
                </a:solidFill>
                <a:latin typeface="Cabin"/>
                <a:cs typeface="Arial"/>
                <a:hlinkClick r:id="rId6">
                  <a:extLst>
                    <a:ext uri="{A12FA001-AC4F-418D-AE19-62706E023703}">
                      <ahyp:hlinkClr xmlns:ahyp="http://schemas.microsoft.com/office/drawing/2018/hyperlinkcolor" val="tx"/>
                    </a:ext>
                  </a:extLst>
                </a:hlinkClick>
              </a:rPr>
              <a:t>Internal Audit Performance Measures</a:t>
            </a:r>
            <a:endParaRPr lang="en-GB" sz="2000" dirty="0">
              <a:solidFill>
                <a:srgbClr val="FF0000"/>
              </a:solidFill>
              <a:latin typeface="Cabin"/>
              <a:cs typeface="Arial"/>
            </a:endParaRPr>
          </a:p>
          <a:p>
            <a:r>
              <a:rPr lang="en-GB" sz="2000" dirty="0">
                <a:solidFill>
                  <a:srgbClr val="FF0000"/>
                </a:solidFill>
                <a:latin typeface="Cabin"/>
                <a:cs typeface="Arial"/>
                <a:hlinkClick r:id="rId7">
                  <a:extLst>
                    <a:ext uri="{A12FA001-AC4F-418D-AE19-62706E023703}">
                      <ahyp:hlinkClr xmlns:ahyp="http://schemas.microsoft.com/office/drawing/2018/hyperlinkcolor" val="tx"/>
                    </a:ext>
                  </a:extLst>
                </a:hlinkClick>
              </a:rPr>
              <a:t>Applying and using Topical Requirements</a:t>
            </a:r>
            <a:endParaRPr lang="en-GB" sz="2000" dirty="0">
              <a:solidFill>
                <a:srgbClr val="FF0000"/>
              </a:solidFill>
              <a:latin typeface="Cabin"/>
              <a:cs typeface="Arial"/>
            </a:endParaRPr>
          </a:p>
          <a:p>
            <a:r>
              <a:rPr lang="en-GB" sz="2000" dirty="0">
                <a:solidFill>
                  <a:srgbClr val="FF0000"/>
                </a:solidFill>
                <a:latin typeface="Cabin"/>
                <a:cs typeface="Arial"/>
                <a:hlinkClick r:id="rId8">
                  <a:extLst>
                    <a:ext uri="{A12FA001-AC4F-418D-AE19-62706E023703}">
                      <ahyp:hlinkClr xmlns:ahyp="http://schemas.microsoft.com/office/drawing/2018/hyperlinkcolor" val="tx"/>
                    </a:ext>
                  </a:extLst>
                </a:hlinkClick>
              </a:rPr>
              <a:t>Internal Audit Charter</a:t>
            </a:r>
            <a:endParaRPr lang="en-GB" sz="2000" dirty="0">
              <a:solidFill>
                <a:srgbClr val="FF0000"/>
              </a:solidFill>
              <a:latin typeface="Cabin"/>
              <a:cs typeface="Arial"/>
            </a:endParaRPr>
          </a:p>
          <a:p>
            <a:pPr marL="0" indent="0">
              <a:buNone/>
            </a:pPr>
            <a:r>
              <a:rPr lang="en-GB" sz="2000" i="1" dirty="0">
                <a:solidFill>
                  <a:srgbClr val="041233"/>
                </a:solidFill>
                <a:latin typeface="Cabin"/>
                <a:cs typeface="Arial"/>
              </a:rPr>
              <a:t>A further 50 have also been refreshed to ensure they are up to date.</a:t>
            </a:r>
          </a:p>
          <a:p>
            <a:endParaRPr lang="en-GB" dirty="0">
              <a:cs typeface="Arial"/>
            </a:endParaRPr>
          </a:p>
          <a:p>
            <a:pPr marL="541020" lvl="1" indent="-274320"/>
            <a:endParaRPr lang="en-GB" sz="1400" dirty="0">
              <a:cs typeface="Arial"/>
            </a:endParaRPr>
          </a:p>
          <a:p>
            <a:endParaRPr lang="en-GB" dirty="0">
              <a:cs typeface="Arial"/>
            </a:endParaRPr>
          </a:p>
        </p:txBody>
      </p:sp>
      <p:sp>
        <p:nvSpPr>
          <p:cNvPr id="5" name="Footer Placeholder 4">
            <a:extLst>
              <a:ext uri="{FF2B5EF4-FFF2-40B4-BE49-F238E27FC236}">
                <a16:creationId xmlns:a16="http://schemas.microsoft.com/office/drawing/2014/main" id="{5BD03297-5686-B8C2-0B48-B98E269C72EE}"/>
              </a:ext>
            </a:extLst>
          </p:cNvPr>
          <p:cNvSpPr>
            <a:spLocks noGrp="1"/>
          </p:cNvSpPr>
          <p:nvPr>
            <p:ph type="ftr" sz="quarter" idx="11"/>
          </p:nvPr>
        </p:nvSpPr>
        <p:spPr>
          <a:xfrm>
            <a:off x="850106" y="6236880"/>
            <a:ext cx="6617494" cy="365125"/>
          </a:xfrm>
        </p:spPr>
        <p:txBody>
          <a:bodyPr/>
          <a:lstStyle/>
          <a:p>
            <a:r>
              <a:rPr lang="en-GB"/>
              <a:t>Six monthly membership report 2025/26</a:t>
            </a:r>
          </a:p>
        </p:txBody>
      </p:sp>
      <p:sp>
        <p:nvSpPr>
          <p:cNvPr id="6" name="Slide Number Placeholder 5">
            <a:extLst>
              <a:ext uri="{FF2B5EF4-FFF2-40B4-BE49-F238E27FC236}">
                <a16:creationId xmlns:a16="http://schemas.microsoft.com/office/drawing/2014/main" id="{F9EB55A1-3703-5864-C7C4-D59BDDEF4443}"/>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10</a:t>
            </a:fld>
            <a:endParaRPr lang="en-GB"/>
          </a:p>
        </p:txBody>
      </p:sp>
    </p:spTree>
    <p:extLst>
      <p:ext uri="{BB962C8B-B14F-4D97-AF65-F5344CB8AC3E}">
        <p14:creationId xmlns:p14="http://schemas.microsoft.com/office/powerpoint/2010/main" val="1297815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1285B-2C6D-9414-828C-A76D01FE3E09}"/>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ABDF484D-C8DB-D526-CA8C-ACD8D96E345B}"/>
              </a:ext>
            </a:extLst>
          </p:cNvPr>
          <p:cNvSpPr>
            <a:spLocks noGrp="1"/>
          </p:cNvSpPr>
          <p:nvPr>
            <p:ph type="title"/>
          </p:nvPr>
        </p:nvSpPr>
        <p:spPr>
          <a:xfrm>
            <a:off x="385439" y="365125"/>
            <a:ext cx="11430740" cy="911225"/>
          </a:xfrm>
        </p:spPr>
        <p:txBody>
          <a:bodyPr>
            <a:normAutofit/>
          </a:bodyPr>
          <a:lstStyle/>
          <a:p>
            <a:r>
              <a:rPr lang="en-GB" sz="3600" dirty="0"/>
              <a:t>Research and reports (April - Sept) </a:t>
            </a:r>
            <a:endParaRPr lang="en-US" sz="3600" dirty="0"/>
          </a:p>
        </p:txBody>
      </p:sp>
      <p:sp>
        <p:nvSpPr>
          <p:cNvPr id="16" name="Content Placeholder 15">
            <a:extLst>
              <a:ext uri="{FF2B5EF4-FFF2-40B4-BE49-F238E27FC236}">
                <a16:creationId xmlns:a16="http://schemas.microsoft.com/office/drawing/2014/main" id="{5C9A9FC2-6965-A1BB-1121-E0F722E4C77A}"/>
              </a:ext>
            </a:extLst>
          </p:cNvPr>
          <p:cNvSpPr>
            <a:spLocks noGrp="1"/>
          </p:cNvSpPr>
          <p:nvPr>
            <p:ph idx="1"/>
          </p:nvPr>
        </p:nvSpPr>
        <p:spPr>
          <a:xfrm>
            <a:off x="754855" y="1495425"/>
            <a:ext cx="11061323" cy="4533900"/>
          </a:xfrm>
        </p:spPr>
        <p:txBody>
          <a:bodyPr vert="horz" lIns="91440" tIns="45720" rIns="91440" bIns="45720" rtlCol="0" anchor="t">
            <a:normAutofit/>
          </a:bodyPr>
          <a:lstStyle/>
          <a:p>
            <a:pPr marL="342900" indent="-342900"/>
            <a:r>
              <a:rPr lang="en-GB" sz="2000" dirty="0">
                <a:latin typeface="Cabin"/>
                <a:hlinkClick r:id="rId2"/>
              </a:rPr>
              <a:t>Risk in Focus 2026</a:t>
            </a:r>
            <a:r>
              <a:rPr lang="en-GB" sz="2000" dirty="0">
                <a:latin typeface="Cabin"/>
              </a:rPr>
              <a:t> was launched at a member only event in Sept. </a:t>
            </a:r>
          </a:p>
          <a:p>
            <a:pPr marL="342900" indent="-342900"/>
            <a:r>
              <a:rPr lang="en-GB" sz="2000" dirty="0">
                <a:latin typeface="Cabin"/>
              </a:rPr>
              <a:t>This included a </a:t>
            </a:r>
            <a:r>
              <a:rPr lang="en-GB" sz="2000" dirty="0">
                <a:latin typeface="Cabin"/>
                <a:hlinkClick r:id="rId3"/>
              </a:rPr>
              <a:t>Board Briefing</a:t>
            </a:r>
            <a:r>
              <a:rPr lang="en-GB" sz="2000" dirty="0">
                <a:latin typeface="Cabin"/>
              </a:rPr>
              <a:t> and a </a:t>
            </a:r>
            <a:r>
              <a:rPr lang="en-GB" sz="2000" dirty="0">
                <a:latin typeface="Cabin"/>
                <a:hlinkClick r:id="rId4"/>
              </a:rPr>
              <a:t>10th Anniversary Report</a:t>
            </a:r>
            <a:r>
              <a:rPr lang="en-GB" sz="2000" dirty="0">
                <a:latin typeface="Cabin"/>
              </a:rPr>
              <a:t> looking back at how the project has grown and changed as well as the movement of risks over that time. </a:t>
            </a:r>
            <a:endParaRPr lang="en-GB" sz="2000" dirty="0">
              <a:latin typeface="Cabin" pitchFamily="2" charset="0"/>
              <a:cs typeface="Arial"/>
            </a:endParaRPr>
          </a:p>
          <a:p>
            <a:pPr marL="342900" indent="-342900"/>
            <a:r>
              <a:rPr lang="en-GB" sz="2000" dirty="0">
                <a:solidFill>
                  <a:srgbClr val="041233"/>
                </a:solidFill>
                <a:latin typeface="Cabin"/>
                <a:cs typeface="Segoe UI"/>
                <a:hlinkClick r:id="rId5"/>
              </a:rPr>
              <a:t>UK Corporate Governance – Provision 29</a:t>
            </a:r>
            <a:r>
              <a:rPr lang="en-GB" sz="2000" dirty="0">
                <a:solidFill>
                  <a:srgbClr val="041233"/>
                </a:solidFill>
                <a:latin typeface="Cabin"/>
                <a:cs typeface="Segoe UI"/>
              </a:rPr>
              <a:t>  was published detailing how internal audit can support the preparation and work required in Provision 29.</a:t>
            </a:r>
          </a:p>
          <a:p>
            <a:pPr marL="342900" indent="-342900"/>
            <a:r>
              <a:rPr lang="en-GB" sz="2000" dirty="0">
                <a:solidFill>
                  <a:srgbClr val="041233"/>
                </a:solidFill>
                <a:latin typeface="Cabin"/>
                <a:cs typeface="Segoe UI"/>
              </a:rPr>
              <a:t>Two member-only roundtables were arranged for IIA </a:t>
            </a:r>
            <a:r>
              <a:rPr lang="en-GB" sz="2000" dirty="0" err="1">
                <a:solidFill>
                  <a:srgbClr val="041233"/>
                </a:solidFill>
                <a:latin typeface="Cabin"/>
                <a:cs typeface="Segoe UI"/>
              </a:rPr>
              <a:t>Global's</a:t>
            </a:r>
            <a:r>
              <a:rPr lang="en-GB" sz="2000" dirty="0">
                <a:solidFill>
                  <a:srgbClr val="041233"/>
                </a:solidFill>
                <a:latin typeface="Cabin"/>
                <a:cs typeface="Segoe UI"/>
              </a:rPr>
              <a:t> research project on Sustainability Data and Reporting, which is due to be published in early October.</a:t>
            </a:r>
          </a:p>
          <a:p>
            <a:pPr marL="342900" indent="-342900"/>
            <a:r>
              <a:rPr lang="en-GB" sz="2000" dirty="0">
                <a:latin typeface="Cabin"/>
                <a:cs typeface="Segoe UI"/>
              </a:rPr>
              <a:t>A new research project exploring the future of the internal audit profession has begun with a series of member only roundtables taking place across the UK and Ireland.</a:t>
            </a:r>
          </a:p>
          <a:p>
            <a:pPr marL="883920" lvl="1" indent="-342900"/>
            <a:endParaRPr lang="en-GB" dirty="0">
              <a:latin typeface="Cabin"/>
              <a:cs typeface="Arial"/>
            </a:endParaRPr>
          </a:p>
          <a:p>
            <a:endParaRPr lang="en-GB" dirty="0">
              <a:cs typeface="Arial"/>
            </a:endParaRPr>
          </a:p>
        </p:txBody>
      </p:sp>
      <p:sp>
        <p:nvSpPr>
          <p:cNvPr id="5" name="Footer Placeholder 4">
            <a:extLst>
              <a:ext uri="{FF2B5EF4-FFF2-40B4-BE49-F238E27FC236}">
                <a16:creationId xmlns:a16="http://schemas.microsoft.com/office/drawing/2014/main" id="{77D2C398-3135-CF7B-C420-06DC3F3EC802}"/>
              </a:ext>
            </a:extLst>
          </p:cNvPr>
          <p:cNvSpPr>
            <a:spLocks noGrp="1"/>
          </p:cNvSpPr>
          <p:nvPr>
            <p:ph type="ftr" sz="quarter" idx="11"/>
          </p:nvPr>
        </p:nvSpPr>
        <p:spPr>
          <a:xfrm>
            <a:off x="850106" y="6236880"/>
            <a:ext cx="6617494" cy="365125"/>
          </a:xfrm>
        </p:spPr>
        <p:txBody>
          <a:bodyPr/>
          <a:lstStyle/>
          <a:p>
            <a:r>
              <a:rPr lang="en-GB"/>
              <a:t>Six monthly membership report 2025/26</a:t>
            </a:r>
          </a:p>
        </p:txBody>
      </p:sp>
      <p:sp>
        <p:nvSpPr>
          <p:cNvPr id="6" name="Slide Number Placeholder 5">
            <a:extLst>
              <a:ext uri="{FF2B5EF4-FFF2-40B4-BE49-F238E27FC236}">
                <a16:creationId xmlns:a16="http://schemas.microsoft.com/office/drawing/2014/main" id="{E63F4417-9151-113F-1E07-07747D9447EF}"/>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11</a:t>
            </a:fld>
            <a:endParaRPr lang="en-GB"/>
          </a:p>
        </p:txBody>
      </p:sp>
    </p:spTree>
    <p:extLst>
      <p:ext uri="{BB962C8B-B14F-4D97-AF65-F5344CB8AC3E}">
        <p14:creationId xmlns:p14="http://schemas.microsoft.com/office/powerpoint/2010/main" val="4226591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47D3C-BC34-D9A9-49CE-16347FC4F6A1}"/>
              </a:ext>
            </a:extLst>
          </p:cNvPr>
          <p:cNvSpPr>
            <a:spLocks noGrp="1"/>
          </p:cNvSpPr>
          <p:nvPr>
            <p:ph type="title"/>
          </p:nvPr>
        </p:nvSpPr>
        <p:spPr/>
        <p:txBody>
          <a:bodyPr/>
          <a:lstStyle/>
          <a:p>
            <a:r>
              <a:rPr lang="en-GB" dirty="0"/>
              <a:t>Technical activities (April - Sept)</a:t>
            </a:r>
          </a:p>
        </p:txBody>
      </p:sp>
      <p:sp>
        <p:nvSpPr>
          <p:cNvPr id="3" name="Content Placeholder 2">
            <a:extLst>
              <a:ext uri="{FF2B5EF4-FFF2-40B4-BE49-F238E27FC236}">
                <a16:creationId xmlns:a16="http://schemas.microsoft.com/office/drawing/2014/main" id="{520D28E3-37FC-7EFE-3A85-E4507A5F9F82}"/>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GB" sz="2000" b="1" dirty="0">
                <a:latin typeface="Cabin"/>
                <a:cs typeface="Arial"/>
              </a:rPr>
              <a:t>Chartered IIA actively inputs into a variety of Global Standards activities. </a:t>
            </a:r>
            <a:r>
              <a:rPr lang="en-GB" sz="2000" dirty="0">
                <a:latin typeface="Cabin"/>
                <a:cs typeface="Arial"/>
              </a:rPr>
              <a:t>Over the period this has included:</a:t>
            </a:r>
          </a:p>
          <a:p>
            <a:pPr>
              <a:buFont typeface="Arial"/>
              <a:buChar char="•"/>
            </a:pPr>
            <a:r>
              <a:rPr lang="en-GB" sz="2000" dirty="0">
                <a:solidFill>
                  <a:srgbClr val="000000"/>
                </a:solidFill>
                <a:latin typeface="Cabin"/>
                <a:cs typeface="Arial"/>
              </a:rPr>
              <a:t>Gathering and providing feedback to the IIA on 3 </a:t>
            </a:r>
            <a:r>
              <a:rPr lang="en-GB" sz="2000" dirty="0">
                <a:solidFill>
                  <a:srgbClr val="000000"/>
                </a:solidFill>
                <a:latin typeface="Cabin"/>
                <a:cs typeface="Arial"/>
                <a:hlinkClick r:id="rId2"/>
              </a:rPr>
              <a:t>Topical Requirement</a:t>
            </a:r>
            <a:r>
              <a:rPr lang="en-GB" sz="2000" dirty="0">
                <a:solidFill>
                  <a:srgbClr val="000000"/>
                </a:solidFill>
                <a:latin typeface="Cabin"/>
                <a:cs typeface="Arial"/>
              </a:rPr>
              <a:t> consultations.</a:t>
            </a:r>
            <a:endParaRPr lang="en-GB" sz="2000" dirty="0">
              <a:latin typeface="Cabin"/>
              <a:cs typeface="Arial"/>
            </a:endParaRPr>
          </a:p>
          <a:p>
            <a:pPr>
              <a:buFont typeface="Arial"/>
              <a:buChar char="•"/>
            </a:pPr>
            <a:r>
              <a:rPr lang="en-GB" sz="2000" dirty="0">
                <a:solidFill>
                  <a:srgbClr val="000000"/>
                </a:solidFill>
                <a:latin typeface="Cabin"/>
                <a:cs typeface="Arial"/>
              </a:rPr>
              <a:t>Membership of both </a:t>
            </a:r>
            <a:r>
              <a:rPr lang="en-GB" sz="2000" dirty="0">
                <a:solidFill>
                  <a:srgbClr val="000000"/>
                </a:solidFill>
                <a:latin typeface="Cabin"/>
                <a:cs typeface="Arial"/>
                <a:hlinkClick r:id="rId3"/>
              </a:rPr>
              <a:t>UK Public Sector Internal Audit Standards Advisory Board</a:t>
            </a:r>
            <a:r>
              <a:rPr lang="en-GB" sz="2000" dirty="0">
                <a:solidFill>
                  <a:srgbClr val="000000"/>
                </a:solidFill>
                <a:latin typeface="Cabin"/>
                <a:cs typeface="Arial"/>
              </a:rPr>
              <a:t> and the </a:t>
            </a:r>
            <a:r>
              <a:rPr lang="en-GB" sz="2000" dirty="0">
                <a:solidFill>
                  <a:srgbClr val="000000"/>
                </a:solidFill>
                <a:latin typeface="Cabin"/>
                <a:cs typeface="Arial"/>
                <a:hlinkClick r:id="rId4"/>
              </a:rPr>
              <a:t>International Internal Audit Standards Board</a:t>
            </a:r>
            <a:endParaRPr lang="en-GB" sz="2000" dirty="0">
              <a:latin typeface="Cabin"/>
              <a:cs typeface="Arial"/>
            </a:endParaRPr>
          </a:p>
          <a:p>
            <a:r>
              <a:rPr lang="en-GB" sz="2000" dirty="0">
                <a:solidFill>
                  <a:srgbClr val="000000"/>
                </a:solidFill>
                <a:latin typeface="Cabin"/>
                <a:cs typeface="Arial"/>
              </a:rPr>
              <a:t>Membership of the development team for the new </a:t>
            </a:r>
            <a:r>
              <a:rPr lang="en-GB" sz="2000" dirty="0">
                <a:solidFill>
                  <a:srgbClr val="000000"/>
                </a:solidFill>
                <a:latin typeface="Cabin"/>
                <a:cs typeface="Arial"/>
                <a:hlinkClick r:id="rId5"/>
              </a:rPr>
              <a:t>Competency Framework Guidance and Toolkit</a:t>
            </a:r>
            <a:r>
              <a:rPr lang="en-GB" sz="2000" dirty="0">
                <a:solidFill>
                  <a:srgbClr val="000000"/>
                </a:solidFill>
                <a:latin typeface="Cabin"/>
                <a:cs typeface="Arial"/>
              </a:rPr>
              <a:t>, published by The IIA. </a:t>
            </a:r>
            <a:endParaRPr lang="en-GB" sz="2000" dirty="0">
              <a:latin typeface="Cabin"/>
              <a:cs typeface="Arial"/>
            </a:endParaRPr>
          </a:p>
          <a:p>
            <a:pPr marL="0" indent="0">
              <a:buNone/>
            </a:pPr>
            <a:endParaRPr lang="en-GB" sz="1000" dirty="0">
              <a:solidFill>
                <a:srgbClr val="000000"/>
              </a:solidFill>
              <a:latin typeface="Cabin"/>
              <a:cs typeface="Arial"/>
            </a:endParaRPr>
          </a:p>
          <a:p>
            <a:pPr marL="0" indent="0">
              <a:buNone/>
            </a:pPr>
            <a:r>
              <a:rPr lang="en-GB" sz="2000" dirty="0">
                <a:solidFill>
                  <a:srgbClr val="000000"/>
                </a:solidFill>
                <a:latin typeface="Cabin"/>
                <a:cs typeface="Arial"/>
              </a:rPr>
              <a:t>In addition to supporting Chartered IIA events, forums and the monthly drop-in clinic, the Technical Content team have also supported requests from members to deliver at other external events, such as those arranged by  LACAN, ISACA, CIPFA, ACCA, and Audit Committee and CAE networks. </a:t>
            </a:r>
            <a:endParaRPr lang="en-GB" dirty="0"/>
          </a:p>
          <a:p>
            <a:pPr marL="0" indent="0">
              <a:buNone/>
            </a:pPr>
            <a:endParaRPr lang="en-GB" dirty="0">
              <a:solidFill>
                <a:srgbClr val="041233"/>
              </a:solidFill>
              <a:cs typeface="Arial"/>
            </a:endParaRPr>
          </a:p>
        </p:txBody>
      </p:sp>
      <p:sp>
        <p:nvSpPr>
          <p:cNvPr id="4" name="Date Placeholder 3">
            <a:extLst>
              <a:ext uri="{FF2B5EF4-FFF2-40B4-BE49-F238E27FC236}">
                <a16:creationId xmlns:a16="http://schemas.microsoft.com/office/drawing/2014/main" id="{62D58EB9-C6F7-E277-1931-6C25B84E3B17}"/>
              </a:ext>
            </a:extLst>
          </p:cNvPr>
          <p:cNvSpPr>
            <a:spLocks noGrp="1"/>
          </p:cNvSpPr>
          <p:nvPr>
            <p:ph type="dt" sz="half" idx="10"/>
          </p:nvPr>
        </p:nvSpPr>
        <p:spPr/>
        <p:txBody>
          <a:bodyPr/>
          <a:lstStyle/>
          <a:p>
            <a:r>
              <a:rPr lang="en-US"/>
              <a:t>DD Month YYYY</a:t>
            </a:r>
            <a:endParaRPr lang="en-GB"/>
          </a:p>
        </p:txBody>
      </p:sp>
      <p:sp>
        <p:nvSpPr>
          <p:cNvPr id="5" name="Footer Placeholder 4">
            <a:extLst>
              <a:ext uri="{FF2B5EF4-FFF2-40B4-BE49-F238E27FC236}">
                <a16:creationId xmlns:a16="http://schemas.microsoft.com/office/drawing/2014/main" id="{40031E30-FB5A-803D-58FA-9E1D8B0D4A18}"/>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4E24E541-C7D4-BD1B-A0E6-92835CA3A0C9}"/>
              </a:ext>
            </a:extLst>
          </p:cNvPr>
          <p:cNvSpPr>
            <a:spLocks noGrp="1"/>
          </p:cNvSpPr>
          <p:nvPr>
            <p:ph type="sldNum" sz="quarter" idx="12"/>
          </p:nvPr>
        </p:nvSpPr>
        <p:spPr/>
        <p:txBody>
          <a:bodyPr/>
          <a:lstStyle/>
          <a:p>
            <a:fld id="{DCE29462-D582-495B-966A-7379D4E80C1C}" type="slidenum">
              <a:rPr lang="en-GB" smtClean="0"/>
              <a:pPr/>
              <a:t>12</a:t>
            </a:fld>
            <a:endParaRPr lang="en-GB"/>
          </a:p>
        </p:txBody>
      </p:sp>
    </p:spTree>
    <p:extLst>
      <p:ext uri="{BB962C8B-B14F-4D97-AF65-F5344CB8AC3E}">
        <p14:creationId xmlns:p14="http://schemas.microsoft.com/office/powerpoint/2010/main" val="1344592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CA9F1-CC43-B60D-36B9-BF9A6B74D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F08055-F4C2-81B7-DCBB-553BCE83E439}"/>
              </a:ext>
            </a:extLst>
          </p:cNvPr>
          <p:cNvSpPr>
            <a:spLocks noGrp="1"/>
          </p:cNvSpPr>
          <p:nvPr>
            <p:ph type="title"/>
          </p:nvPr>
        </p:nvSpPr>
        <p:spPr>
          <a:xfrm>
            <a:off x="831850" y="3129498"/>
            <a:ext cx="10515600" cy="1981880"/>
          </a:xfrm>
        </p:spPr>
        <p:txBody>
          <a:bodyPr>
            <a:noAutofit/>
          </a:bodyPr>
          <a:lstStyle/>
          <a:p>
            <a:r>
              <a:rPr lang="en-GB" i="1"/>
              <a:t>‘</a:t>
            </a:r>
            <a:r>
              <a:rPr lang="en-GB" sz="6000" i="1"/>
              <a:t>Advocate for our members</a:t>
            </a:r>
            <a:r>
              <a:rPr lang="en-GB" i="1"/>
              <a:t>’</a:t>
            </a:r>
            <a:br>
              <a:rPr lang="en-GB"/>
            </a:br>
            <a:br>
              <a:rPr lang="en-GB"/>
            </a:br>
            <a:r>
              <a:rPr lang="en-GB" sz="6000"/>
              <a:t>Policy &amp; Public Affairs</a:t>
            </a:r>
          </a:p>
        </p:txBody>
      </p:sp>
      <p:sp>
        <p:nvSpPr>
          <p:cNvPr id="5" name="Text Placeholder 4">
            <a:extLst>
              <a:ext uri="{FF2B5EF4-FFF2-40B4-BE49-F238E27FC236}">
                <a16:creationId xmlns:a16="http://schemas.microsoft.com/office/drawing/2014/main" id="{D24CBC67-B95C-1A35-BB90-33F00C00AD74}"/>
              </a:ext>
            </a:extLst>
          </p:cNvPr>
          <p:cNvSpPr>
            <a:spLocks noGrp="1"/>
          </p:cNvSpPr>
          <p:nvPr>
            <p:ph type="body" idx="1"/>
          </p:nvPr>
        </p:nvSpPr>
        <p:spPr/>
        <p:txBody>
          <a:bodyPr/>
          <a:lstStyle/>
          <a:p>
            <a:r>
              <a:rPr lang="en-GB">
                <a:latin typeface="Cabin" pitchFamily="2" charset="0"/>
              </a:rPr>
              <a:t>Undertaken April to September 2025</a:t>
            </a:r>
          </a:p>
        </p:txBody>
      </p:sp>
    </p:spTree>
    <p:extLst>
      <p:ext uri="{BB962C8B-B14F-4D97-AF65-F5344CB8AC3E}">
        <p14:creationId xmlns:p14="http://schemas.microsoft.com/office/powerpoint/2010/main" val="943488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B7221-2167-B992-E168-C68BA059629B}"/>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25660646-DCE8-5F34-C2F1-6DA7F64BA5EC}"/>
              </a:ext>
            </a:extLst>
          </p:cNvPr>
          <p:cNvSpPr>
            <a:spLocks noGrp="1"/>
          </p:cNvSpPr>
          <p:nvPr>
            <p:ph type="title"/>
          </p:nvPr>
        </p:nvSpPr>
        <p:spPr>
          <a:xfrm>
            <a:off x="385439" y="365125"/>
            <a:ext cx="11430740" cy="911225"/>
          </a:xfrm>
        </p:spPr>
        <p:txBody>
          <a:bodyPr/>
          <a:lstStyle/>
          <a:p>
            <a:r>
              <a:rPr lang="en-GB"/>
              <a:t>Policy &amp; Public Affairs work (April - Sept)</a:t>
            </a:r>
          </a:p>
        </p:txBody>
      </p:sp>
      <p:sp>
        <p:nvSpPr>
          <p:cNvPr id="16" name="Content Placeholder 15">
            <a:extLst>
              <a:ext uri="{FF2B5EF4-FFF2-40B4-BE49-F238E27FC236}">
                <a16:creationId xmlns:a16="http://schemas.microsoft.com/office/drawing/2014/main" id="{3504CE60-358A-3EAE-7872-35790CD876FB}"/>
              </a:ext>
            </a:extLst>
          </p:cNvPr>
          <p:cNvSpPr>
            <a:spLocks noGrp="1"/>
          </p:cNvSpPr>
          <p:nvPr>
            <p:ph idx="1"/>
          </p:nvPr>
        </p:nvSpPr>
        <p:spPr>
          <a:xfrm>
            <a:off x="754855" y="1495425"/>
            <a:ext cx="11061323" cy="4533900"/>
          </a:xfrm>
        </p:spPr>
        <p:txBody>
          <a:bodyPr vert="horz" lIns="91440" tIns="45720" rIns="91440" bIns="45720" rtlCol="0" anchor="t">
            <a:normAutofit fontScale="77500" lnSpcReduction="20000"/>
          </a:bodyPr>
          <a:lstStyle/>
          <a:p>
            <a:r>
              <a:rPr lang="en-GB" sz="2000" i="1">
                <a:latin typeface="Cabin" pitchFamily="2" charset="0"/>
              </a:rPr>
              <a:t>In April:</a:t>
            </a:r>
            <a:endParaRPr lang="en-GB" sz="2000">
              <a:latin typeface="Cabin" pitchFamily="2" charset="0"/>
            </a:endParaRPr>
          </a:p>
          <a:p>
            <a:pPr marL="541020" lvl="1" indent="-274320"/>
            <a:r>
              <a:rPr lang="en-GB">
                <a:latin typeface="Cabin"/>
              </a:rPr>
              <a:t>The Department for Science, Innovation and Technology published the new </a:t>
            </a:r>
            <a:r>
              <a:rPr lang="en-GB">
                <a:latin typeface="Cabin"/>
                <a:hlinkClick r:id="rId2"/>
              </a:rPr>
              <a:t>Cyber Governance Code</a:t>
            </a:r>
            <a:r>
              <a:rPr lang="en-GB">
                <a:latin typeface="Cabin"/>
              </a:rPr>
              <a:t> – with explicit references to internal audit, thanks to Chartered IIA advocacy.</a:t>
            </a:r>
            <a:endParaRPr lang="en-GB">
              <a:latin typeface="Cabin" pitchFamily="2" charset="0"/>
            </a:endParaRPr>
          </a:p>
          <a:p>
            <a:pPr marL="541020" lvl="1" indent="-274320"/>
            <a:r>
              <a:rPr lang="en-GB">
                <a:latin typeface="Cabin"/>
              </a:rPr>
              <a:t>The Ministry for Housing, Communities, and Local Government publishes a formal response to its consultation on Local Audit Reform including a </a:t>
            </a:r>
            <a:r>
              <a:rPr lang="en-GB">
                <a:latin typeface="Cabin"/>
                <a:hlinkClick r:id="rId3"/>
              </a:rPr>
              <a:t>commitment to strengthen internal audit</a:t>
            </a:r>
            <a:r>
              <a:rPr lang="en-GB">
                <a:latin typeface="Cabin"/>
              </a:rPr>
              <a:t> in smaller local authorities. </a:t>
            </a:r>
            <a:endParaRPr lang="en-GB">
              <a:latin typeface="Cabin" pitchFamily="2" charset="0"/>
            </a:endParaRPr>
          </a:p>
          <a:p>
            <a:pPr marL="541020" lvl="1" indent="-274320"/>
            <a:r>
              <a:rPr lang="en-GB">
                <a:latin typeface="Cabin"/>
              </a:rPr>
              <a:t>We responded to the </a:t>
            </a:r>
            <a:r>
              <a:rPr lang="en-GB">
                <a:latin typeface="Cabin"/>
                <a:hlinkClick r:id="rId4"/>
              </a:rPr>
              <a:t>Independent Water Commission Call for Views</a:t>
            </a:r>
            <a:r>
              <a:rPr lang="en-GB">
                <a:latin typeface="Cabin"/>
              </a:rPr>
              <a:t>, advocating for stronger governance and oversight for the water sector , including making internal audit a mandatory requirement. </a:t>
            </a:r>
          </a:p>
          <a:p>
            <a:r>
              <a:rPr lang="en-GB" sz="2000" i="1">
                <a:effectLst/>
                <a:latin typeface="Cabin" pitchFamily="2" charset="0"/>
                <a:ea typeface="Aptos" panose="020B0004020202020204" pitchFamily="34" charset="0"/>
                <a:cs typeface="Times New Roman"/>
              </a:rPr>
              <a:t>In May:</a:t>
            </a:r>
            <a:endParaRPr lang="en-GB" sz="2000" i="1">
              <a:latin typeface="Cabin" pitchFamily="2" charset="0"/>
              <a:ea typeface="Aptos" panose="020B0004020202020204" pitchFamily="34" charset="0"/>
              <a:cs typeface="Times New Roman"/>
            </a:endParaRPr>
          </a:p>
          <a:p>
            <a:pPr marL="541020" lvl="1" indent="-274320"/>
            <a:r>
              <a:rPr lang="en-GB" sz="2100">
                <a:latin typeface="Cabin"/>
                <a:ea typeface="Aptos" panose="020B0004020202020204" pitchFamily="34" charset="0"/>
                <a:cs typeface="Times New Roman"/>
              </a:rPr>
              <a:t>In partnership with ISACA we coordinated an </a:t>
            </a:r>
            <a:r>
              <a:rPr lang="en-GB" sz="2100">
                <a:latin typeface="Cabin"/>
                <a:ea typeface="Aptos" panose="020B0004020202020204" pitchFamily="34" charset="0"/>
                <a:cs typeface="Times New Roman"/>
                <a:hlinkClick r:id="rId5"/>
              </a:rPr>
              <a:t>open letter to the Business Secretary</a:t>
            </a:r>
            <a:r>
              <a:rPr lang="en-GB" sz="2100">
                <a:latin typeface="Cabin"/>
                <a:ea typeface="Aptos" panose="020B0004020202020204" pitchFamily="34" charset="0"/>
                <a:cs typeface="Times New Roman"/>
              </a:rPr>
              <a:t> urging swift audit reform to build digital resilience signed by high-profile signatories, which attracted strong media coverage.</a:t>
            </a:r>
            <a:endParaRPr lang="en-GB">
              <a:effectLst/>
              <a:latin typeface="Cabin"/>
              <a:ea typeface="Aptos" panose="020B0004020202020204" pitchFamily="34" charset="0"/>
              <a:cs typeface="Times New Roman"/>
            </a:endParaRPr>
          </a:p>
          <a:p>
            <a:pPr marL="541020" lvl="1" indent="-274320"/>
            <a:r>
              <a:rPr lang="en-GB" i="1">
                <a:latin typeface="Cabin"/>
                <a:ea typeface="Aptos" panose="020B0004020202020204" pitchFamily="34" charset="0"/>
                <a:cs typeface="Times New Roman"/>
              </a:rPr>
              <a:t>The Times </a:t>
            </a:r>
            <a:r>
              <a:rPr lang="en-GB">
                <a:latin typeface="Cabin"/>
                <a:ea typeface="Aptos" panose="020B0004020202020204" pitchFamily="34" charset="0"/>
                <a:cs typeface="Times New Roman"/>
              </a:rPr>
              <a:t>published a </a:t>
            </a:r>
            <a:r>
              <a:rPr lang="en-GB">
                <a:latin typeface="Cabin"/>
                <a:ea typeface="Aptos" panose="020B0004020202020204" pitchFamily="34" charset="0"/>
                <a:cs typeface="Times New Roman"/>
                <a:hlinkClick r:id="rId6"/>
              </a:rPr>
              <a:t>letter to the Editor from the Chartered IIA</a:t>
            </a:r>
            <a:r>
              <a:rPr lang="en-GB">
                <a:latin typeface="Cabin"/>
                <a:ea typeface="Aptos" panose="020B0004020202020204" pitchFamily="34" charset="0"/>
                <a:cs typeface="Times New Roman"/>
              </a:rPr>
              <a:t> regarding the recent cyber-attacks on British Companies, calling on the Government to strengthen the audit, governance and oversight of digital risks through legislation.</a:t>
            </a:r>
            <a:endParaRPr lang="en-GB">
              <a:latin typeface="Cabin" pitchFamily="2" charset="0"/>
              <a:ea typeface="Aptos" panose="020B0004020202020204" pitchFamily="34" charset="0"/>
              <a:cs typeface="Times New Roman"/>
            </a:endParaRPr>
          </a:p>
          <a:p>
            <a:pPr marL="541020" lvl="1" indent="-274320"/>
            <a:r>
              <a:rPr lang="en-GB" i="1">
                <a:latin typeface="Cabin"/>
                <a:ea typeface="Aptos" panose="020B0004020202020204" pitchFamily="34" charset="0"/>
                <a:cs typeface="Times New Roman"/>
              </a:rPr>
              <a:t>Board Agenda </a:t>
            </a:r>
            <a:r>
              <a:rPr lang="en-GB">
                <a:latin typeface="Cabin"/>
                <a:ea typeface="Aptos" panose="020B0004020202020204" pitchFamily="34" charset="0"/>
                <a:cs typeface="Times New Roman"/>
              </a:rPr>
              <a:t>published an </a:t>
            </a:r>
            <a:r>
              <a:rPr lang="en-GB">
                <a:latin typeface="Cabin"/>
                <a:ea typeface="Aptos" panose="020B0004020202020204" pitchFamily="34" charset="0"/>
                <a:cs typeface="Times New Roman"/>
                <a:hlinkClick r:id="rId7"/>
              </a:rPr>
              <a:t>opinion piece by the Chartered IIA</a:t>
            </a:r>
            <a:r>
              <a:rPr lang="en-GB">
                <a:latin typeface="Cabin"/>
                <a:ea typeface="Aptos" panose="020B0004020202020204" pitchFamily="34" charset="0"/>
                <a:cs typeface="Times New Roman"/>
              </a:rPr>
              <a:t> calling on Boards to have a laser-focus on digital risks supported by internal audit.  </a:t>
            </a:r>
          </a:p>
        </p:txBody>
      </p:sp>
      <p:sp>
        <p:nvSpPr>
          <p:cNvPr id="5" name="Footer Placeholder 4">
            <a:extLst>
              <a:ext uri="{FF2B5EF4-FFF2-40B4-BE49-F238E27FC236}">
                <a16:creationId xmlns:a16="http://schemas.microsoft.com/office/drawing/2014/main" id="{2A380589-7AE9-102B-FC63-9C691F449581}"/>
              </a:ext>
            </a:extLst>
          </p:cNvPr>
          <p:cNvSpPr>
            <a:spLocks noGrp="1"/>
          </p:cNvSpPr>
          <p:nvPr>
            <p:ph type="ftr" sz="quarter" idx="11"/>
          </p:nvPr>
        </p:nvSpPr>
        <p:spPr>
          <a:xfrm>
            <a:off x="850106" y="6236880"/>
            <a:ext cx="6617494" cy="365125"/>
          </a:xfrm>
        </p:spPr>
        <p:txBody>
          <a:bodyPr/>
          <a:lstStyle/>
          <a:p>
            <a:r>
              <a:rPr lang="en-GB"/>
              <a:t>Six monthly membership report 2025/26</a:t>
            </a:r>
          </a:p>
        </p:txBody>
      </p:sp>
      <p:sp>
        <p:nvSpPr>
          <p:cNvPr id="6" name="Slide Number Placeholder 5">
            <a:extLst>
              <a:ext uri="{FF2B5EF4-FFF2-40B4-BE49-F238E27FC236}">
                <a16:creationId xmlns:a16="http://schemas.microsoft.com/office/drawing/2014/main" id="{B7534956-3C37-B93D-646E-4F7672F4CFD8}"/>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14</a:t>
            </a:fld>
            <a:endParaRPr lang="en-GB"/>
          </a:p>
        </p:txBody>
      </p:sp>
    </p:spTree>
    <p:extLst>
      <p:ext uri="{BB962C8B-B14F-4D97-AF65-F5344CB8AC3E}">
        <p14:creationId xmlns:p14="http://schemas.microsoft.com/office/powerpoint/2010/main" val="2472605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E0B60-089D-6360-0E2D-A91102B8668B}"/>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9261C07E-FFD8-60DA-6EDE-839AD67C541A}"/>
              </a:ext>
            </a:extLst>
          </p:cNvPr>
          <p:cNvSpPr>
            <a:spLocks noGrp="1"/>
          </p:cNvSpPr>
          <p:nvPr>
            <p:ph type="title"/>
          </p:nvPr>
        </p:nvSpPr>
        <p:spPr>
          <a:xfrm>
            <a:off x="385439" y="365125"/>
            <a:ext cx="11430740" cy="911225"/>
          </a:xfrm>
        </p:spPr>
        <p:txBody>
          <a:bodyPr/>
          <a:lstStyle/>
          <a:p>
            <a:r>
              <a:rPr lang="en-GB"/>
              <a:t>Policy &amp; Public Affairs (April - Sept)</a:t>
            </a:r>
          </a:p>
        </p:txBody>
      </p:sp>
      <p:sp>
        <p:nvSpPr>
          <p:cNvPr id="16" name="Content Placeholder 15">
            <a:extLst>
              <a:ext uri="{FF2B5EF4-FFF2-40B4-BE49-F238E27FC236}">
                <a16:creationId xmlns:a16="http://schemas.microsoft.com/office/drawing/2014/main" id="{A162F28A-BDE1-5160-7A0A-F17F393FD521}"/>
              </a:ext>
            </a:extLst>
          </p:cNvPr>
          <p:cNvSpPr>
            <a:spLocks noGrp="1"/>
          </p:cNvSpPr>
          <p:nvPr>
            <p:ph idx="1"/>
          </p:nvPr>
        </p:nvSpPr>
        <p:spPr>
          <a:xfrm>
            <a:off x="754855" y="1495425"/>
            <a:ext cx="11061323" cy="4533900"/>
          </a:xfrm>
        </p:spPr>
        <p:txBody>
          <a:bodyPr vert="horz" lIns="91440" tIns="45720" rIns="91440" bIns="45720" rtlCol="0" anchor="t">
            <a:normAutofit fontScale="85000" lnSpcReduction="10000"/>
          </a:bodyPr>
          <a:lstStyle/>
          <a:p>
            <a:r>
              <a:rPr lang="en-GB" sz="2000" i="1">
                <a:latin typeface="Cabin"/>
              </a:rPr>
              <a:t>In June:</a:t>
            </a:r>
            <a:endParaRPr lang="en-GB" sz="2000">
              <a:latin typeface="Cabin"/>
            </a:endParaRPr>
          </a:p>
          <a:p>
            <a:pPr marL="541020" lvl="1" indent="-274320"/>
            <a:r>
              <a:rPr lang="en-GB">
                <a:latin typeface="Cabin"/>
              </a:rPr>
              <a:t>We published a </a:t>
            </a:r>
            <a:r>
              <a:rPr lang="en-GB">
                <a:latin typeface="Cabin"/>
                <a:hlinkClick r:id="rId2"/>
              </a:rPr>
              <a:t>Parliamentary Briefing</a:t>
            </a:r>
            <a:r>
              <a:rPr lang="en-GB">
                <a:latin typeface="Cabin"/>
              </a:rPr>
              <a:t>, </a:t>
            </a:r>
            <a:r>
              <a:rPr lang="en-GB" i="1">
                <a:latin typeface="Cabin"/>
              </a:rPr>
              <a:t>Protecting Pensions Through Stronger Internal Audit Requirements</a:t>
            </a:r>
            <a:r>
              <a:rPr lang="en-GB">
                <a:latin typeface="Cabin"/>
              </a:rPr>
              <a:t>. The briefing outlines our engagement with The Pensions Regulator on their Code of Practice and the need to strengthen its language around internal audit.</a:t>
            </a:r>
            <a:endParaRPr lang="en-GB">
              <a:latin typeface="Cabin" pitchFamily="2" charset="0"/>
            </a:endParaRPr>
          </a:p>
          <a:p>
            <a:pPr marL="541020" lvl="1" indent="-274320"/>
            <a:r>
              <a:rPr lang="en-GB">
                <a:latin typeface="Cabin"/>
              </a:rPr>
              <a:t>We met with and briefed Debbie Abrahams MP, (Chair, Work &amp; Pensions Committee), on issues around absence of any requirement or guidance for companies providing in-house pensions schemes to have internal audit.  </a:t>
            </a:r>
            <a:endParaRPr lang="en-GB">
              <a:latin typeface="Cabin" pitchFamily="2" charset="0"/>
            </a:endParaRPr>
          </a:p>
          <a:p>
            <a:r>
              <a:rPr lang="en-GB" sz="2000" i="1">
                <a:latin typeface="Cabin"/>
                <a:ea typeface="Aptos" panose="020B0004020202020204" pitchFamily="34" charset="0"/>
                <a:cs typeface="Times New Roman"/>
              </a:rPr>
              <a:t>In July:</a:t>
            </a:r>
          </a:p>
          <a:p>
            <a:pPr marL="541020" lvl="1" indent="-274320"/>
            <a:r>
              <a:rPr lang="en-GB">
                <a:latin typeface="Cabin"/>
                <a:ea typeface="Aptos" panose="020B0004020202020204" pitchFamily="34" charset="0"/>
                <a:cs typeface="Times New Roman"/>
              </a:rPr>
              <a:t>We hosted our </a:t>
            </a:r>
            <a:r>
              <a:rPr lang="en-GB">
                <a:latin typeface="Cabin"/>
                <a:ea typeface="Aptos" panose="020B0004020202020204" pitchFamily="34" charset="0"/>
                <a:cs typeface="Times New Roman"/>
                <a:hlinkClick r:id="rId3"/>
              </a:rPr>
              <a:t>Summer Parliamentary Reception</a:t>
            </a:r>
            <a:r>
              <a:rPr lang="en-GB">
                <a:latin typeface="Cabin"/>
                <a:ea typeface="Aptos" panose="020B0004020202020204" pitchFamily="34" charset="0"/>
                <a:cs typeface="Times New Roman"/>
              </a:rPr>
              <a:t>. The evening’s theme was ‘</a:t>
            </a:r>
            <a:r>
              <a:rPr lang="en-GB" i="1">
                <a:latin typeface="Cabin"/>
                <a:ea typeface="Aptos" panose="020B0004020202020204" pitchFamily="34" charset="0"/>
                <a:cs typeface="Times New Roman"/>
              </a:rPr>
              <a:t>Driving Growth with Internal Audit</a:t>
            </a:r>
            <a:r>
              <a:rPr lang="en-GB">
                <a:latin typeface="Cabin"/>
                <a:ea typeface="Aptos" panose="020B0004020202020204" pitchFamily="34" charset="0"/>
                <a:cs typeface="Times New Roman"/>
              </a:rPr>
              <a:t>’. Speakers included: Sandro Boeri (Chartered IIA President); Mary Glindon MP; Dame Meg Hillier (Chair, Treasury Select Committee), and Sir Geoffrey Clifton-Brown MP (Chair, Public Accounts Committee).</a:t>
            </a:r>
          </a:p>
          <a:p>
            <a:pPr marL="541020" lvl="1" indent="-274320"/>
            <a:r>
              <a:rPr lang="en-GB">
                <a:latin typeface="Cabin"/>
                <a:ea typeface="Aptos" panose="020B0004020202020204" pitchFamily="34" charset="0"/>
                <a:cs typeface="Times New Roman"/>
              </a:rPr>
              <a:t>We responded to the </a:t>
            </a:r>
            <a:r>
              <a:rPr lang="en-GB">
                <a:latin typeface="Cabin"/>
                <a:ea typeface="Aptos" panose="020B0004020202020204" pitchFamily="34" charset="0"/>
                <a:cs typeface="Times New Roman"/>
                <a:hlinkClick r:id="rId4"/>
              </a:rPr>
              <a:t>Financial Reporting Council's consultation</a:t>
            </a:r>
            <a:r>
              <a:rPr lang="en-GB">
                <a:latin typeface="Cabin"/>
                <a:ea typeface="Aptos" panose="020B0004020202020204" pitchFamily="34" charset="0"/>
                <a:cs typeface="Times New Roman"/>
              </a:rPr>
              <a:t> on the proposed International Standard on Sustainability Assurance (ISSA) (UK) 5000. </a:t>
            </a:r>
            <a:endParaRPr lang="en-GB">
              <a:latin typeface="Cabin" pitchFamily="2" charset="0"/>
              <a:ea typeface="Aptos" panose="020B0004020202020204" pitchFamily="34" charset="0"/>
              <a:cs typeface="Times New Roman"/>
            </a:endParaRPr>
          </a:p>
          <a:p>
            <a:pPr marL="266700"/>
            <a:endParaRPr lang="en-GB">
              <a:latin typeface="Cabin" pitchFamily="2" charset="0"/>
              <a:ea typeface="Aptos" panose="020B0004020202020204" pitchFamily="34" charset="0"/>
              <a:cs typeface="Times New Roman"/>
            </a:endParaRPr>
          </a:p>
        </p:txBody>
      </p:sp>
      <p:sp>
        <p:nvSpPr>
          <p:cNvPr id="5" name="Footer Placeholder 4">
            <a:extLst>
              <a:ext uri="{FF2B5EF4-FFF2-40B4-BE49-F238E27FC236}">
                <a16:creationId xmlns:a16="http://schemas.microsoft.com/office/drawing/2014/main" id="{41986659-05B4-05CE-07D5-F14330A57FA4}"/>
              </a:ext>
            </a:extLst>
          </p:cNvPr>
          <p:cNvSpPr>
            <a:spLocks noGrp="1"/>
          </p:cNvSpPr>
          <p:nvPr>
            <p:ph type="ftr" sz="quarter" idx="11"/>
          </p:nvPr>
        </p:nvSpPr>
        <p:spPr>
          <a:xfrm>
            <a:off x="850106" y="6236880"/>
            <a:ext cx="6617494" cy="365125"/>
          </a:xfrm>
        </p:spPr>
        <p:txBody>
          <a:bodyPr/>
          <a:lstStyle/>
          <a:p>
            <a:r>
              <a:rPr lang="en-GB"/>
              <a:t>Six monthly membership report 2025/26</a:t>
            </a:r>
          </a:p>
        </p:txBody>
      </p:sp>
      <p:sp>
        <p:nvSpPr>
          <p:cNvPr id="6" name="Slide Number Placeholder 5">
            <a:extLst>
              <a:ext uri="{FF2B5EF4-FFF2-40B4-BE49-F238E27FC236}">
                <a16:creationId xmlns:a16="http://schemas.microsoft.com/office/drawing/2014/main" id="{A40F8489-F6A7-5018-A4F4-7F05A146E678}"/>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15</a:t>
            </a:fld>
            <a:endParaRPr lang="en-GB"/>
          </a:p>
        </p:txBody>
      </p:sp>
    </p:spTree>
    <p:extLst>
      <p:ext uri="{BB962C8B-B14F-4D97-AF65-F5344CB8AC3E}">
        <p14:creationId xmlns:p14="http://schemas.microsoft.com/office/powerpoint/2010/main" val="209492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A6ACB-D091-807D-E968-02CAC3DDA3CD}"/>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CC2A2CA8-7289-4F4D-428C-6768F3756E58}"/>
              </a:ext>
            </a:extLst>
          </p:cNvPr>
          <p:cNvSpPr>
            <a:spLocks noGrp="1"/>
          </p:cNvSpPr>
          <p:nvPr>
            <p:ph type="title"/>
          </p:nvPr>
        </p:nvSpPr>
        <p:spPr>
          <a:xfrm>
            <a:off x="385439" y="365125"/>
            <a:ext cx="11430740" cy="911225"/>
          </a:xfrm>
        </p:spPr>
        <p:txBody>
          <a:bodyPr/>
          <a:lstStyle/>
          <a:p>
            <a:r>
              <a:rPr lang="en-GB"/>
              <a:t>Policy &amp; Public Affairs (April - Sept)</a:t>
            </a:r>
          </a:p>
        </p:txBody>
      </p:sp>
      <p:sp>
        <p:nvSpPr>
          <p:cNvPr id="16" name="Content Placeholder 15">
            <a:extLst>
              <a:ext uri="{FF2B5EF4-FFF2-40B4-BE49-F238E27FC236}">
                <a16:creationId xmlns:a16="http://schemas.microsoft.com/office/drawing/2014/main" id="{D807CCA9-C1EC-5AA9-38DA-1C2B1A9085B7}"/>
              </a:ext>
            </a:extLst>
          </p:cNvPr>
          <p:cNvSpPr>
            <a:spLocks noGrp="1"/>
          </p:cNvSpPr>
          <p:nvPr>
            <p:ph idx="1"/>
          </p:nvPr>
        </p:nvSpPr>
        <p:spPr>
          <a:xfrm>
            <a:off x="754855" y="1495425"/>
            <a:ext cx="11061323" cy="4533900"/>
          </a:xfrm>
        </p:spPr>
        <p:txBody>
          <a:bodyPr vert="horz" lIns="91440" tIns="45720" rIns="91440" bIns="45720" rtlCol="0" anchor="t">
            <a:normAutofit fontScale="77500" lnSpcReduction="20000"/>
          </a:bodyPr>
          <a:lstStyle/>
          <a:p>
            <a:r>
              <a:rPr lang="en-GB" sz="2000" i="1">
                <a:latin typeface="Cabin" pitchFamily="2" charset="0"/>
              </a:rPr>
              <a:t>In August:</a:t>
            </a:r>
            <a:endParaRPr lang="en-GB" sz="2000">
              <a:latin typeface="Cabin" pitchFamily="2" charset="0"/>
            </a:endParaRPr>
          </a:p>
          <a:p>
            <a:pPr marL="541020" lvl="1" indent="-274320"/>
            <a:r>
              <a:rPr lang="en-GB">
                <a:latin typeface="Cabin"/>
              </a:rPr>
              <a:t>We sent an </a:t>
            </a:r>
            <a:r>
              <a:rPr lang="en-GB">
                <a:latin typeface="Cabin"/>
                <a:hlinkClick r:id="rId2"/>
              </a:rPr>
              <a:t>open letter to the CEO of Ofcom</a:t>
            </a:r>
            <a:r>
              <a:rPr lang="en-GB">
                <a:latin typeface="Cabin"/>
              </a:rPr>
              <a:t>, urging the regulator to introduce a clear expectation for broadband companies to have internal audit, after Chartered IIA research revealed that almost half of the UK's major broadband providers do not have an internal audit function. We secured strong media coverage for our letter.</a:t>
            </a:r>
          </a:p>
          <a:p>
            <a:pPr marL="541020" lvl="1" indent="-274320"/>
            <a:r>
              <a:rPr lang="en-GB">
                <a:latin typeface="Cabin"/>
              </a:rPr>
              <a:t>We met with senior leaders from Ofcom to discuss the concerns we raised in our letter. </a:t>
            </a:r>
            <a:endParaRPr lang="en-GB">
              <a:latin typeface="Cabin" pitchFamily="2" charset="0"/>
            </a:endParaRPr>
          </a:p>
          <a:p>
            <a:pPr marL="541020" lvl="1" indent="-274320"/>
            <a:r>
              <a:rPr lang="en-GB">
                <a:latin typeface="Cabin"/>
              </a:rPr>
              <a:t>We met with the Financial Reporting Council to discuss our response to their consultation on ISSA 5000 and they agreed to make changes to address the concerns we flagged in our response.</a:t>
            </a:r>
          </a:p>
          <a:p>
            <a:r>
              <a:rPr lang="en-GB" sz="2000" i="1">
                <a:latin typeface="Cabin" pitchFamily="2" charset="0"/>
                <a:ea typeface="Aptos" panose="020B0004020202020204" pitchFamily="34" charset="0"/>
                <a:cs typeface="Times New Roman"/>
              </a:rPr>
              <a:t>In September:</a:t>
            </a:r>
          </a:p>
          <a:p>
            <a:pPr marL="541020" lvl="1" indent="-274320"/>
            <a:r>
              <a:rPr lang="en-GB">
                <a:latin typeface="Cabin"/>
                <a:ea typeface="Aptos" panose="020B0004020202020204" pitchFamily="34" charset="0"/>
                <a:cs typeface="Times New Roman"/>
              </a:rPr>
              <a:t>We sent an </a:t>
            </a:r>
            <a:r>
              <a:rPr lang="en-GB">
                <a:latin typeface="Cabin"/>
                <a:ea typeface="Aptos" panose="020B0004020202020204" pitchFamily="34" charset="0"/>
                <a:cs typeface="Times New Roman"/>
                <a:hlinkClick r:id="rId3"/>
              </a:rPr>
              <a:t>open letter to the Prime Minister, signed by 66 MPs and Peers</a:t>
            </a:r>
            <a:r>
              <a:rPr lang="en-GB">
                <a:latin typeface="Cabin"/>
                <a:ea typeface="Aptos" panose="020B0004020202020204" pitchFamily="34" charset="0"/>
                <a:cs typeface="Times New Roman"/>
              </a:rPr>
              <a:t>, in support of the Audit Reform Bill. This secured strong media coverage, including the Financial Times and City AM.  </a:t>
            </a:r>
          </a:p>
          <a:p>
            <a:pPr marL="541020" lvl="1" indent="-274320"/>
            <a:r>
              <a:rPr lang="en-GB">
                <a:latin typeface="Cabin"/>
                <a:ea typeface="Aptos" panose="020B0004020202020204" pitchFamily="34" charset="0"/>
                <a:cs typeface="Times New Roman"/>
              </a:rPr>
              <a:t>We </a:t>
            </a:r>
            <a:r>
              <a:rPr lang="en-GB">
                <a:latin typeface="Cabin"/>
                <a:ea typeface="Aptos" panose="020B0004020202020204" pitchFamily="34" charset="0"/>
                <a:cs typeface="Times New Roman"/>
                <a:hlinkClick r:id="rId4"/>
              </a:rPr>
              <a:t>supported the launch of Risk in Focus 2026</a:t>
            </a:r>
            <a:r>
              <a:rPr lang="en-GB">
                <a:latin typeface="Cabin"/>
                <a:ea typeface="Aptos" panose="020B0004020202020204" pitchFamily="34" charset="0"/>
                <a:cs typeface="Times New Roman"/>
              </a:rPr>
              <a:t> by securing media coverage in a range of news outlets. </a:t>
            </a:r>
            <a:endParaRPr lang="en-GB">
              <a:latin typeface="Cabin" pitchFamily="2" charset="0"/>
              <a:ea typeface="Aptos" panose="020B0004020202020204" pitchFamily="34" charset="0"/>
              <a:cs typeface="Times New Roman"/>
            </a:endParaRPr>
          </a:p>
          <a:p>
            <a:pPr marL="541020" lvl="1" indent="-274320"/>
            <a:r>
              <a:rPr lang="en-GB">
                <a:latin typeface="Cabin"/>
                <a:ea typeface="Aptos" panose="020B0004020202020204" pitchFamily="34" charset="0"/>
                <a:cs typeface="Times New Roman"/>
              </a:rPr>
              <a:t>We met with the Crown Commercial Service and the Cabinet Office to discuss updating the Construction Playbook Guidance to reflect the role of internal audit. We met with the Ministry of Housing, Communities and Local Government to learn about how they plan to strengthen internal audit in smaller local authorities. </a:t>
            </a:r>
            <a:endParaRPr lang="en-GB">
              <a:latin typeface="Cabin" pitchFamily="2" charset="0"/>
              <a:ea typeface="Aptos" panose="020B0004020202020204" pitchFamily="34" charset="0"/>
              <a:cs typeface="Times New Roman"/>
            </a:endParaRPr>
          </a:p>
          <a:p>
            <a:endParaRPr lang="en-GB" sz="2000">
              <a:latin typeface="Cabin" pitchFamily="2" charset="0"/>
              <a:ea typeface="Aptos" panose="020B0004020202020204" pitchFamily="34" charset="0"/>
              <a:cs typeface="Times New Roman"/>
            </a:endParaRPr>
          </a:p>
        </p:txBody>
      </p:sp>
      <p:sp>
        <p:nvSpPr>
          <p:cNvPr id="5" name="Footer Placeholder 4">
            <a:extLst>
              <a:ext uri="{FF2B5EF4-FFF2-40B4-BE49-F238E27FC236}">
                <a16:creationId xmlns:a16="http://schemas.microsoft.com/office/drawing/2014/main" id="{4B82D87A-D79E-6A63-CAB9-43151488385C}"/>
              </a:ext>
            </a:extLst>
          </p:cNvPr>
          <p:cNvSpPr>
            <a:spLocks noGrp="1"/>
          </p:cNvSpPr>
          <p:nvPr>
            <p:ph type="ftr" sz="quarter" idx="11"/>
          </p:nvPr>
        </p:nvSpPr>
        <p:spPr>
          <a:xfrm>
            <a:off x="850106" y="6236880"/>
            <a:ext cx="6617494" cy="365125"/>
          </a:xfrm>
        </p:spPr>
        <p:txBody>
          <a:bodyPr/>
          <a:lstStyle/>
          <a:p>
            <a:r>
              <a:rPr lang="en-GB"/>
              <a:t>Six monthly membership report 2025/26</a:t>
            </a:r>
          </a:p>
        </p:txBody>
      </p:sp>
      <p:sp>
        <p:nvSpPr>
          <p:cNvPr id="6" name="Slide Number Placeholder 5">
            <a:extLst>
              <a:ext uri="{FF2B5EF4-FFF2-40B4-BE49-F238E27FC236}">
                <a16:creationId xmlns:a16="http://schemas.microsoft.com/office/drawing/2014/main" id="{A9D7C8D1-7794-6DCF-F2FC-A2F18A8D7C78}"/>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16</a:t>
            </a:fld>
            <a:endParaRPr lang="en-GB"/>
          </a:p>
        </p:txBody>
      </p:sp>
    </p:spTree>
    <p:extLst>
      <p:ext uri="{BB962C8B-B14F-4D97-AF65-F5344CB8AC3E}">
        <p14:creationId xmlns:p14="http://schemas.microsoft.com/office/powerpoint/2010/main" val="2654646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7B362-E279-3803-71B2-5208C65A8BF7}"/>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64D89064-7F0B-E01A-69B8-770D6ED86FEB}"/>
              </a:ext>
            </a:extLst>
          </p:cNvPr>
          <p:cNvSpPr>
            <a:spLocks noGrp="1"/>
          </p:cNvSpPr>
          <p:nvPr>
            <p:ph type="title"/>
          </p:nvPr>
        </p:nvSpPr>
        <p:spPr>
          <a:xfrm>
            <a:off x="385439" y="365125"/>
            <a:ext cx="11430740" cy="911225"/>
          </a:xfrm>
        </p:spPr>
        <p:txBody>
          <a:bodyPr/>
          <a:lstStyle/>
          <a:p>
            <a:r>
              <a:rPr lang="en-GB"/>
              <a:t>Policy &amp; Public Affairs (April - Sept)</a:t>
            </a:r>
          </a:p>
        </p:txBody>
      </p:sp>
      <p:sp>
        <p:nvSpPr>
          <p:cNvPr id="16" name="Content Placeholder 15">
            <a:extLst>
              <a:ext uri="{FF2B5EF4-FFF2-40B4-BE49-F238E27FC236}">
                <a16:creationId xmlns:a16="http://schemas.microsoft.com/office/drawing/2014/main" id="{323B5E6D-7C45-8F16-4D8D-D9F51E39BAF9}"/>
              </a:ext>
            </a:extLst>
          </p:cNvPr>
          <p:cNvSpPr>
            <a:spLocks noGrp="1"/>
          </p:cNvSpPr>
          <p:nvPr>
            <p:ph idx="1"/>
          </p:nvPr>
        </p:nvSpPr>
        <p:spPr>
          <a:xfrm>
            <a:off x="754855" y="1495425"/>
            <a:ext cx="11061323" cy="4533900"/>
          </a:xfrm>
        </p:spPr>
        <p:txBody>
          <a:bodyPr vert="horz" lIns="91440" tIns="45720" rIns="91440" bIns="45720" rtlCol="0" anchor="t">
            <a:normAutofit/>
          </a:bodyPr>
          <a:lstStyle/>
          <a:p>
            <a:endParaRPr lang="en-GB" sz="2000" i="1">
              <a:latin typeface="Cabin"/>
            </a:endParaRPr>
          </a:p>
          <a:p>
            <a:r>
              <a:rPr lang="en-GB" sz="2000" i="1">
                <a:latin typeface="Cabin"/>
              </a:rPr>
              <a:t>See our Blog on our Parliamentary reception here</a:t>
            </a:r>
            <a:r>
              <a:rPr lang="en-GB" sz="2000">
                <a:latin typeface="Cabin"/>
              </a:rPr>
              <a:t>:</a:t>
            </a:r>
          </a:p>
          <a:p>
            <a:r>
              <a:rPr lang="en-GB" sz="2000">
                <a:effectLst/>
                <a:latin typeface="Cabin"/>
                <a:ea typeface="Aptos" panose="020B0004020202020204" pitchFamily="34" charset="0"/>
                <a:cs typeface="Times New Roman"/>
                <a:hlinkClick r:id="rId2"/>
              </a:rPr>
              <a:t>https://charterediia.org/content-hub/blogs/driving-growth-with-internal-audit-reflections-from-our-parliamentary-reception/</a:t>
            </a:r>
            <a:r>
              <a:rPr lang="en-GB" sz="2000">
                <a:effectLst/>
                <a:latin typeface="Cabin"/>
                <a:ea typeface="Aptos" panose="020B0004020202020204" pitchFamily="34" charset="0"/>
                <a:cs typeface="Times New Roman"/>
              </a:rPr>
              <a:t> </a:t>
            </a:r>
          </a:p>
          <a:p>
            <a:endParaRPr lang="en-GB" sz="2000" i="1">
              <a:latin typeface="Cabin"/>
            </a:endParaRPr>
          </a:p>
          <a:p>
            <a:r>
              <a:rPr lang="en-GB" sz="2000" i="1">
                <a:latin typeface="Cabin"/>
              </a:rPr>
              <a:t>See our most recent quarterly Public &amp; Policy Affairs round-up here</a:t>
            </a:r>
            <a:r>
              <a:rPr lang="en-GB" sz="2000">
                <a:latin typeface="Cabin"/>
              </a:rPr>
              <a:t>: </a:t>
            </a:r>
            <a:r>
              <a:rPr lang="en-GB" sz="2000">
                <a:latin typeface="Cabin"/>
                <a:hlinkClick r:id="rId3"/>
              </a:rPr>
              <a:t>https://charterediia.org/advocacy/advocacy-roundup/</a:t>
            </a:r>
            <a:endParaRPr lang="en-GB" sz="2000">
              <a:latin typeface="Cabin"/>
              <a:cs typeface="Arial"/>
            </a:endParaRPr>
          </a:p>
        </p:txBody>
      </p:sp>
      <p:sp>
        <p:nvSpPr>
          <p:cNvPr id="5" name="Footer Placeholder 4">
            <a:extLst>
              <a:ext uri="{FF2B5EF4-FFF2-40B4-BE49-F238E27FC236}">
                <a16:creationId xmlns:a16="http://schemas.microsoft.com/office/drawing/2014/main" id="{4900129E-B8BE-FAC4-E419-3075BA90FED2}"/>
              </a:ext>
            </a:extLst>
          </p:cNvPr>
          <p:cNvSpPr>
            <a:spLocks noGrp="1"/>
          </p:cNvSpPr>
          <p:nvPr>
            <p:ph type="ftr" sz="quarter" idx="11"/>
          </p:nvPr>
        </p:nvSpPr>
        <p:spPr>
          <a:xfrm>
            <a:off x="850106" y="6236880"/>
            <a:ext cx="6617494" cy="365125"/>
          </a:xfrm>
        </p:spPr>
        <p:txBody>
          <a:bodyPr/>
          <a:lstStyle/>
          <a:p>
            <a:r>
              <a:rPr lang="en-GB"/>
              <a:t>Six monthly membership report 2025/26</a:t>
            </a:r>
          </a:p>
        </p:txBody>
      </p:sp>
      <p:sp>
        <p:nvSpPr>
          <p:cNvPr id="6" name="Slide Number Placeholder 5">
            <a:extLst>
              <a:ext uri="{FF2B5EF4-FFF2-40B4-BE49-F238E27FC236}">
                <a16:creationId xmlns:a16="http://schemas.microsoft.com/office/drawing/2014/main" id="{184D0081-5285-B6E4-F01E-E3F4B1D8D42F}"/>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17</a:t>
            </a:fld>
            <a:endParaRPr lang="en-GB"/>
          </a:p>
        </p:txBody>
      </p:sp>
    </p:spTree>
    <p:extLst>
      <p:ext uri="{BB962C8B-B14F-4D97-AF65-F5344CB8AC3E}">
        <p14:creationId xmlns:p14="http://schemas.microsoft.com/office/powerpoint/2010/main" val="1312607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CD424-28C9-D7C9-C6C4-BE474A968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F85DC8-A188-14B8-625C-279A82FA4EB1}"/>
              </a:ext>
            </a:extLst>
          </p:cNvPr>
          <p:cNvSpPr>
            <a:spLocks noGrp="1"/>
          </p:cNvSpPr>
          <p:nvPr>
            <p:ph type="title"/>
          </p:nvPr>
        </p:nvSpPr>
        <p:spPr>
          <a:xfrm>
            <a:off x="831850" y="2268537"/>
            <a:ext cx="10515600" cy="2852737"/>
          </a:xfrm>
        </p:spPr>
        <p:txBody>
          <a:bodyPr/>
          <a:lstStyle/>
          <a:p>
            <a:r>
              <a:rPr lang="en-GB" sz="6000" i="1"/>
              <a:t>‘Develop our members’</a:t>
            </a:r>
            <a:br>
              <a:rPr lang="en-GB"/>
            </a:br>
            <a:br>
              <a:rPr lang="en-GB"/>
            </a:br>
            <a:r>
              <a:rPr lang="en-GB"/>
              <a:t>Education &amp; Development</a:t>
            </a:r>
          </a:p>
        </p:txBody>
      </p:sp>
      <p:sp>
        <p:nvSpPr>
          <p:cNvPr id="5" name="Text Placeholder 4">
            <a:extLst>
              <a:ext uri="{FF2B5EF4-FFF2-40B4-BE49-F238E27FC236}">
                <a16:creationId xmlns:a16="http://schemas.microsoft.com/office/drawing/2014/main" id="{E43D8AA6-0F01-3C9A-783C-1A46CB95805B}"/>
              </a:ext>
            </a:extLst>
          </p:cNvPr>
          <p:cNvSpPr>
            <a:spLocks noGrp="1"/>
          </p:cNvSpPr>
          <p:nvPr>
            <p:ph type="body" idx="1"/>
          </p:nvPr>
        </p:nvSpPr>
        <p:spPr/>
        <p:txBody>
          <a:bodyPr/>
          <a:lstStyle/>
          <a:p>
            <a:r>
              <a:rPr lang="en-GB"/>
              <a:t>April to September 2025</a:t>
            </a:r>
          </a:p>
        </p:txBody>
      </p:sp>
    </p:spTree>
    <p:extLst>
      <p:ext uri="{BB962C8B-B14F-4D97-AF65-F5344CB8AC3E}">
        <p14:creationId xmlns:p14="http://schemas.microsoft.com/office/powerpoint/2010/main" val="2283298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E431B-0B24-F449-0D8A-B7F78827AC13}"/>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6C8A3F81-E52D-C6FC-C0B1-A6F47D755D94}"/>
              </a:ext>
            </a:extLst>
          </p:cNvPr>
          <p:cNvSpPr>
            <a:spLocks noGrp="1"/>
          </p:cNvSpPr>
          <p:nvPr>
            <p:ph type="title"/>
          </p:nvPr>
        </p:nvSpPr>
        <p:spPr>
          <a:xfrm>
            <a:off x="385439" y="365125"/>
            <a:ext cx="11430740" cy="911225"/>
          </a:xfrm>
        </p:spPr>
        <p:txBody>
          <a:bodyPr>
            <a:normAutofit fontScale="90000"/>
          </a:bodyPr>
          <a:lstStyle/>
          <a:p>
            <a:r>
              <a:rPr lang="en-GB" dirty="0"/>
              <a:t>Updates to the Qualification Framework (April - Sept)</a:t>
            </a:r>
          </a:p>
        </p:txBody>
      </p:sp>
      <p:sp>
        <p:nvSpPr>
          <p:cNvPr id="16" name="Content Placeholder 15">
            <a:extLst>
              <a:ext uri="{FF2B5EF4-FFF2-40B4-BE49-F238E27FC236}">
                <a16:creationId xmlns:a16="http://schemas.microsoft.com/office/drawing/2014/main" id="{D113B686-7D89-B43E-5C83-FBB8E80EF28D}"/>
              </a:ext>
            </a:extLst>
          </p:cNvPr>
          <p:cNvSpPr>
            <a:spLocks noGrp="1"/>
          </p:cNvSpPr>
          <p:nvPr>
            <p:ph idx="1"/>
          </p:nvPr>
        </p:nvSpPr>
        <p:spPr>
          <a:xfrm>
            <a:off x="754855" y="1495425"/>
            <a:ext cx="11061323" cy="4533900"/>
          </a:xfrm>
        </p:spPr>
        <p:txBody>
          <a:bodyPr vert="horz" lIns="91440" tIns="45720" rIns="91440" bIns="45720" rtlCol="0" anchor="t">
            <a:normAutofit/>
          </a:bodyPr>
          <a:lstStyle/>
          <a:p>
            <a:r>
              <a:rPr lang="en-GB" sz="2000" dirty="0">
                <a:solidFill>
                  <a:srgbClr val="000000"/>
                </a:solidFill>
                <a:latin typeface="Cabin"/>
              </a:rPr>
              <a:t>Updates and developments to accommodate the new Global Internal Audit standards continue. </a:t>
            </a:r>
          </a:p>
          <a:p>
            <a:endParaRPr lang="en-GB" sz="500" dirty="0">
              <a:solidFill>
                <a:srgbClr val="000000"/>
              </a:solidFill>
              <a:latin typeface="Cabin"/>
            </a:endParaRPr>
          </a:p>
          <a:p>
            <a:r>
              <a:rPr lang="en-GB" sz="2000" dirty="0">
                <a:solidFill>
                  <a:srgbClr val="000000"/>
                </a:solidFill>
                <a:latin typeface="Cabin"/>
              </a:rPr>
              <a:t>So far this year:</a:t>
            </a:r>
          </a:p>
          <a:p>
            <a:pPr lvl="1"/>
            <a:r>
              <a:rPr lang="en-GB" i="1" dirty="0">
                <a:latin typeface="Cabin"/>
              </a:rPr>
              <a:t>Developed new learning programmes for the CIA</a:t>
            </a:r>
          </a:p>
          <a:p>
            <a:pPr lvl="1"/>
            <a:r>
              <a:rPr lang="en-GB" i="1" dirty="0">
                <a:latin typeface="Cabin"/>
              </a:rPr>
              <a:t>Developed the new </a:t>
            </a:r>
            <a:r>
              <a:rPr lang="en-GB" dirty="0">
                <a:latin typeface="Cabin"/>
              </a:rPr>
              <a:t>Foundations of Internal Auditing </a:t>
            </a:r>
            <a:r>
              <a:rPr lang="en-GB" i="1" dirty="0">
                <a:latin typeface="Cabin"/>
              </a:rPr>
              <a:t>syllabus, learning programme and assessments and phasing out the </a:t>
            </a:r>
            <a:r>
              <a:rPr lang="en-GB" dirty="0">
                <a:latin typeface="Cabin"/>
              </a:rPr>
              <a:t>IIA Certificate in Internal Audit and Business Risk</a:t>
            </a:r>
          </a:p>
          <a:p>
            <a:pPr lvl="1"/>
            <a:r>
              <a:rPr lang="en-GB" i="1" dirty="0">
                <a:latin typeface="Cabin"/>
              </a:rPr>
              <a:t>Developed a new Chartered leadership programme syllabus, with learning and assessments going live in March 2026</a:t>
            </a:r>
          </a:p>
          <a:p>
            <a:pPr marL="0" indent="0">
              <a:buNone/>
            </a:pPr>
            <a:endParaRPr lang="en-GB" sz="2000" dirty="0">
              <a:solidFill>
                <a:srgbClr val="000000"/>
              </a:solidFill>
              <a:latin typeface="Cabin"/>
            </a:endParaRPr>
          </a:p>
        </p:txBody>
      </p:sp>
      <p:sp>
        <p:nvSpPr>
          <p:cNvPr id="5" name="Footer Placeholder 4">
            <a:extLst>
              <a:ext uri="{FF2B5EF4-FFF2-40B4-BE49-F238E27FC236}">
                <a16:creationId xmlns:a16="http://schemas.microsoft.com/office/drawing/2014/main" id="{626FF133-0728-4E89-D697-87F1E8759DF3}"/>
              </a:ext>
            </a:extLst>
          </p:cNvPr>
          <p:cNvSpPr>
            <a:spLocks noGrp="1"/>
          </p:cNvSpPr>
          <p:nvPr>
            <p:ph type="ftr" sz="quarter" idx="11"/>
          </p:nvPr>
        </p:nvSpPr>
        <p:spPr>
          <a:xfrm>
            <a:off x="850106" y="6236880"/>
            <a:ext cx="6617494" cy="365125"/>
          </a:xfrm>
        </p:spPr>
        <p:txBody>
          <a:bodyPr/>
          <a:lstStyle/>
          <a:p>
            <a:r>
              <a:rPr lang="en-GB"/>
              <a:t>Quarterly membership report – Q4 2024/25</a:t>
            </a:r>
          </a:p>
        </p:txBody>
      </p:sp>
      <p:sp>
        <p:nvSpPr>
          <p:cNvPr id="6" name="Slide Number Placeholder 5">
            <a:extLst>
              <a:ext uri="{FF2B5EF4-FFF2-40B4-BE49-F238E27FC236}">
                <a16:creationId xmlns:a16="http://schemas.microsoft.com/office/drawing/2014/main" id="{C842F06A-9174-0334-D228-D525E1DCF616}"/>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19</a:t>
            </a:fld>
            <a:endParaRPr lang="en-GB"/>
          </a:p>
        </p:txBody>
      </p:sp>
    </p:spTree>
    <p:extLst>
      <p:ext uri="{BB962C8B-B14F-4D97-AF65-F5344CB8AC3E}">
        <p14:creationId xmlns:p14="http://schemas.microsoft.com/office/powerpoint/2010/main" val="712424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62B21C-ACEE-8B47-4CD0-97D5FD47216E}"/>
              </a:ext>
            </a:extLst>
          </p:cNvPr>
          <p:cNvSpPr>
            <a:spLocks noGrp="1"/>
          </p:cNvSpPr>
          <p:nvPr>
            <p:ph type="title"/>
          </p:nvPr>
        </p:nvSpPr>
        <p:spPr>
          <a:xfrm>
            <a:off x="385439" y="2016510"/>
            <a:ext cx="11430740" cy="911225"/>
          </a:xfrm>
        </p:spPr>
        <p:txBody>
          <a:bodyPr/>
          <a:lstStyle/>
          <a:p>
            <a:r>
              <a:rPr lang="en-GB"/>
              <a:t>Agenda</a:t>
            </a:r>
          </a:p>
        </p:txBody>
      </p:sp>
      <p:sp>
        <p:nvSpPr>
          <p:cNvPr id="8" name="Content Placeholder 7">
            <a:extLst>
              <a:ext uri="{FF2B5EF4-FFF2-40B4-BE49-F238E27FC236}">
                <a16:creationId xmlns:a16="http://schemas.microsoft.com/office/drawing/2014/main" id="{11CD3307-E480-95CD-FA96-C64F39050680}"/>
              </a:ext>
            </a:extLst>
          </p:cNvPr>
          <p:cNvSpPr>
            <a:spLocks noGrp="1"/>
          </p:cNvSpPr>
          <p:nvPr>
            <p:ph idx="1"/>
          </p:nvPr>
        </p:nvSpPr>
        <p:spPr/>
        <p:txBody>
          <a:bodyPr vert="horz" lIns="91440" tIns="45720" rIns="91440" bIns="45720" rtlCol="0" anchor="t">
            <a:normAutofit/>
          </a:bodyPr>
          <a:lstStyle/>
          <a:p>
            <a:r>
              <a:rPr lang="en-GB" dirty="0">
                <a:latin typeface="Cabin"/>
              </a:rPr>
              <a:t>Membership engagement activities</a:t>
            </a:r>
          </a:p>
          <a:p>
            <a:r>
              <a:rPr lang="en-GB" dirty="0">
                <a:latin typeface="Cabin"/>
              </a:rPr>
              <a:t>Technical expertise &amp; insight (inc. links)</a:t>
            </a:r>
            <a:endParaRPr lang="en-GB" dirty="0"/>
          </a:p>
          <a:p>
            <a:r>
              <a:rPr lang="en-GB" dirty="0">
                <a:latin typeface="Cabin"/>
              </a:rPr>
              <a:t>Policy &amp; Public Affairs (inc. links)</a:t>
            </a:r>
          </a:p>
          <a:p>
            <a:endParaRPr lang="en-GB" dirty="0">
              <a:latin typeface="Cabin"/>
            </a:endParaRPr>
          </a:p>
        </p:txBody>
      </p:sp>
      <p:sp>
        <p:nvSpPr>
          <p:cNvPr id="9" name="Content Placeholder 8">
            <a:extLst>
              <a:ext uri="{FF2B5EF4-FFF2-40B4-BE49-F238E27FC236}">
                <a16:creationId xmlns:a16="http://schemas.microsoft.com/office/drawing/2014/main" id="{AE9AF6AA-B619-ED80-8387-7D801857E201}"/>
              </a:ext>
            </a:extLst>
          </p:cNvPr>
          <p:cNvSpPr>
            <a:spLocks noGrp="1"/>
          </p:cNvSpPr>
          <p:nvPr>
            <p:ph idx="10"/>
          </p:nvPr>
        </p:nvSpPr>
        <p:spPr/>
        <p:txBody>
          <a:bodyPr vert="horz" lIns="91440" tIns="45720" rIns="91440" bIns="45720" rtlCol="0" anchor="t">
            <a:normAutofit/>
          </a:bodyPr>
          <a:lstStyle/>
          <a:p>
            <a:r>
              <a:rPr lang="en-GB" dirty="0">
                <a:latin typeface="Cabin"/>
              </a:rPr>
              <a:t>Education &amp; Development</a:t>
            </a:r>
          </a:p>
          <a:p>
            <a:r>
              <a:rPr lang="en-GB" dirty="0">
                <a:latin typeface="Cabin"/>
              </a:rPr>
              <a:t>Conferences &amp; Key events</a:t>
            </a:r>
            <a:endParaRPr lang="en-GB" dirty="0"/>
          </a:p>
          <a:p>
            <a:r>
              <a:rPr lang="en-GB" dirty="0">
                <a:latin typeface="Cabin"/>
              </a:rPr>
              <a:t>New Articles &amp; Blogs (inc. links)</a:t>
            </a:r>
          </a:p>
          <a:p>
            <a:r>
              <a:rPr lang="en-GB" dirty="0">
                <a:latin typeface="Cabin"/>
              </a:rPr>
              <a:t>Media coverage (inc. links)</a:t>
            </a:r>
            <a:endParaRPr lang="en-GB" dirty="0">
              <a:cs typeface="Arial"/>
            </a:endParaRPr>
          </a:p>
          <a:p>
            <a:endParaRPr lang="en-GB" dirty="0">
              <a:latin typeface="Cabin" pitchFamily="2" charset="0"/>
            </a:endParaRPr>
          </a:p>
        </p:txBody>
      </p:sp>
    </p:spTree>
    <p:extLst>
      <p:ext uri="{BB962C8B-B14F-4D97-AF65-F5344CB8AC3E}">
        <p14:creationId xmlns:p14="http://schemas.microsoft.com/office/powerpoint/2010/main" val="4046629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B1B5C-5A6A-196C-8BAE-CA253085403C}"/>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01D843D2-ECB6-04B2-66E0-5C66EC43F6D7}"/>
              </a:ext>
            </a:extLst>
          </p:cNvPr>
          <p:cNvSpPr>
            <a:spLocks noGrp="1"/>
          </p:cNvSpPr>
          <p:nvPr>
            <p:ph type="title"/>
          </p:nvPr>
        </p:nvSpPr>
        <p:spPr>
          <a:xfrm>
            <a:off x="385439" y="365125"/>
            <a:ext cx="11430740" cy="911225"/>
          </a:xfrm>
        </p:spPr>
        <p:txBody>
          <a:bodyPr>
            <a:normAutofit fontScale="90000"/>
          </a:bodyPr>
          <a:lstStyle/>
          <a:p>
            <a:r>
              <a:rPr lang="en-GB" dirty="0"/>
              <a:t>Updates to the Qualification Framework (April - Sept)</a:t>
            </a:r>
          </a:p>
        </p:txBody>
      </p:sp>
      <p:sp>
        <p:nvSpPr>
          <p:cNvPr id="16" name="Content Placeholder 15">
            <a:extLst>
              <a:ext uri="{FF2B5EF4-FFF2-40B4-BE49-F238E27FC236}">
                <a16:creationId xmlns:a16="http://schemas.microsoft.com/office/drawing/2014/main" id="{826B5422-694C-5D9F-9D0B-BF59FE785DF4}"/>
              </a:ext>
            </a:extLst>
          </p:cNvPr>
          <p:cNvSpPr>
            <a:spLocks noGrp="1"/>
          </p:cNvSpPr>
          <p:nvPr>
            <p:ph idx="1"/>
          </p:nvPr>
        </p:nvSpPr>
        <p:spPr>
          <a:xfrm>
            <a:off x="754855" y="1495425"/>
            <a:ext cx="11061323" cy="4533900"/>
          </a:xfrm>
        </p:spPr>
        <p:txBody>
          <a:bodyPr vert="horz" lIns="91440" tIns="45720" rIns="91440" bIns="45720" rtlCol="0" anchor="t">
            <a:normAutofit/>
          </a:bodyPr>
          <a:lstStyle/>
          <a:p>
            <a:r>
              <a:rPr lang="en-GB" sz="2000" dirty="0">
                <a:latin typeface="Cabin"/>
              </a:rPr>
              <a:t>So far this year:</a:t>
            </a:r>
          </a:p>
          <a:p>
            <a:pPr lvl="1"/>
            <a:r>
              <a:rPr lang="en-GB" i="1" dirty="0">
                <a:latin typeface="Cabin"/>
              </a:rPr>
              <a:t>Developed two new apprenticeships, both awaiting Department of Education sign off, and established the Institute as End Point Assessment Organisation for both:</a:t>
            </a:r>
          </a:p>
          <a:p>
            <a:pPr lvl="2"/>
            <a:r>
              <a:rPr lang="en-GB" sz="2000" dirty="0">
                <a:latin typeface="Cabin"/>
              </a:rPr>
              <a:t>Internal Audit Technician (Level 4)</a:t>
            </a:r>
          </a:p>
          <a:p>
            <a:pPr lvl="2"/>
            <a:r>
              <a:rPr lang="en-GB" sz="2000" dirty="0">
                <a:latin typeface="Cabin"/>
              </a:rPr>
              <a:t>Certified Internal Auditor (Level 6)</a:t>
            </a:r>
            <a:endParaRPr lang="en-GB" sz="2000" b="1" dirty="0">
              <a:latin typeface="Cabin"/>
            </a:endParaRPr>
          </a:p>
          <a:p>
            <a:endParaRPr lang="en-GB" sz="500" dirty="0">
              <a:latin typeface="Cabin"/>
            </a:endParaRPr>
          </a:p>
          <a:p>
            <a:r>
              <a:rPr lang="en-GB" sz="2000" dirty="0">
                <a:latin typeface="Cabin"/>
              </a:rPr>
              <a:t>Other developments and initiatives:</a:t>
            </a:r>
          </a:p>
          <a:p>
            <a:pPr lvl="1"/>
            <a:r>
              <a:rPr lang="en-GB" i="1" dirty="0">
                <a:latin typeface="Cabin"/>
              </a:rPr>
              <a:t>Revised accreditation arrangements for corporate clients</a:t>
            </a:r>
          </a:p>
          <a:p>
            <a:pPr lvl="1"/>
            <a:r>
              <a:rPr lang="en-GB" i="1" dirty="0">
                <a:latin typeface="Cabin"/>
              </a:rPr>
              <a:t>Agreed the accreditation of two Barclays Data Analytics courses</a:t>
            </a:r>
          </a:p>
          <a:p>
            <a:endParaRPr lang="en-GB" sz="2000" dirty="0">
              <a:solidFill>
                <a:srgbClr val="000000"/>
              </a:solidFill>
              <a:latin typeface="Cabin"/>
            </a:endParaRPr>
          </a:p>
        </p:txBody>
      </p:sp>
      <p:sp>
        <p:nvSpPr>
          <p:cNvPr id="5" name="Footer Placeholder 4">
            <a:extLst>
              <a:ext uri="{FF2B5EF4-FFF2-40B4-BE49-F238E27FC236}">
                <a16:creationId xmlns:a16="http://schemas.microsoft.com/office/drawing/2014/main" id="{F6DB6E03-AA99-99E9-2D13-34F089B38B9F}"/>
              </a:ext>
            </a:extLst>
          </p:cNvPr>
          <p:cNvSpPr>
            <a:spLocks noGrp="1"/>
          </p:cNvSpPr>
          <p:nvPr>
            <p:ph type="ftr" sz="quarter" idx="11"/>
          </p:nvPr>
        </p:nvSpPr>
        <p:spPr>
          <a:xfrm>
            <a:off x="850106" y="6236880"/>
            <a:ext cx="6617494" cy="365125"/>
          </a:xfrm>
        </p:spPr>
        <p:txBody>
          <a:bodyPr/>
          <a:lstStyle/>
          <a:p>
            <a:r>
              <a:rPr lang="en-GB"/>
              <a:t>Quarterly membership report – Q4 2024/25</a:t>
            </a:r>
          </a:p>
        </p:txBody>
      </p:sp>
      <p:sp>
        <p:nvSpPr>
          <p:cNvPr id="6" name="Slide Number Placeholder 5">
            <a:extLst>
              <a:ext uri="{FF2B5EF4-FFF2-40B4-BE49-F238E27FC236}">
                <a16:creationId xmlns:a16="http://schemas.microsoft.com/office/drawing/2014/main" id="{B6DF9F64-9C41-421D-8CA3-4861DC6A43F0}"/>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20</a:t>
            </a:fld>
            <a:endParaRPr lang="en-GB"/>
          </a:p>
        </p:txBody>
      </p:sp>
    </p:spTree>
    <p:extLst>
      <p:ext uri="{BB962C8B-B14F-4D97-AF65-F5344CB8AC3E}">
        <p14:creationId xmlns:p14="http://schemas.microsoft.com/office/powerpoint/2010/main" val="1348171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4499D-64FB-0B1A-DE87-054A2EF27D3F}"/>
            </a:ext>
          </a:extLst>
        </p:cNvPr>
        <p:cNvGrpSpPr/>
        <p:nvPr/>
      </p:nvGrpSpPr>
      <p:grpSpPr>
        <a:xfrm>
          <a:off x="0" y="0"/>
          <a:ext cx="0" cy="0"/>
          <a:chOff x="0" y="0"/>
          <a:chExt cx="0" cy="0"/>
        </a:xfrm>
      </p:grpSpPr>
      <p:sp>
        <p:nvSpPr>
          <p:cNvPr id="81" name="TextBox 80">
            <a:extLst>
              <a:ext uri="{FF2B5EF4-FFF2-40B4-BE49-F238E27FC236}">
                <a16:creationId xmlns:a16="http://schemas.microsoft.com/office/drawing/2014/main" id="{A2ADFD01-393A-4C96-269C-19FB93A2E71F}"/>
              </a:ext>
            </a:extLst>
          </p:cNvPr>
          <p:cNvSpPr txBox="1"/>
          <p:nvPr/>
        </p:nvSpPr>
        <p:spPr>
          <a:xfrm rot="5400000">
            <a:off x="5968925" y="-743886"/>
            <a:ext cx="612000" cy="9174530"/>
          </a:xfrm>
          <a:prstGeom prst="rect">
            <a:avLst/>
          </a:prstGeom>
          <a:solidFill>
            <a:srgbClr val="DBE1F9"/>
          </a:solidFill>
          <a:ln>
            <a:solidFill>
              <a:schemeClr val="bg1"/>
            </a:solidFill>
          </a:ln>
        </p:spPr>
        <p:txBody>
          <a:bodyPr wrap="square" rtlCol="0" anchor="ctr">
            <a:noAutofit/>
          </a:bodyPr>
          <a:lstStyle/>
          <a:p>
            <a:endParaRPr lang="en-GB" sz="1200" dirty="0">
              <a:solidFill>
                <a:srgbClr val="274DD9"/>
              </a:solidFill>
              <a:latin typeface="Cabin" pitchFamily="2" charset="0"/>
            </a:endParaRPr>
          </a:p>
        </p:txBody>
      </p:sp>
      <p:sp>
        <p:nvSpPr>
          <p:cNvPr id="61" name="TextBox 60">
            <a:extLst>
              <a:ext uri="{FF2B5EF4-FFF2-40B4-BE49-F238E27FC236}">
                <a16:creationId xmlns:a16="http://schemas.microsoft.com/office/drawing/2014/main" id="{3D9315B9-B79D-A0F4-07C7-3922A9BC2B01}"/>
              </a:ext>
            </a:extLst>
          </p:cNvPr>
          <p:cNvSpPr txBox="1"/>
          <p:nvPr/>
        </p:nvSpPr>
        <p:spPr>
          <a:xfrm rot="5400000">
            <a:off x="5962660" y="-1364626"/>
            <a:ext cx="612000" cy="9162000"/>
          </a:xfrm>
          <a:prstGeom prst="rect">
            <a:avLst/>
          </a:prstGeom>
          <a:solidFill>
            <a:srgbClr val="F4E5E4"/>
          </a:solidFill>
          <a:ln>
            <a:solidFill>
              <a:schemeClr val="bg1"/>
            </a:solidFill>
          </a:ln>
        </p:spPr>
        <p:txBody>
          <a:bodyPr wrap="square" rtlCol="0" anchor="ctr">
            <a:noAutofit/>
          </a:bodyPr>
          <a:lstStyle/>
          <a:p>
            <a:endParaRPr lang="en-GB" sz="1000" dirty="0">
              <a:solidFill>
                <a:srgbClr val="91413B"/>
              </a:solidFill>
              <a:latin typeface="Cabin" pitchFamily="2" charset="0"/>
            </a:endParaRPr>
          </a:p>
        </p:txBody>
      </p:sp>
      <p:sp>
        <p:nvSpPr>
          <p:cNvPr id="56" name="TextBox 55">
            <a:extLst>
              <a:ext uri="{FF2B5EF4-FFF2-40B4-BE49-F238E27FC236}">
                <a16:creationId xmlns:a16="http://schemas.microsoft.com/office/drawing/2014/main" id="{30B4C586-DC56-76DA-97CE-04CAFACD0065}"/>
              </a:ext>
            </a:extLst>
          </p:cNvPr>
          <p:cNvSpPr txBox="1"/>
          <p:nvPr/>
        </p:nvSpPr>
        <p:spPr>
          <a:xfrm>
            <a:off x="779002" y="5413947"/>
            <a:ext cx="900000" cy="612000"/>
          </a:xfrm>
          <a:prstGeom prst="rect">
            <a:avLst/>
          </a:prstGeom>
          <a:solidFill>
            <a:srgbClr val="A190AA"/>
          </a:solidFill>
          <a:ln w="15875">
            <a:solidFill>
              <a:schemeClr val="bg1"/>
            </a:solidFill>
          </a:ln>
        </p:spPr>
        <p:txBody>
          <a:bodyPr wrap="square" rtlCol="0" anchor="ctr">
            <a:noAutofit/>
          </a:bodyPr>
          <a:lstStyle/>
          <a:p>
            <a:r>
              <a:rPr lang="en-GB" sz="1000" dirty="0">
                <a:solidFill>
                  <a:schemeClr val="bg1"/>
                </a:solidFill>
                <a:latin typeface="Cabin" pitchFamily="2" charset="77"/>
              </a:rPr>
              <a:t>Membership grade</a:t>
            </a:r>
          </a:p>
        </p:txBody>
      </p:sp>
      <p:sp>
        <p:nvSpPr>
          <p:cNvPr id="11" name="Pentagon 10">
            <a:extLst>
              <a:ext uri="{FF2B5EF4-FFF2-40B4-BE49-F238E27FC236}">
                <a16:creationId xmlns:a16="http://schemas.microsoft.com/office/drawing/2014/main" id="{5A8104BE-E167-4BDB-FDC2-18B81AE9DBEC}"/>
              </a:ext>
            </a:extLst>
          </p:cNvPr>
          <p:cNvSpPr/>
          <p:nvPr/>
        </p:nvSpPr>
        <p:spPr>
          <a:xfrm>
            <a:off x="8540628" y="1968343"/>
            <a:ext cx="2520000" cy="922109"/>
          </a:xfrm>
          <a:prstGeom prst="homePlate">
            <a:avLst>
              <a:gd name="adj" fmla="val 24539"/>
            </a:avLst>
          </a:prstGeom>
          <a:solidFill>
            <a:srgbClr val="395D7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bin" pitchFamily="2" charset="0"/>
            </a:endParaRPr>
          </a:p>
        </p:txBody>
      </p:sp>
      <p:sp>
        <p:nvSpPr>
          <p:cNvPr id="16" name="Pentagon 15">
            <a:extLst>
              <a:ext uri="{FF2B5EF4-FFF2-40B4-BE49-F238E27FC236}">
                <a16:creationId xmlns:a16="http://schemas.microsoft.com/office/drawing/2014/main" id="{687CC023-7F68-4A27-2220-3D3756687301}"/>
              </a:ext>
            </a:extLst>
          </p:cNvPr>
          <p:cNvSpPr/>
          <p:nvPr/>
        </p:nvSpPr>
        <p:spPr>
          <a:xfrm>
            <a:off x="6259319" y="1968343"/>
            <a:ext cx="2520000" cy="922109"/>
          </a:xfrm>
          <a:prstGeom prst="homePlate">
            <a:avLst>
              <a:gd name="adj" fmla="val 24539"/>
            </a:avLst>
          </a:prstGeom>
          <a:solidFill>
            <a:srgbClr val="416B8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bin" pitchFamily="2" charset="0"/>
            </a:endParaRPr>
          </a:p>
        </p:txBody>
      </p:sp>
      <p:sp>
        <p:nvSpPr>
          <p:cNvPr id="20" name="TextBox 19">
            <a:extLst>
              <a:ext uri="{FF2B5EF4-FFF2-40B4-BE49-F238E27FC236}">
                <a16:creationId xmlns:a16="http://schemas.microsoft.com/office/drawing/2014/main" id="{B770BA6D-C7B5-2DC7-1E4D-14A26C917C5C}"/>
              </a:ext>
            </a:extLst>
          </p:cNvPr>
          <p:cNvSpPr txBox="1"/>
          <p:nvPr/>
        </p:nvSpPr>
        <p:spPr>
          <a:xfrm>
            <a:off x="8779319" y="2161812"/>
            <a:ext cx="1735385" cy="523220"/>
          </a:xfrm>
          <a:prstGeom prst="rect">
            <a:avLst/>
          </a:prstGeom>
          <a:noFill/>
        </p:spPr>
        <p:txBody>
          <a:bodyPr wrap="square" rtlCol="0">
            <a:spAutoFit/>
          </a:bodyPr>
          <a:lstStyle/>
          <a:p>
            <a:r>
              <a:rPr lang="en-GB" sz="1400" dirty="0">
                <a:solidFill>
                  <a:schemeClr val="bg1"/>
                </a:solidFill>
                <a:latin typeface="Cabin" pitchFamily="2" charset="0"/>
              </a:rPr>
              <a:t>Chartered Internal Auditor</a:t>
            </a:r>
          </a:p>
        </p:txBody>
      </p:sp>
      <p:sp>
        <p:nvSpPr>
          <p:cNvPr id="42" name="TextBox 41">
            <a:extLst>
              <a:ext uri="{FF2B5EF4-FFF2-40B4-BE49-F238E27FC236}">
                <a16:creationId xmlns:a16="http://schemas.microsoft.com/office/drawing/2014/main" id="{07C39A55-C35C-0F5A-9541-55A776C232D2}"/>
              </a:ext>
            </a:extLst>
          </p:cNvPr>
          <p:cNvSpPr txBox="1"/>
          <p:nvPr/>
        </p:nvSpPr>
        <p:spPr>
          <a:xfrm>
            <a:off x="6480439" y="2176220"/>
            <a:ext cx="1735385" cy="523220"/>
          </a:xfrm>
          <a:prstGeom prst="rect">
            <a:avLst/>
          </a:prstGeom>
          <a:noFill/>
        </p:spPr>
        <p:txBody>
          <a:bodyPr wrap="square" rtlCol="0">
            <a:spAutoFit/>
          </a:bodyPr>
          <a:lstStyle/>
          <a:p>
            <a:r>
              <a:rPr lang="en-GB" sz="1400" dirty="0">
                <a:solidFill>
                  <a:schemeClr val="bg1"/>
                </a:solidFill>
                <a:latin typeface="Cabin" pitchFamily="2" charset="0"/>
              </a:rPr>
              <a:t>Certified Internal Auditor</a:t>
            </a:r>
          </a:p>
        </p:txBody>
      </p:sp>
      <p:sp>
        <p:nvSpPr>
          <p:cNvPr id="18" name="Pentagon 17">
            <a:extLst>
              <a:ext uri="{FF2B5EF4-FFF2-40B4-BE49-F238E27FC236}">
                <a16:creationId xmlns:a16="http://schemas.microsoft.com/office/drawing/2014/main" id="{C950D3D6-C7A6-95BB-944D-B05C983614B4}"/>
              </a:ext>
            </a:extLst>
          </p:cNvPr>
          <p:cNvSpPr/>
          <p:nvPr/>
        </p:nvSpPr>
        <p:spPr>
          <a:xfrm>
            <a:off x="3978011" y="1968343"/>
            <a:ext cx="2520000" cy="922109"/>
          </a:xfrm>
          <a:prstGeom prst="homePlate">
            <a:avLst>
              <a:gd name="adj" fmla="val 24539"/>
            </a:avLst>
          </a:prstGeom>
          <a:solidFill>
            <a:srgbClr val="4A79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bin" pitchFamily="2" charset="0"/>
            </a:endParaRPr>
          </a:p>
        </p:txBody>
      </p:sp>
      <p:sp>
        <p:nvSpPr>
          <p:cNvPr id="36" name="TextBox 35">
            <a:extLst>
              <a:ext uri="{FF2B5EF4-FFF2-40B4-BE49-F238E27FC236}">
                <a16:creationId xmlns:a16="http://schemas.microsoft.com/office/drawing/2014/main" id="{7C51FE2C-EF7C-B6F1-3EA7-CA60474F8B1B}"/>
              </a:ext>
            </a:extLst>
          </p:cNvPr>
          <p:cNvSpPr txBox="1"/>
          <p:nvPr/>
        </p:nvSpPr>
        <p:spPr>
          <a:xfrm>
            <a:off x="4224196" y="2180918"/>
            <a:ext cx="1735385" cy="523220"/>
          </a:xfrm>
          <a:prstGeom prst="rect">
            <a:avLst/>
          </a:prstGeom>
          <a:noFill/>
        </p:spPr>
        <p:txBody>
          <a:bodyPr wrap="square" rtlCol="0">
            <a:spAutoFit/>
          </a:bodyPr>
          <a:lstStyle/>
          <a:p>
            <a:r>
              <a:rPr lang="en-GB" sz="1400" dirty="0">
                <a:solidFill>
                  <a:schemeClr val="bg1"/>
                </a:solidFill>
                <a:latin typeface="Cabin" pitchFamily="2" charset="0"/>
              </a:rPr>
              <a:t>Internal Audit Practitioner</a:t>
            </a:r>
          </a:p>
        </p:txBody>
      </p:sp>
      <p:sp>
        <p:nvSpPr>
          <p:cNvPr id="19" name="Pentagon 18">
            <a:extLst>
              <a:ext uri="{FF2B5EF4-FFF2-40B4-BE49-F238E27FC236}">
                <a16:creationId xmlns:a16="http://schemas.microsoft.com/office/drawing/2014/main" id="{945D18BA-A3A4-6E7E-4588-F9F7277B2F84}"/>
              </a:ext>
            </a:extLst>
          </p:cNvPr>
          <p:cNvSpPr/>
          <p:nvPr/>
        </p:nvSpPr>
        <p:spPr>
          <a:xfrm>
            <a:off x="1696703" y="1968343"/>
            <a:ext cx="2520000" cy="922109"/>
          </a:xfrm>
          <a:prstGeom prst="homePlate">
            <a:avLst>
              <a:gd name="adj" fmla="val 24539"/>
            </a:avLst>
          </a:prstGeom>
          <a:solidFill>
            <a:srgbClr val="5287B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Cabin" pitchFamily="2" charset="0"/>
            </a:endParaRPr>
          </a:p>
        </p:txBody>
      </p:sp>
      <p:sp>
        <p:nvSpPr>
          <p:cNvPr id="43" name="TextBox 42">
            <a:extLst>
              <a:ext uri="{FF2B5EF4-FFF2-40B4-BE49-F238E27FC236}">
                <a16:creationId xmlns:a16="http://schemas.microsoft.com/office/drawing/2014/main" id="{130DA44C-93EF-48AD-76CD-276CC308F3C0}"/>
              </a:ext>
            </a:extLst>
          </p:cNvPr>
          <p:cNvSpPr txBox="1"/>
          <p:nvPr/>
        </p:nvSpPr>
        <p:spPr>
          <a:xfrm>
            <a:off x="1711233" y="2178744"/>
            <a:ext cx="1803327" cy="523220"/>
          </a:xfrm>
          <a:prstGeom prst="rect">
            <a:avLst/>
          </a:prstGeom>
          <a:noFill/>
        </p:spPr>
        <p:txBody>
          <a:bodyPr wrap="square" rtlCol="0">
            <a:spAutoFit/>
          </a:bodyPr>
          <a:lstStyle/>
          <a:p>
            <a:r>
              <a:rPr lang="en-GB" sz="1400" dirty="0">
                <a:solidFill>
                  <a:schemeClr val="bg1"/>
                </a:solidFill>
                <a:latin typeface="Cabin" pitchFamily="2" charset="0"/>
              </a:rPr>
              <a:t>Foundations of Internal Auditing </a:t>
            </a:r>
          </a:p>
        </p:txBody>
      </p:sp>
      <p:sp>
        <p:nvSpPr>
          <p:cNvPr id="62" name="TextBox 61">
            <a:extLst>
              <a:ext uri="{FF2B5EF4-FFF2-40B4-BE49-F238E27FC236}">
                <a16:creationId xmlns:a16="http://schemas.microsoft.com/office/drawing/2014/main" id="{EF123C32-8F76-960F-3B02-D44E61A43148}"/>
              </a:ext>
            </a:extLst>
          </p:cNvPr>
          <p:cNvSpPr txBox="1"/>
          <p:nvPr/>
        </p:nvSpPr>
        <p:spPr>
          <a:xfrm rot="5400000">
            <a:off x="5971660" y="-121839"/>
            <a:ext cx="612000" cy="9180000"/>
          </a:xfrm>
          <a:prstGeom prst="rect">
            <a:avLst/>
          </a:prstGeom>
          <a:solidFill>
            <a:srgbClr val="DDE7EB"/>
          </a:solidFill>
          <a:ln>
            <a:solidFill>
              <a:schemeClr val="bg1"/>
            </a:solidFill>
          </a:ln>
        </p:spPr>
        <p:txBody>
          <a:bodyPr wrap="square" rtlCol="0" anchor="ctr">
            <a:noAutofit/>
          </a:bodyPr>
          <a:lstStyle/>
          <a:p>
            <a:endParaRPr lang="en-GB" sz="1000" dirty="0">
              <a:solidFill>
                <a:srgbClr val="466C7A"/>
              </a:solidFill>
              <a:latin typeface="Cabin" pitchFamily="2" charset="0"/>
            </a:endParaRPr>
          </a:p>
        </p:txBody>
      </p:sp>
      <p:sp>
        <p:nvSpPr>
          <p:cNvPr id="63" name="TextBox 62">
            <a:extLst>
              <a:ext uri="{FF2B5EF4-FFF2-40B4-BE49-F238E27FC236}">
                <a16:creationId xmlns:a16="http://schemas.microsoft.com/office/drawing/2014/main" id="{B92BD5C1-5453-2334-61CC-368146D03C0B}"/>
              </a:ext>
            </a:extLst>
          </p:cNvPr>
          <p:cNvSpPr txBox="1"/>
          <p:nvPr/>
        </p:nvSpPr>
        <p:spPr>
          <a:xfrm rot="5400000">
            <a:off x="5975116" y="507817"/>
            <a:ext cx="612000" cy="9186911"/>
          </a:xfrm>
          <a:prstGeom prst="rect">
            <a:avLst/>
          </a:prstGeom>
          <a:solidFill>
            <a:srgbClr val="F3F4E8"/>
          </a:solidFill>
          <a:ln>
            <a:solidFill>
              <a:schemeClr val="bg1"/>
            </a:solidFill>
          </a:ln>
        </p:spPr>
        <p:txBody>
          <a:bodyPr wrap="square" rtlCol="0" anchor="ctr">
            <a:noAutofit/>
          </a:bodyPr>
          <a:lstStyle/>
          <a:p>
            <a:endParaRPr lang="en-GB" sz="1000" dirty="0">
              <a:solidFill>
                <a:srgbClr val="88904A"/>
              </a:solidFill>
              <a:latin typeface="Cabin" pitchFamily="2" charset="0"/>
            </a:endParaRPr>
          </a:p>
        </p:txBody>
      </p:sp>
      <p:sp>
        <p:nvSpPr>
          <p:cNvPr id="64" name="TextBox 63">
            <a:extLst>
              <a:ext uri="{FF2B5EF4-FFF2-40B4-BE49-F238E27FC236}">
                <a16:creationId xmlns:a16="http://schemas.microsoft.com/office/drawing/2014/main" id="{D5D85EFE-01FF-17EF-0814-9677DA112B0B}"/>
              </a:ext>
            </a:extLst>
          </p:cNvPr>
          <p:cNvSpPr txBox="1"/>
          <p:nvPr/>
        </p:nvSpPr>
        <p:spPr>
          <a:xfrm rot="5400000">
            <a:off x="5975118" y="1126490"/>
            <a:ext cx="612000" cy="9186915"/>
          </a:xfrm>
          <a:prstGeom prst="rect">
            <a:avLst/>
          </a:prstGeom>
          <a:solidFill>
            <a:srgbClr val="E5E0E8"/>
          </a:solidFill>
          <a:ln>
            <a:solidFill>
              <a:schemeClr val="bg1"/>
            </a:solidFill>
          </a:ln>
        </p:spPr>
        <p:txBody>
          <a:bodyPr wrap="square" rtlCol="0" anchor="ctr">
            <a:noAutofit/>
          </a:bodyPr>
          <a:lstStyle/>
          <a:p>
            <a:endParaRPr lang="en-GB" sz="1000" dirty="0">
              <a:solidFill>
                <a:srgbClr val="756280"/>
              </a:solidFill>
              <a:latin typeface="Cabin" pitchFamily="2" charset="0"/>
            </a:endParaRPr>
          </a:p>
        </p:txBody>
      </p:sp>
      <p:graphicFrame>
        <p:nvGraphicFramePr>
          <p:cNvPr id="58" name="Table 57">
            <a:extLst>
              <a:ext uri="{FF2B5EF4-FFF2-40B4-BE49-F238E27FC236}">
                <a16:creationId xmlns:a16="http://schemas.microsoft.com/office/drawing/2014/main" id="{AE68C400-D6A5-C9F9-838C-C3E178F16316}"/>
              </a:ext>
            </a:extLst>
          </p:cNvPr>
          <p:cNvGraphicFramePr>
            <a:graphicFrameLocks noGrp="1"/>
          </p:cNvGraphicFramePr>
          <p:nvPr/>
        </p:nvGraphicFramePr>
        <p:xfrm>
          <a:off x="1695256" y="2907317"/>
          <a:ext cx="9179316" cy="3136950"/>
        </p:xfrm>
        <a:graphic>
          <a:graphicData uri="http://schemas.openxmlformats.org/drawingml/2006/table">
            <a:tbl>
              <a:tblPr firstRow="1" bandRow="1">
                <a:tableStyleId>{5C22544A-7EE6-4342-B048-85BDC9FD1C3A}</a:tableStyleId>
              </a:tblPr>
              <a:tblGrid>
                <a:gridCol w="2294829">
                  <a:extLst>
                    <a:ext uri="{9D8B030D-6E8A-4147-A177-3AD203B41FA5}">
                      <a16:colId xmlns:a16="http://schemas.microsoft.com/office/drawing/2014/main" val="1910646117"/>
                    </a:ext>
                  </a:extLst>
                </a:gridCol>
                <a:gridCol w="2294829">
                  <a:extLst>
                    <a:ext uri="{9D8B030D-6E8A-4147-A177-3AD203B41FA5}">
                      <a16:colId xmlns:a16="http://schemas.microsoft.com/office/drawing/2014/main" val="2717952202"/>
                    </a:ext>
                  </a:extLst>
                </a:gridCol>
                <a:gridCol w="2294829">
                  <a:extLst>
                    <a:ext uri="{9D8B030D-6E8A-4147-A177-3AD203B41FA5}">
                      <a16:colId xmlns:a16="http://schemas.microsoft.com/office/drawing/2014/main" val="3339333138"/>
                    </a:ext>
                  </a:extLst>
                </a:gridCol>
                <a:gridCol w="2294829">
                  <a:extLst>
                    <a:ext uri="{9D8B030D-6E8A-4147-A177-3AD203B41FA5}">
                      <a16:colId xmlns:a16="http://schemas.microsoft.com/office/drawing/2014/main" val="113663942"/>
                    </a:ext>
                  </a:extLst>
                </a:gridCol>
              </a:tblGrid>
              <a:tr h="627390">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FF">
                        <a:alpha val="21176"/>
                      </a:srgbClr>
                    </a:solidFill>
                  </a:tcPr>
                </a:tc>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FF">
                        <a:alpha val="14118"/>
                      </a:srgbClr>
                    </a:solidFill>
                  </a:tcPr>
                </a:tc>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FF">
                        <a:alpha val="7059"/>
                      </a:srgbClr>
                    </a:solidFill>
                  </a:tcPr>
                </a:tc>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0"/>
                      </a:schemeClr>
                    </a:solidFill>
                  </a:tcPr>
                </a:tc>
                <a:extLst>
                  <a:ext uri="{0D108BD9-81ED-4DB2-BD59-A6C34878D82A}">
                    <a16:rowId xmlns:a16="http://schemas.microsoft.com/office/drawing/2014/main" val="2380473265"/>
                  </a:ext>
                </a:extLst>
              </a:tr>
              <a:tr h="627390">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FF">
                        <a:alpha val="21176"/>
                      </a:srgbClr>
                    </a:solidFill>
                  </a:tcPr>
                </a:tc>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20000"/>
                      </a:schemeClr>
                    </a:solidFill>
                  </a:tcPr>
                </a:tc>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FF">
                        <a:alpha val="7059"/>
                      </a:srgbClr>
                    </a:solidFill>
                  </a:tcPr>
                </a:tc>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0"/>
                      </a:schemeClr>
                    </a:solidFill>
                  </a:tcPr>
                </a:tc>
                <a:extLst>
                  <a:ext uri="{0D108BD9-81ED-4DB2-BD59-A6C34878D82A}">
                    <a16:rowId xmlns:a16="http://schemas.microsoft.com/office/drawing/2014/main" val="3463415754"/>
                  </a:ext>
                </a:extLst>
              </a:tr>
              <a:tr h="627390">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FF">
                        <a:alpha val="21176"/>
                      </a:srgbClr>
                    </a:solidFill>
                  </a:tcPr>
                </a:tc>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20000"/>
                      </a:schemeClr>
                    </a:solidFill>
                  </a:tcPr>
                </a:tc>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FF">
                        <a:alpha val="7059"/>
                      </a:srgbClr>
                    </a:solidFill>
                  </a:tcPr>
                </a:tc>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0"/>
                      </a:schemeClr>
                    </a:solidFill>
                  </a:tcPr>
                </a:tc>
                <a:extLst>
                  <a:ext uri="{0D108BD9-81ED-4DB2-BD59-A6C34878D82A}">
                    <a16:rowId xmlns:a16="http://schemas.microsoft.com/office/drawing/2014/main" val="3355361167"/>
                  </a:ext>
                </a:extLst>
              </a:tr>
              <a:tr h="627390">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FF">
                        <a:alpha val="21176"/>
                      </a:srgbClr>
                    </a:solidFill>
                  </a:tcPr>
                </a:tc>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20000"/>
                      </a:schemeClr>
                    </a:solidFill>
                  </a:tcPr>
                </a:tc>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FF">
                        <a:alpha val="7059"/>
                      </a:srgbClr>
                    </a:solidFill>
                  </a:tcPr>
                </a:tc>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0"/>
                      </a:schemeClr>
                    </a:solidFill>
                  </a:tcPr>
                </a:tc>
                <a:extLst>
                  <a:ext uri="{0D108BD9-81ED-4DB2-BD59-A6C34878D82A}">
                    <a16:rowId xmlns:a16="http://schemas.microsoft.com/office/drawing/2014/main" val="4130684378"/>
                  </a:ext>
                </a:extLst>
              </a:tr>
              <a:tr h="627390">
                <a:tc gridSpan="2">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FF">
                        <a:alpha val="21176"/>
                      </a:srgbClr>
                    </a:solidFill>
                  </a:tcPr>
                </a:tc>
                <a:tc hMerge="1">
                  <a:txBody>
                    <a:bodyPr/>
                    <a:lstStyle/>
                    <a:p>
                      <a:endParaRPr lang="en-GB"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alpha val="20000"/>
                      </a:schemeClr>
                    </a:solidFill>
                  </a:tcPr>
                </a:tc>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FF">
                        <a:alpha val="7059"/>
                      </a:srgbClr>
                    </a:solidFill>
                  </a:tcPr>
                </a:tc>
                <a:tc>
                  <a:txBody>
                    <a:bodyPr/>
                    <a:lstStyle/>
                    <a:p>
                      <a:endParaRPr lang="en-GB"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alpha val="0"/>
                      </a:schemeClr>
                    </a:solidFill>
                  </a:tcPr>
                </a:tc>
                <a:extLst>
                  <a:ext uri="{0D108BD9-81ED-4DB2-BD59-A6C34878D82A}">
                    <a16:rowId xmlns:a16="http://schemas.microsoft.com/office/drawing/2014/main" val="1268353406"/>
                  </a:ext>
                </a:extLst>
              </a:tr>
            </a:tbl>
          </a:graphicData>
        </a:graphic>
      </p:graphicFrame>
      <p:sp>
        <p:nvSpPr>
          <p:cNvPr id="65" name="TextBox 64">
            <a:extLst>
              <a:ext uri="{FF2B5EF4-FFF2-40B4-BE49-F238E27FC236}">
                <a16:creationId xmlns:a16="http://schemas.microsoft.com/office/drawing/2014/main" id="{19D73FF8-EAA0-D27B-62CE-1C25020E5B6E}"/>
              </a:ext>
            </a:extLst>
          </p:cNvPr>
          <p:cNvSpPr txBox="1"/>
          <p:nvPr/>
        </p:nvSpPr>
        <p:spPr>
          <a:xfrm>
            <a:off x="1738638" y="3062486"/>
            <a:ext cx="1298434" cy="307777"/>
          </a:xfrm>
          <a:prstGeom prst="rect">
            <a:avLst/>
          </a:prstGeom>
          <a:noFill/>
        </p:spPr>
        <p:txBody>
          <a:bodyPr wrap="square" rtlCol="0">
            <a:spAutoFit/>
          </a:bodyPr>
          <a:lstStyle/>
          <a:p>
            <a:r>
              <a:rPr lang="en-GB" sz="1400" dirty="0">
                <a:solidFill>
                  <a:srgbClr val="91413B"/>
                </a:solidFill>
                <a:latin typeface="Cabin" pitchFamily="2" charset="0"/>
              </a:rPr>
              <a:t>FIA</a:t>
            </a:r>
          </a:p>
        </p:txBody>
      </p:sp>
      <p:sp>
        <p:nvSpPr>
          <p:cNvPr id="66" name="TextBox 65">
            <a:extLst>
              <a:ext uri="{FF2B5EF4-FFF2-40B4-BE49-F238E27FC236}">
                <a16:creationId xmlns:a16="http://schemas.microsoft.com/office/drawing/2014/main" id="{41008151-A82B-E44B-AEBA-B34365EAE66C}"/>
              </a:ext>
            </a:extLst>
          </p:cNvPr>
          <p:cNvSpPr txBox="1"/>
          <p:nvPr/>
        </p:nvSpPr>
        <p:spPr>
          <a:xfrm>
            <a:off x="1738638" y="4237329"/>
            <a:ext cx="1886363" cy="461665"/>
          </a:xfrm>
          <a:prstGeom prst="rect">
            <a:avLst/>
          </a:prstGeom>
          <a:noFill/>
        </p:spPr>
        <p:txBody>
          <a:bodyPr wrap="square" rtlCol="0">
            <a:spAutoFit/>
          </a:bodyPr>
          <a:lstStyle/>
          <a:p>
            <a:r>
              <a:rPr lang="en-GB" sz="1200" dirty="0">
                <a:solidFill>
                  <a:srgbClr val="466C7A"/>
                </a:solidFill>
                <a:latin typeface="Cabin" pitchFamily="2" charset="0"/>
              </a:rPr>
              <a:t>Internal Audit Technician </a:t>
            </a:r>
          </a:p>
          <a:p>
            <a:r>
              <a:rPr lang="en-GB" sz="1200" dirty="0">
                <a:solidFill>
                  <a:srgbClr val="466C7A"/>
                </a:solidFill>
                <a:latin typeface="Cabin" pitchFamily="2" charset="0"/>
              </a:rPr>
              <a:t>(Level 4)</a:t>
            </a:r>
          </a:p>
        </p:txBody>
      </p:sp>
      <p:sp>
        <p:nvSpPr>
          <p:cNvPr id="67" name="TextBox 66">
            <a:extLst>
              <a:ext uri="{FF2B5EF4-FFF2-40B4-BE49-F238E27FC236}">
                <a16:creationId xmlns:a16="http://schemas.microsoft.com/office/drawing/2014/main" id="{32D9F2E5-A6F3-01D9-BD5B-7C9641AE8E7D}"/>
              </a:ext>
            </a:extLst>
          </p:cNvPr>
          <p:cNvSpPr txBox="1"/>
          <p:nvPr/>
        </p:nvSpPr>
        <p:spPr>
          <a:xfrm>
            <a:off x="1738638" y="4778107"/>
            <a:ext cx="1735387" cy="646331"/>
          </a:xfrm>
          <a:prstGeom prst="rect">
            <a:avLst/>
          </a:prstGeom>
          <a:noFill/>
        </p:spPr>
        <p:txBody>
          <a:bodyPr wrap="square" rtlCol="0">
            <a:spAutoFit/>
          </a:bodyPr>
          <a:lstStyle/>
          <a:p>
            <a:r>
              <a:rPr lang="en-GB" sz="1200" dirty="0">
                <a:solidFill>
                  <a:srgbClr val="88904A"/>
                </a:solidFill>
                <a:latin typeface="Cabin" pitchFamily="2" charset="0"/>
              </a:rPr>
              <a:t>Career starters</a:t>
            </a:r>
          </a:p>
          <a:p>
            <a:r>
              <a:rPr lang="en-GB" sz="1200" dirty="0">
                <a:solidFill>
                  <a:srgbClr val="88904A"/>
                </a:solidFill>
                <a:latin typeface="Cabin" pitchFamily="2" charset="0"/>
              </a:rPr>
              <a:t>No experience</a:t>
            </a:r>
          </a:p>
          <a:p>
            <a:r>
              <a:rPr lang="en-GB" sz="1200" dirty="0">
                <a:solidFill>
                  <a:srgbClr val="88904A"/>
                </a:solidFill>
                <a:latin typeface="Cabin" pitchFamily="2" charset="0"/>
              </a:rPr>
              <a:t>No other qualifications</a:t>
            </a:r>
          </a:p>
        </p:txBody>
      </p:sp>
      <p:sp>
        <p:nvSpPr>
          <p:cNvPr id="68" name="TextBox 67">
            <a:extLst>
              <a:ext uri="{FF2B5EF4-FFF2-40B4-BE49-F238E27FC236}">
                <a16:creationId xmlns:a16="http://schemas.microsoft.com/office/drawing/2014/main" id="{F76CB2D7-9B07-58F4-869E-718CBE6D0E95}"/>
              </a:ext>
            </a:extLst>
          </p:cNvPr>
          <p:cNvSpPr txBox="1"/>
          <p:nvPr/>
        </p:nvSpPr>
        <p:spPr>
          <a:xfrm>
            <a:off x="1738638" y="5581448"/>
            <a:ext cx="1735387" cy="276999"/>
          </a:xfrm>
          <a:prstGeom prst="rect">
            <a:avLst/>
          </a:prstGeom>
          <a:noFill/>
        </p:spPr>
        <p:txBody>
          <a:bodyPr wrap="square" rtlCol="0">
            <a:spAutoFit/>
          </a:bodyPr>
          <a:lstStyle/>
          <a:p>
            <a:r>
              <a:rPr lang="en-GB" sz="1200" dirty="0">
                <a:solidFill>
                  <a:srgbClr val="756280"/>
                </a:solidFill>
                <a:latin typeface="Cabin" pitchFamily="2" charset="0"/>
              </a:rPr>
              <a:t>Certified Practitioner</a:t>
            </a:r>
          </a:p>
        </p:txBody>
      </p:sp>
      <p:sp>
        <p:nvSpPr>
          <p:cNvPr id="69" name="TextBox 68">
            <a:extLst>
              <a:ext uri="{FF2B5EF4-FFF2-40B4-BE49-F238E27FC236}">
                <a16:creationId xmlns:a16="http://schemas.microsoft.com/office/drawing/2014/main" id="{6789E183-DA6C-E59F-FB73-DD139B8CA9F1}"/>
              </a:ext>
            </a:extLst>
          </p:cNvPr>
          <p:cNvSpPr txBox="1"/>
          <p:nvPr/>
        </p:nvSpPr>
        <p:spPr>
          <a:xfrm>
            <a:off x="4037412" y="3062486"/>
            <a:ext cx="1298434" cy="307777"/>
          </a:xfrm>
          <a:prstGeom prst="rect">
            <a:avLst/>
          </a:prstGeom>
          <a:noFill/>
        </p:spPr>
        <p:txBody>
          <a:bodyPr wrap="square" rtlCol="0">
            <a:spAutoFit/>
          </a:bodyPr>
          <a:lstStyle/>
          <a:p>
            <a:r>
              <a:rPr lang="en-GB" sz="1400" dirty="0">
                <a:solidFill>
                  <a:srgbClr val="91413B"/>
                </a:solidFill>
                <a:latin typeface="Cabin" pitchFamily="2" charset="0"/>
              </a:rPr>
              <a:t>IAP</a:t>
            </a:r>
          </a:p>
        </p:txBody>
      </p:sp>
      <p:sp>
        <p:nvSpPr>
          <p:cNvPr id="71" name="TextBox 70">
            <a:extLst>
              <a:ext uri="{FF2B5EF4-FFF2-40B4-BE49-F238E27FC236}">
                <a16:creationId xmlns:a16="http://schemas.microsoft.com/office/drawing/2014/main" id="{D1BB877E-15F8-3105-ABBA-868375C2B125}"/>
              </a:ext>
            </a:extLst>
          </p:cNvPr>
          <p:cNvSpPr txBox="1"/>
          <p:nvPr/>
        </p:nvSpPr>
        <p:spPr>
          <a:xfrm>
            <a:off x="4037412" y="4778107"/>
            <a:ext cx="2506299" cy="646331"/>
          </a:xfrm>
          <a:prstGeom prst="rect">
            <a:avLst/>
          </a:prstGeom>
          <a:noFill/>
        </p:spPr>
        <p:txBody>
          <a:bodyPr wrap="square" rtlCol="0">
            <a:spAutoFit/>
          </a:bodyPr>
          <a:lstStyle/>
          <a:p>
            <a:r>
              <a:rPr lang="en-GB" sz="1200" dirty="0">
                <a:solidFill>
                  <a:srgbClr val="88904A"/>
                </a:solidFill>
                <a:latin typeface="Cabin" pitchFamily="2" charset="0"/>
              </a:rPr>
              <a:t>Early career</a:t>
            </a:r>
          </a:p>
          <a:p>
            <a:r>
              <a:rPr lang="en-GB" sz="1200" dirty="0">
                <a:solidFill>
                  <a:srgbClr val="88904A"/>
                </a:solidFill>
                <a:latin typeface="Cabin" pitchFamily="2" charset="0"/>
              </a:rPr>
              <a:t>1-2 years experience</a:t>
            </a:r>
          </a:p>
          <a:p>
            <a:r>
              <a:rPr lang="en-GB" sz="1200" dirty="0">
                <a:solidFill>
                  <a:srgbClr val="88904A"/>
                </a:solidFill>
                <a:latin typeface="Cabin" pitchFamily="2" charset="0"/>
              </a:rPr>
              <a:t>No other qualifications</a:t>
            </a:r>
          </a:p>
        </p:txBody>
      </p:sp>
      <p:sp>
        <p:nvSpPr>
          <p:cNvPr id="73" name="TextBox 72">
            <a:extLst>
              <a:ext uri="{FF2B5EF4-FFF2-40B4-BE49-F238E27FC236}">
                <a16:creationId xmlns:a16="http://schemas.microsoft.com/office/drawing/2014/main" id="{FCA5DE42-E380-9620-7C85-B27A54CA9268}"/>
              </a:ext>
            </a:extLst>
          </p:cNvPr>
          <p:cNvSpPr txBox="1"/>
          <p:nvPr/>
        </p:nvSpPr>
        <p:spPr>
          <a:xfrm rot="5400000">
            <a:off x="4834708" y="3327507"/>
            <a:ext cx="594000" cy="2281309"/>
          </a:xfrm>
          <a:prstGeom prst="rect">
            <a:avLst/>
          </a:prstGeom>
          <a:pattFill prst="dkUpDiag">
            <a:fgClr>
              <a:srgbClr val="6A99AA"/>
            </a:fgClr>
            <a:bgClr>
              <a:schemeClr val="bg1"/>
            </a:bgClr>
          </a:pattFill>
          <a:ln w="15875">
            <a:solidFill>
              <a:schemeClr val="bg1"/>
            </a:solidFill>
          </a:ln>
        </p:spPr>
        <p:txBody>
          <a:bodyPr wrap="square" rtlCol="0" anchor="ctr">
            <a:noAutofit/>
          </a:bodyPr>
          <a:lstStyle/>
          <a:p>
            <a:endParaRPr lang="en-GB" sz="1000" dirty="0">
              <a:solidFill>
                <a:srgbClr val="466C7A"/>
              </a:solidFill>
              <a:latin typeface="Cabin" pitchFamily="2" charset="0"/>
            </a:endParaRPr>
          </a:p>
        </p:txBody>
      </p:sp>
      <p:sp>
        <p:nvSpPr>
          <p:cNvPr id="74" name="TextBox 73">
            <a:extLst>
              <a:ext uri="{FF2B5EF4-FFF2-40B4-BE49-F238E27FC236}">
                <a16:creationId xmlns:a16="http://schemas.microsoft.com/office/drawing/2014/main" id="{893A1B34-7873-0949-029A-B3A4160ABF77}"/>
              </a:ext>
            </a:extLst>
          </p:cNvPr>
          <p:cNvSpPr txBox="1"/>
          <p:nvPr/>
        </p:nvSpPr>
        <p:spPr>
          <a:xfrm>
            <a:off x="6345815" y="3062486"/>
            <a:ext cx="1298434" cy="307777"/>
          </a:xfrm>
          <a:prstGeom prst="rect">
            <a:avLst/>
          </a:prstGeom>
          <a:noFill/>
        </p:spPr>
        <p:txBody>
          <a:bodyPr wrap="square" rtlCol="0">
            <a:spAutoFit/>
          </a:bodyPr>
          <a:lstStyle/>
          <a:p>
            <a:r>
              <a:rPr lang="en-GB" sz="1400" dirty="0">
                <a:solidFill>
                  <a:srgbClr val="91413B"/>
                </a:solidFill>
                <a:latin typeface="Cabin" pitchFamily="2" charset="0"/>
              </a:rPr>
              <a:t>CIA</a:t>
            </a:r>
          </a:p>
        </p:txBody>
      </p:sp>
      <p:sp>
        <p:nvSpPr>
          <p:cNvPr id="75" name="TextBox 74">
            <a:extLst>
              <a:ext uri="{FF2B5EF4-FFF2-40B4-BE49-F238E27FC236}">
                <a16:creationId xmlns:a16="http://schemas.microsoft.com/office/drawing/2014/main" id="{CDC49AE4-2D9D-7700-C2C4-2101D67A933C}"/>
              </a:ext>
            </a:extLst>
          </p:cNvPr>
          <p:cNvSpPr txBox="1"/>
          <p:nvPr/>
        </p:nvSpPr>
        <p:spPr>
          <a:xfrm>
            <a:off x="6345815" y="4237329"/>
            <a:ext cx="2233695" cy="461665"/>
          </a:xfrm>
          <a:prstGeom prst="rect">
            <a:avLst/>
          </a:prstGeom>
          <a:noFill/>
        </p:spPr>
        <p:txBody>
          <a:bodyPr wrap="square" rtlCol="0">
            <a:spAutoFit/>
          </a:bodyPr>
          <a:lstStyle/>
          <a:p>
            <a:r>
              <a:rPr lang="en-GB" sz="1200" dirty="0">
                <a:solidFill>
                  <a:srgbClr val="466C7A"/>
                </a:solidFill>
                <a:latin typeface="Cabin" pitchFamily="2" charset="0"/>
              </a:rPr>
              <a:t>Certified Internal Auditor</a:t>
            </a:r>
          </a:p>
          <a:p>
            <a:r>
              <a:rPr lang="en-GB" sz="1200" dirty="0">
                <a:solidFill>
                  <a:srgbClr val="466C7A"/>
                </a:solidFill>
                <a:latin typeface="Cabin" pitchFamily="2" charset="0"/>
              </a:rPr>
              <a:t>(Level 6)</a:t>
            </a:r>
          </a:p>
        </p:txBody>
      </p:sp>
      <p:sp>
        <p:nvSpPr>
          <p:cNvPr id="76" name="TextBox 75">
            <a:extLst>
              <a:ext uri="{FF2B5EF4-FFF2-40B4-BE49-F238E27FC236}">
                <a16:creationId xmlns:a16="http://schemas.microsoft.com/office/drawing/2014/main" id="{63A78205-66A4-C9AB-908E-EDBED473E1BE}"/>
              </a:ext>
            </a:extLst>
          </p:cNvPr>
          <p:cNvSpPr txBox="1"/>
          <p:nvPr/>
        </p:nvSpPr>
        <p:spPr>
          <a:xfrm>
            <a:off x="6345815" y="4870440"/>
            <a:ext cx="2418176" cy="461665"/>
          </a:xfrm>
          <a:prstGeom prst="rect">
            <a:avLst/>
          </a:prstGeom>
          <a:noFill/>
        </p:spPr>
        <p:txBody>
          <a:bodyPr wrap="square" rtlCol="0">
            <a:spAutoFit/>
          </a:bodyPr>
          <a:lstStyle/>
          <a:p>
            <a:r>
              <a:rPr lang="en-GB" sz="1200" dirty="0">
                <a:solidFill>
                  <a:srgbClr val="88904A"/>
                </a:solidFill>
                <a:latin typeface="Cabin" pitchFamily="2" charset="0"/>
              </a:rPr>
              <a:t>Professional internal auditors</a:t>
            </a:r>
          </a:p>
          <a:p>
            <a:r>
              <a:rPr lang="en-GB" sz="1200" dirty="0">
                <a:solidFill>
                  <a:srgbClr val="88904A"/>
                </a:solidFill>
                <a:latin typeface="Cabin" pitchFamily="2" charset="0"/>
              </a:rPr>
              <a:t>2+years experience</a:t>
            </a:r>
          </a:p>
        </p:txBody>
      </p:sp>
      <p:sp>
        <p:nvSpPr>
          <p:cNvPr id="77" name="TextBox 76">
            <a:extLst>
              <a:ext uri="{FF2B5EF4-FFF2-40B4-BE49-F238E27FC236}">
                <a16:creationId xmlns:a16="http://schemas.microsoft.com/office/drawing/2014/main" id="{29AD43A1-2B09-944A-625B-5DBAFB1694E6}"/>
              </a:ext>
            </a:extLst>
          </p:cNvPr>
          <p:cNvSpPr txBox="1"/>
          <p:nvPr/>
        </p:nvSpPr>
        <p:spPr>
          <a:xfrm>
            <a:off x="6345815" y="5581448"/>
            <a:ext cx="1735387" cy="276999"/>
          </a:xfrm>
          <a:prstGeom prst="rect">
            <a:avLst/>
          </a:prstGeom>
          <a:noFill/>
        </p:spPr>
        <p:txBody>
          <a:bodyPr wrap="square" rtlCol="0">
            <a:spAutoFit/>
          </a:bodyPr>
          <a:lstStyle/>
          <a:p>
            <a:r>
              <a:rPr lang="en-GB" sz="1200" dirty="0">
                <a:solidFill>
                  <a:srgbClr val="756280"/>
                </a:solidFill>
                <a:latin typeface="Cabin" pitchFamily="2" charset="0"/>
              </a:rPr>
              <a:t>Certified Professional</a:t>
            </a:r>
          </a:p>
        </p:txBody>
      </p:sp>
      <p:sp>
        <p:nvSpPr>
          <p:cNvPr id="79" name="TextBox 78">
            <a:extLst>
              <a:ext uri="{FF2B5EF4-FFF2-40B4-BE49-F238E27FC236}">
                <a16:creationId xmlns:a16="http://schemas.microsoft.com/office/drawing/2014/main" id="{CB970A6B-AFD0-072C-D089-A090C6735653}"/>
              </a:ext>
            </a:extLst>
          </p:cNvPr>
          <p:cNvSpPr txBox="1"/>
          <p:nvPr/>
        </p:nvSpPr>
        <p:spPr>
          <a:xfrm>
            <a:off x="8640441" y="3062486"/>
            <a:ext cx="1298434" cy="307777"/>
          </a:xfrm>
          <a:prstGeom prst="rect">
            <a:avLst/>
          </a:prstGeom>
          <a:noFill/>
        </p:spPr>
        <p:txBody>
          <a:bodyPr wrap="square" rtlCol="0">
            <a:spAutoFit/>
          </a:bodyPr>
          <a:lstStyle/>
          <a:p>
            <a:r>
              <a:rPr lang="en-GB" sz="1400" dirty="0">
                <a:solidFill>
                  <a:srgbClr val="91413B"/>
                </a:solidFill>
                <a:latin typeface="Cabin" pitchFamily="2" charset="0"/>
              </a:rPr>
              <a:t>CMIIA</a:t>
            </a:r>
          </a:p>
        </p:txBody>
      </p:sp>
      <p:sp>
        <p:nvSpPr>
          <p:cNvPr id="80" name="TextBox 79">
            <a:extLst>
              <a:ext uri="{FF2B5EF4-FFF2-40B4-BE49-F238E27FC236}">
                <a16:creationId xmlns:a16="http://schemas.microsoft.com/office/drawing/2014/main" id="{889FA9CE-79BC-EF60-0241-CEC373F0A60C}"/>
              </a:ext>
            </a:extLst>
          </p:cNvPr>
          <p:cNvSpPr txBox="1"/>
          <p:nvPr/>
        </p:nvSpPr>
        <p:spPr>
          <a:xfrm>
            <a:off x="8640441" y="5500527"/>
            <a:ext cx="1735387" cy="276999"/>
          </a:xfrm>
          <a:prstGeom prst="rect">
            <a:avLst/>
          </a:prstGeom>
          <a:noFill/>
        </p:spPr>
        <p:txBody>
          <a:bodyPr wrap="square" rtlCol="0">
            <a:spAutoFit/>
          </a:bodyPr>
          <a:lstStyle/>
          <a:p>
            <a:r>
              <a:rPr lang="en-GB" sz="1200" dirty="0">
                <a:solidFill>
                  <a:srgbClr val="756280"/>
                </a:solidFill>
                <a:latin typeface="Cabin" pitchFamily="2" charset="0"/>
              </a:rPr>
              <a:t>Chartered Professional</a:t>
            </a:r>
          </a:p>
        </p:txBody>
      </p:sp>
      <p:sp>
        <p:nvSpPr>
          <p:cNvPr id="83" name="TextBox 82">
            <a:extLst>
              <a:ext uri="{FF2B5EF4-FFF2-40B4-BE49-F238E27FC236}">
                <a16:creationId xmlns:a16="http://schemas.microsoft.com/office/drawing/2014/main" id="{98B11C83-0811-FE67-8AE6-8928F5E935D3}"/>
              </a:ext>
            </a:extLst>
          </p:cNvPr>
          <p:cNvSpPr txBox="1"/>
          <p:nvPr/>
        </p:nvSpPr>
        <p:spPr>
          <a:xfrm>
            <a:off x="1738638" y="3612547"/>
            <a:ext cx="1298434" cy="461665"/>
          </a:xfrm>
          <a:prstGeom prst="rect">
            <a:avLst/>
          </a:prstGeom>
          <a:noFill/>
        </p:spPr>
        <p:txBody>
          <a:bodyPr wrap="square" rtlCol="0">
            <a:spAutoFit/>
          </a:bodyPr>
          <a:lstStyle/>
          <a:p>
            <a:r>
              <a:rPr lang="en-GB" sz="1200" dirty="0">
                <a:solidFill>
                  <a:srgbClr val="274DD9"/>
                </a:solidFill>
                <a:latin typeface="Cabin" pitchFamily="2" charset="0"/>
              </a:rPr>
              <a:t>Foundations of Internal Auditing</a:t>
            </a:r>
          </a:p>
        </p:txBody>
      </p:sp>
      <p:sp>
        <p:nvSpPr>
          <p:cNvPr id="84" name="TextBox 83">
            <a:extLst>
              <a:ext uri="{FF2B5EF4-FFF2-40B4-BE49-F238E27FC236}">
                <a16:creationId xmlns:a16="http://schemas.microsoft.com/office/drawing/2014/main" id="{1078A468-1574-BD94-ABB4-0085CDD210F3}"/>
              </a:ext>
            </a:extLst>
          </p:cNvPr>
          <p:cNvSpPr txBox="1"/>
          <p:nvPr/>
        </p:nvSpPr>
        <p:spPr>
          <a:xfrm>
            <a:off x="4037412" y="3612547"/>
            <a:ext cx="1298434" cy="461665"/>
          </a:xfrm>
          <a:prstGeom prst="rect">
            <a:avLst/>
          </a:prstGeom>
          <a:noFill/>
        </p:spPr>
        <p:txBody>
          <a:bodyPr wrap="square" rtlCol="0">
            <a:spAutoFit/>
          </a:bodyPr>
          <a:lstStyle/>
          <a:p>
            <a:r>
              <a:rPr lang="en-GB" sz="1200" dirty="0">
                <a:solidFill>
                  <a:srgbClr val="274DD9"/>
                </a:solidFill>
                <a:latin typeface="Cabin" pitchFamily="2" charset="0"/>
              </a:rPr>
              <a:t>Internal Audit Practitioner</a:t>
            </a:r>
          </a:p>
        </p:txBody>
      </p:sp>
      <p:sp>
        <p:nvSpPr>
          <p:cNvPr id="85" name="TextBox 84">
            <a:extLst>
              <a:ext uri="{FF2B5EF4-FFF2-40B4-BE49-F238E27FC236}">
                <a16:creationId xmlns:a16="http://schemas.microsoft.com/office/drawing/2014/main" id="{B5E3D609-2C85-C1EE-A736-F75543753655}"/>
              </a:ext>
            </a:extLst>
          </p:cNvPr>
          <p:cNvSpPr txBox="1"/>
          <p:nvPr/>
        </p:nvSpPr>
        <p:spPr>
          <a:xfrm>
            <a:off x="6345815" y="3612547"/>
            <a:ext cx="1298434" cy="461665"/>
          </a:xfrm>
          <a:prstGeom prst="rect">
            <a:avLst/>
          </a:prstGeom>
          <a:noFill/>
        </p:spPr>
        <p:txBody>
          <a:bodyPr wrap="square" rtlCol="0">
            <a:spAutoFit/>
          </a:bodyPr>
          <a:lstStyle/>
          <a:p>
            <a:r>
              <a:rPr lang="en-GB" sz="1200" dirty="0">
                <a:solidFill>
                  <a:srgbClr val="274DD9"/>
                </a:solidFill>
                <a:latin typeface="Cabin" pitchFamily="2" charset="0"/>
              </a:rPr>
              <a:t>Certified Internal Auditor</a:t>
            </a:r>
          </a:p>
        </p:txBody>
      </p:sp>
      <p:sp>
        <p:nvSpPr>
          <p:cNvPr id="86" name="TextBox 85">
            <a:extLst>
              <a:ext uri="{FF2B5EF4-FFF2-40B4-BE49-F238E27FC236}">
                <a16:creationId xmlns:a16="http://schemas.microsoft.com/office/drawing/2014/main" id="{C25311BD-49C0-0F4F-C559-2513E58A6897}"/>
              </a:ext>
            </a:extLst>
          </p:cNvPr>
          <p:cNvSpPr txBox="1"/>
          <p:nvPr/>
        </p:nvSpPr>
        <p:spPr>
          <a:xfrm>
            <a:off x="8640441" y="3533519"/>
            <a:ext cx="1946358" cy="619721"/>
          </a:xfrm>
          <a:prstGeom prst="rect">
            <a:avLst/>
          </a:prstGeom>
          <a:noFill/>
        </p:spPr>
        <p:txBody>
          <a:bodyPr wrap="square" rtlCol="0">
            <a:spAutoFit/>
          </a:bodyPr>
          <a:lstStyle/>
          <a:p>
            <a:pPr>
              <a:lnSpc>
                <a:spcPct val="150000"/>
              </a:lnSpc>
            </a:pPr>
            <a:r>
              <a:rPr lang="en-GB" sz="1200" dirty="0">
                <a:solidFill>
                  <a:srgbClr val="274DD9"/>
                </a:solidFill>
                <a:latin typeface="Cabin" pitchFamily="2" charset="0"/>
              </a:rPr>
              <a:t>Chartered by Experience</a:t>
            </a:r>
          </a:p>
          <a:p>
            <a:pPr>
              <a:lnSpc>
                <a:spcPct val="150000"/>
              </a:lnSpc>
            </a:pPr>
            <a:r>
              <a:rPr lang="en-GB" sz="1200" dirty="0">
                <a:solidFill>
                  <a:srgbClr val="274DD9"/>
                </a:solidFill>
                <a:latin typeface="Cabin" pitchFamily="2" charset="0"/>
              </a:rPr>
              <a:t>Chartered by Learning</a:t>
            </a:r>
          </a:p>
        </p:txBody>
      </p:sp>
      <p:sp>
        <p:nvSpPr>
          <p:cNvPr id="87" name="TextBox 86">
            <a:extLst>
              <a:ext uri="{FF2B5EF4-FFF2-40B4-BE49-F238E27FC236}">
                <a16:creationId xmlns:a16="http://schemas.microsoft.com/office/drawing/2014/main" id="{D4718B96-C84D-14B6-C0EB-7314D8CB44D6}"/>
              </a:ext>
            </a:extLst>
          </p:cNvPr>
          <p:cNvSpPr txBox="1"/>
          <p:nvPr/>
        </p:nvSpPr>
        <p:spPr>
          <a:xfrm>
            <a:off x="8640441" y="4870440"/>
            <a:ext cx="1735388" cy="461665"/>
          </a:xfrm>
          <a:prstGeom prst="rect">
            <a:avLst/>
          </a:prstGeom>
          <a:noFill/>
        </p:spPr>
        <p:txBody>
          <a:bodyPr wrap="square" rtlCol="0">
            <a:spAutoFit/>
          </a:bodyPr>
          <a:lstStyle/>
          <a:p>
            <a:r>
              <a:rPr lang="en-GB" sz="1200" dirty="0">
                <a:solidFill>
                  <a:srgbClr val="88904A"/>
                </a:solidFill>
                <a:latin typeface="Cabin" pitchFamily="2" charset="0"/>
              </a:rPr>
              <a:t>Aspiring or current leaders</a:t>
            </a:r>
          </a:p>
        </p:txBody>
      </p:sp>
      <p:sp>
        <p:nvSpPr>
          <p:cNvPr id="21" name="TextBox 20">
            <a:extLst>
              <a:ext uri="{FF2B5EF4-FFF2-40B4-BE49-F238E27FC236}">
                <a16:creationId xmlns:a16="http://schemas.microsoft.com/office/drawing/2014/main" id="{626480D7-5EE2-9D37-2926-AF225B5B407D}"/>
              </a:ext>
            </a:extLst>
          </p:cNvPr>
          <p:cNvSpPr txBox="1"/>
          <p:nvPr/>
        </p:nvSpPr>
        <p:spPr>
          <a:xfrm>
            <a:off x="779002" y="1968343"/>
            <a:ext cx="900000" cy="922109"/>
          </a:xfrm>
          <a:prstGeom prst="rect">
            <a:avLst/>
          </a:prstGeom>
          <a:solidFill>
            <a:srgbClr val="426E92"/>
          </a:solidFill>
          <a:ln w="15875">
            <a:solidFill>
              <a:schemeClr val="bg1"/>
            </a:solidFill>
          </a:ln>
        </p:spPr>
        <p:txBody>
          <a:bodyPr wrap="square" rtlCol="0" anchor="ctr">
            <a:noAutofit/>
          </a:bodyPr>
          <a:lstStyle/>
          <a:p>
            <a:r>
              <a:rPr lang="en-GB" sz="1000" dirty="0">
                <a:solidFill>
                  <a:schemeClr val="bg1"/>
                </a:solidFill>
                <a:latin typeface="Cabin" pitchFamily="2" charset="77"/>
              </a:rPr>
              <a:t>Certification</a:t>
            </a:r>
          </a:p>
        </p:txBody>
      </p:sp>
      <p:sp>
        <p:nvSpPr>
          <p:cNvPr id="53" name="TextBox 52">
            <a:extLst>
              <a:ext uri="{FF2B5EF4-FFF2-40B4-BE49-F238E27FC236}">
                <a16:creationId xmlns:a16="http://schemas.microsoft.com/office/drawing/2014/main" id="{CD539539-400E-FB25-76A4-A379F0661321}"/>
              </a:ext>
            </a:extLst>
          </p:cNvPr>
          <p:cNvSpPr txBox="1"/>
          <p:nvPr/>
        </p:nvSpPr>
        <p:spPr>
          <a:xfrm>
            <a:off x="779002" y="2910374"/>
            <a:ext cx="900000" cy="612000"/>
          </a:xfrm>
          <a:prstGeom prst="rect">
            <a:avLst/>
          </a:prstGeom>
          <a:solidFill>
            <a:srgbClr val="BA5B54"/>
          </a:solidFill>
          <a:ln w="15875">
            <a:solidFill>
              <a:schemeClr val="bg1"/>
            </a:solidFill>
          </a:ln>
        </p:spPr>
        <p:txBody>
          <a:bodyPr wrap="square" rtlCol="0" anchor="ctr">
            <a:noAutofit/>
          </a:bodyPr>
          <a:lstStyle/>
          <a:p>
            <a:r>
              <a:rPr lang="en-GB" sz="1000" dirty="0">
                <a:solidFill>
                  <a:schemeClr val="bg1"/>
                </a:solidFill>
                <a:latin typeface="Cabin" pitchFamily="2" charset="77"/>
              </a:rPr>
              <a:t>Designation</a:t>
            </a:r>
          </a:p>
        </p:txBody>
      </p:sp>
      <p:sp>
        <p:nvSpPr>
          <p:cNvPr id="82" name="TextBox 81">
            <a:extLst>
              <a:ext uri="{FF2B5EF4-FFF2-40B4-BE49-F238E27FC236}">
                <a16:creationId xmlns:a16="http://schemas.microsoft.com/office/drawing/2014/main" id="{249E8D85-77A7-EB49-4CDC-411C7B6B8D95}"/>
              </a:ext>
            </a:extLst>
          </p:cNvPr>
          <p:cNvSpPr txBox="1"/>
          <p:nvPr/>
        </p:nvSpPr>
        <p:spPr>
          <a:xfrm>
            <a:off x="779002" y="3537379"/>
            <a:ext cx="900000" cy="612000"/>
          </a:xfrm>
          <a:prstGeom prst="rect">
            <a:avLst/>
          </a:prstGeom>
          <a:solidFill>
            <a:srgbClr val="6681E4"/>
          </a:solidFill>
          <a:ln w="15875">
            <a:solidFill>
              <a:schemeClr val="bg1"/>
            </a:solidFill>
          </a:ln>
        </p:spPr>
        <p:txBody>
          <a:bodyPr wrap="square" rtlCol="0" anchor="ctr">
            <a:noAutofit/>
          </a:bodyPr>
          <a:lstStyle/>
          <a:p>
            <a:r>
              <a:rPr lang="en-GB" sz="1000" dirty="0">
                <a:solidFill>
                  <a:schemeClr val="bg1"/>
                </a:solidFill>
                <a:latin typeface="Cabin" pitchFamily="2" charset="77"/>
              </a:rPr>
              <a:t>Syllabus</a:t>
            </a:r>
          </a:p>
        </p:txBody>
      </p:sp>
      <p:sp>
        <p:nvSpPr>
          <p:cNvPr id="54" name="TextBox 53">
            <a:extLst>
              <a:ext uri="{FF2B5EF4-FFF2-40B4-BE49-F238E27FC236}">
                <a16:creationId xmlns:a16="http://schemas.microsoft.com/office/drawing/2014/main" id="{DD80DB99-122E-F785-3F8D-D0DDAB37F5A7}"/>
              </a:ext>
            </a:extLst>
          </p:cNvPr>
          <p:cNvSpPr txBox="1"/>
          <p:nvPr/>
        </p:nvSpPr>
        <p:spPr>
          <a:xfrm>
            <a:off x="779002" y="4162161"/>
            <a:ext cx="900000" cy="612000"/>
          </a:xfrm>
          <a:prstGeom prst="rect">
            <a:avLst/>
          </a:prstGeom>
          <a:solidFill>
            <a:srgbClr val="6A99AA"/>
          </a:solidFill>
          <a:ln w="15875">
            <a:solidFill>
              <a:schemeClr val="bg1"/>
            </a:solidFill>
          </a:ln>
        </p:spPr>
        <p:txBody>
          <a:bodyPr wrap="square" rtlCol="0" anchor="ctr">
            <a:noAutofit/>
          </a:bodyPr>
          <a:lstStyle/>
          <a:p>
            <a:r>
              <a:rPr lang="en-GB" sz="1000" dirty="0">
                <a:solidFill>
                  <a:schemeClr val="bg1"/>
                </a:solidFill>
                <a:latin typeface="Cabin" pitchFamily="2" charset="77"/>
              </a:rPr>
              <a:t>Apprentice-ships</a:t>
            </a:r>
          </a:p>
        </p:txBody>
      </p:sp>
      <p:sp>
        <p:nvSpPr>
          <p:cNvPr id="55" name="TextBox 54">
            <a:extLst>
              <a:ext uri="{FF2B5EF4-FFF2-40B4-BE49-F238E27FC236}">
                <a16:creationId xmlns:a16="http://schemas.microsoft.com/office/drawing/2014/main" id="{CED8AC7A-29CE-CA21-E48D-5B91E9114B01}"/>
              </a:ext>
            </a:extLst>
          </p:cNvPr>
          <p:cNvSpPr txBox="1"/>
          <p:nvPr/>
        </p:nvSpPr>
        <p:spPr>
          <a:xfrm>
            <a:off x="779002" y="4795272"/>
            <a:ext cx="900000" cy="612000"/>
          </a:xfrm>
          <a:prstGeom prst="rect">
            <a:avLst/>
          </a:prstGeom>
          <a:solidFill>
            <a:srgbClr val="ABB46C"/>
          </a:solidFill>
          <a:ln w="15875">
            <a:solidFill>
              <a:schemeClr val="bg1"/>
            </a:solidFill>
          </a:ln>
        </p:spPr>
        <p:txBody>
          <a:bodyPr wrap="square" rtlCol="0" anchor="ctr">
            <a:noAutofit/>
          </a:bodyPr>
          <a:lstStyle/>
          <a:p>
            <a:r>
              <a:rPr lang="en-GB" sz="1000" dirty="0">
                <a:solidFill>
                  <a:schemeClr val="bg1"/>
                </a:solidFill>
                <a:latin typeface="Cabin" pitchFamily="2" charset="77"/>
              </a:rPr>
              <a:t>Aimed at</a:t>
            </a:r>
          </a:p>
        </p:txBody>
      </p:sp>
      <p:sp>
        <p:nvSpPr>
          <p:cNvPr id="2" name="TextBox 1">
            <a:extLst>
              <a:ext uri="{FF2B5EF4-FFF2-40B4-BE49-F238E27FC236}">
                <a16:creationId xmlns:a16="http://schemas.microsoft.com/office/drawing/2014/main" id="{29A884B4-9C45-7F63-5BC7-FE453ACC42A9}"/>
              </a:ext>
            </a:extLst>
          </p:cNvPr>
          <p:cNvSpPr txBox="1"/>
          <p:nvPr/>
        </p:nvSpPr>
        <p:spPr>
          <a:xfrm>
            <a:off x="8597289" y="4237329"/>
            <a:ext cx="2233695" cy="461665"/>
          </a:xfrm>
          <a:prstGeom prst="rect">
            <a:avLst/>
          </a:prstGeom>
          <a:noFill/>
        </p:spPr>
        <p:txBody>
          <a:bodyPr wrap="square" rtlCol="0">
            <a:spAutoFit/>
          </a:bodyPr>
          <a:lstStyle/>
          <a:p>
            <a:r>
              <a:rPr lang="en-GB" sz="1200" dirty="0">
                <a:solidFill>
                  <a:srgbClr val="466C7A"/>
                </a:solidFill>
                <a:latin typeface="Cabin" pitchFamily="2" charset="0"/>
              </a:rPr>
              <a:t>Internal Audit Professional </a:t>
            </a:r>
          </a:p>
          <a:p>
            <a:r>
              <a:rPr lang="en-GB" sz="1200" dirty="0">
                <a:solidFill>
                  <a:srgbClr val="466C7A"/>
                </a:solidFill>
                <a:latin typeface="Cabin" pitchFamily="2" charset="0"/>
              </a:rPr>
              <a:t>(Level 7)</a:t>
            </a:r>
          </a:p>
        </p:txBody>
      </p:sp>
      <p:pic>
        <p:nvPicPr>
          <p:cNvPr id="4" name="Picture 3" descr="A blue circle with a black background&#10;&#10;AI-generated content may be incorrect.">
            <a:extLst>
              <a:ext uri="{FF2B5EF4-FFF2-40B4-BE49-F238E27FC236}">
                <a16:creationId xmlns:a16="http://schemas.microsoft.com/office/drawing/2014/main" id="{F4F1E17E-239F-1CC2-A900-76BC6C1E7642}"/>
              </a:ext>
            </a:extLst>
          </p:cNvPr>
          <p:cNvPicPr>
            <a:picLocks noChangeAspect="1"/>
          </p:cNvPicPr>
          <p:nvPr/>
        </p:nvPicPr>
        <p:blipFill>
          <a:blip r:embed="rId3">
            <a:extLst>
              <a:ext uri="{28A0092B-C50C-407E-A947-70E740481C1C}">
                <a14:useLocalDpi xmlns:a14="http://schemas.microsoft.com/office/drawing/2010/main" val="0"/>
              </a:ext>
            </a:extLst>
          </a:blip>
          <a:srcRect r="56750"/>
          <a:stretch>
            <a:fillRect/>
          </a:stretch>
        </p:blipFill>
        <p:spPr>
          <a:xfrm>
            <a:off x="919863" y="1271329"/>
            <a:ext cx="618277" cy="604031"/>
          </a:xfrm>
          <a:prstGeom prst="rect">
            <a:avLst/>
          </a:prstGeom>
        </p:spPr>
      </p:pic>
      <p:sp>
        <p:nvSpPr>
          <p:cNvPr id="7" name="TextBox 6">
            <a:extLst>
              <a:ext uri="{FF2B5EF4-FFF2-40B4-BE49-F238E27FC236}">
                <a16:creationId xmlns:a16="http://schemas.microsoft.com/office/drawing/2014/main" id="{2DF43B76-008C-A177-7E97-A87E8D7639E1}"/>
              </a:ext>
            </a:extLst>
          </p:cNvPr>
          <p:cNvSpPr txBox="1"/>
          <p:nvPr/>
        </p:nvSpPr>
        <p:spPr>
          <a:xfrm>
            <a:off x="1659319" y="1205071"/>
            <a:ext cx="4410182" cy="736548"/>
          </a:xfrm>
          <a:prstGeom prst="rect">
            <a:avLst/>
          </a:prstGeom>
          <a:noFill/>
        </p:spPr>
        <p:txBody>
          <a:bodyPr wrap="none" rtlCol="0">
            <a:spAutoFit/>
          </a:bodyPr>
          <a:lstStyle/>
          <a:p>
            <a:pPr>
              <a:lnSpc>
                <a:spcPts val="2500"/>
              </a:lnSpc>
            </a:pPr>
            <a:r>
              <a:rPr lang="en-GB" sz="1600" dirty="0">
                <a:solidFill>
                  <a:srgbClr val="182E7B"/>
                </a:solidFill>
                <a:latin typeface="+mj-lt"/>
              </a:rPr>
              <a:t>Chartered IIA</a:t>
            </a:r>
          </a:p>
          <a:p>
            <a:pPr>
              <a:lnSpc>
                <a:spcPts val="2500"/>
              </a:lnSpc>
            </a:pPr>
            <a:r>
              <a:rPr lang="en-GB" sz="2800" dirty="0">
                <a:solidFill>
                  <a:srgbClr val="182E7B"/>
                </a:solidFill>
                <a:latin typeface="+mj-lt"/>
              </a:rPr>
              <a:t>Qualifications Framework </a:t>
            </a:r>
          </a:p>
        </p:txBody>
      </p:sp>
      <p:sp>
        <p:nvSpPr>
          <p:cNvPr id="9" name="Rectangle 8">
            <a:extLst>
              <a:ext uri="{FF2B5EF4-FFF2-40B4-BE49-F238E27FC236}">
                <a16:creationId xmlns:a16="http://schemas.microsoft.com/office/drawing/2014/main" id="{6BF590EE-4B6D-7CEF-CD51-F42C39413DF8}"/>
              </a:ext>
            </a:extLst>
          </p:cNvPr>
          <p:cNvSpPr/>
          <p:nvPr/>
        </p:nvSpPr>
        <p:spPr>
          <a:xfrm>
            <a:off x="708212" y="5415473"/>
            <a:ext cx="10497670" cy="8956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normAutofit fontScale="92500"/>
          </a:bodyPr>
          <a:lstStyle/>
          <a:p>
            <a:pPr algn="ctr">
              <a:lnSpc>
                <a:spcPct val="130000"/>
              </a:lnSpc>
            </a:pPr>
            <a:endParaRPr lang="en-GB" sz="2800" dirty="0"/>
          </a:p>
        </p:txBody>
      </p:sp>
      <p:sp>
        <p:nvSpPr>
          <p:cNvPr id="10" name="TextBox 9">
            <a:extLst>
              <a:ext uri="{FF2B5EF4-FFF2-40B4-BE49-F238E27FC236}">
                <a16:creationId xmlns:a16="http://schemas.microsoft.com/office/drawing/2014/main" id="{1ACBDB70-50AD-280B-ABD5-D8418837545F}"/>
              </a:ext>
            </a:extLst>
          </p:cNvPr>
          <p:cNvSpPr txBox="1"/>
          <p:nvPr/>
        </p:nvSpPr>
        <p:spPr>
          <a:xfrm>
            <a:off x="708211" y="1195242"/>
            <a:ext cx="10563925" cy="4830705"/>
          </a:xfrm>
          <a:prstGeom prst="rect">
            <a:avLst/>
          </a:prstGeom>
          <a:noFill/>
          <a:ln w="12700">
            <a:gradFill flip="none" rotWithShape="1">
              <a:gsLst>
                <a:gs pos="0">
                  <a:schemeClr val="bg1">
                    <a:lumMod val="85000"/>
                  </a:schemeClr>
                </a:gs>
                <a:gs pos="100000">
                  <a:schemeClr val="bg1"/>
                </a:gs>
              </a:gsLst>
              <a:lin ang="0" scaled="1"/>
              <a:tileRect/>
            </a:gradFill>
          </a:ln>
        </p:spPr>
        <p:txBody>
          <a:bodyPr wrap="square" rtlCol="0" anchor="ctr">
            <a:noAutofit/>
          </a:bodyPr>
          <a:lstStyle/>
          <a:p>
            <a:endParaRPr lang="en-GB" sz="1000" dirty="0">
              <a:solidFill>
                <a:schemeClr val="bg1"/>
              </a:solidFill>
              <a:latin typeface="Cabin" pitchFamily="2" charset="77"/>
            </a:endParaRPr>
          </a:p>
        </p:txBody>
      </p:sp>
    </p:spTree>
    <p:extLst>
      <p:ext uri="{BB962C8B-B14F-4D97-AF65-F5344CB8AC3E}">
        <p14:creationId xmlns:p14="http://schemas.microsoft.com/office/powerpoint/2010/main" val="42001724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4530C-087F-C86B-5B0E-9D24EF0FEB79}"/>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F5E0AA03-D782-7998-D0FD-E4F4E4EF6F02}"/>
              </a:ext>
            </a:extLst>
          </p:cNvPr>
          <p:cNvSpPr>
            <a:spLocks noGrp="1"/>
          </p:cNvSpPr>
          <p:nvPr>
            <p:ph type="title"/>
          </p:nvPr>
        </p:nvSpPr>
        <p:spPr>
          <a:xfrm>
            <a:off x="385439" y="365125"/>
            <a:ext cx="11430740" cy="911225"/>
          </a:xfrm>
        </p:spPr>
        <p:txBody>
          <a:bodyPr>
            <a:normAutofit/>
          </a:bodyPr>
          <a:lstStyle/>
          <a:p>
            <a:r>
              <a:rPr lang="en-GB" dirty="0"/>
              <a:t>Learning programmes (April - Sept)</a:t>
            </a:r>
          </a:p>
        </p:txBody>
      </p:sp>
      <p:sp>
        <p:nvSpPr>
          <p:cNvPr id="16" name="Content Placeholder 15">
            <a:extLst>
              <a:ext uri="{FF2B5EF4-FFF2-40B4-BE49-F238E27FC236}">
                <a16:creationId xmlns:a16="http://schemas.microsoft.com/office/drawing/2014/main" id="{77B63F1F-E1C4-95C3-8F14-29E1DE169E8A}"/>
              </a:ext>
            </a:extLst>
          </p:cNvPr>
          <p:cNvSpPr>
            <a:spLocks noGrp="1"/>
          </p:cNvSpPr>
          <p:nvPr>
            <p:ph idx="1"/>
          </p:nvPr>
        </p:nvSpPr>
        <p:spPr>
          <a:xfrm>
            <a:off x="754855" y="1495425"/>
            <a:ext cx="11061323" cy="4533900"/>
          </a:xfrm>
        </p:spPr>
        <p:txBody>
          <a:bodyPr vert="horz" lIns="91440" tIns="45720" rIns="91440" bIns="45720" rtlCol="0" anchor="t">
            <a:normAutofit/>
          </a:bodyPr>
          <a:lstStyle/>
          <a:p>
            <a:pPr marL="0" indent="0">
              <a:buNone/>
            </a:pPr>
            <a:r>
              <a:rPr lang="en-GB" sz="2000" b="1" dirty="0">
                <a:solidFill>
                  <a:srgbClr val="000000"/>
                </a:solidFill>
                <a:latin typeface="Cabin"/>
              </a:rPr>
              <a:t>CIA:</a:t>
            </a:r>
            <a:endParaRPr lang="en-GB" b="1" dirty="0"/>
          </a:p>
          <a:p>
            <a:r>
              <a:rPr lang="en-GB" sz="2000" dirty="0">
                <a:solidFill>
                  <a:srgbClr val="000000"/>
                </a:solidFill>
                <a:latin typeface="Cabin"/>
              </a:rPr>
              <a:t>245 students registered on the CIA since 1 April, and 200 members became CIA </a:t>
            </a:r>
          </a:p>
          <a:p>
            <a:r>
              <a:rPr lang="en-GB" sz="2000" dirty="0">
                <a:solidFill>
                  <a:srgbClr val="000000"/>
                </a:solidFill>
                <a:latin typeface="Cabin"/>
              </a:rPr>
              <a:t>899 members have sat the exam so far this year</a:t>
            </a:r>
          </a:p>
          <a:p>
            <a:r>
              <a:rPr lang="en-GB" sz="2000" dirty="0">
                <a:solidFill>
                  <a:srgbClr val="000000"/>
                </a:solidFill>
                <a:latin typeface="Cabin"/>
              </a:rPr>
              <a:t>151 learning programme bookings</a:t>
            </a:r>
          </a:p>
          <a:p>
            <a:r>
              <a:rPr lang="en-GB" sz="2000" dirty="0">
                <a:latin typeface="Cabin"/>
              </a:rPr>
              <a:t>The pass rate for UKI is now 67% compared to the international average of 42%</a:t>
            </a:r>
          </a:p>
          <a:p>
            <a:pPr marL="0" indent="0">
              <a:buNone/>
            </a:pPr>
            <a:endParaRPr lang="en-GB" sz="500" b="1" dirty="0">
              <a:solidFill>
                <a:srgbClr val="000000"/>
              </a:solidFill>
              <a:latin typeface="Cabin"/>
            </a:endParaRPr>
          </a:p>
          <a:p>
            <a:pPr marL="0" indent="0">
              <a:buNone/>
            </a:pPr>
            <a:r>
              <a:rPr lang="en-GB" sz="2000" b="1" dirty="0">
                <a:solidFill>
                  <a:srgbClr val="000000"/>
                </a:solidFill>
                <a:latin typeface="Cabin"/>
              </a:rPr>
              <a:t>Chartered:</a:t>
            </a:r>
            <a:endParaRPr lang="en-GB" dirty="0"/>
          </a:p>
          <a:p>
            <a:r>
              <a:rPr lang="en-GB" sz="2000" dirty="0">
                <a:solidFill>
                  <a:srgbClr val="000000"/>
                </a:solidFill>
                <a:latin typeface="Cabin"/>
              </a:rPr>
              <a:t>37 students registered for Chartered by Learning</a:t>
            </a:r>
            <a:endParaRPr lang="en-GB" sz="2000" dirty="0">
              <a:latin typeface="Cabin"/>
            </a:endParaRPr>
          </a:p>
          <a:p>
            <a:r>
              <a:rPr lang="en-GB" sz="2000" dirty="0">
                <a:solidFill>
                  <a:srgbClr val="000000"/>
                </a:solidFill>
                <a:latin typeface="Cabin"/>
              </a:rPr>
              <a:t>13 members completed Chartered by Experience</a:t>
            </a:r>
          </a:p>
        </p:txBody>
      </p:sp>
      <p:sp>
        <p:nvSpPr>
          <p:cNvPr id="5" name="Footer Placeholder 4">
            <a:extLst>
              <a:ext uri="{FF2B5EF4-FFF2-40B4-BE49-F238E27FC236}">
                <a16:creationId xmlns:a16="http://schemas.microsoft.com/office/drawing/2014/main" id="{893AB935-BF31-B28B-270F-E5ACBC7DEC74}"/>
              </a:ext>
            </a:extLst>
          </p:cNvPr>
          <p:cNvSpPr>
            <a:spLocks noGrp="1"/>
          </p:cNvSpPr>
          <p:nvPr>
            <p:ph type="ftr" sz="quarter" idx="11"/>
          </p:nvPr>
        </p:nvSpPr>
        <p:spPr>
          <a:xfrm>
            <a:off x="850106" y="6236880"/>
            <a:ext cx="6617494" cy="365125"/>
          </a:xfrm>
        </p:spPr>
        <p:txBody>
          <a:bodyPr/>
          <a:lstStyle/>
          <a:p>
            <a:r>
              <a:rPr lang="en-GB"/>
              <a:t>Quarterly membership report – Q4 2024/25</a:t>
            </a:r>
          </a:p>
        </p:txBody>
      </p:sp>
      <p:sp>
        <p:nvSpPr>
          <p:cNvPr id="6" name="Slide Number Placeholder 5">
            <a:extLst>
              <a:ext uri="{FF2B5EF4-FFF2-40B4-BE49-F238E27FC236}">
                <a16:creationId xmlns:a16="http://schemas.microsoft.com/office/drawing/2014/main" id="{DA3DAE5F-8394-CADC-D784-3BC8ADC4A470}"/>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22</a:t>
            </a:fld>
            <a:endParaRPr lang="en-GB"/>
          </a:p>
        </p:txBody>
      </p:sp>
    </p:spTree>
    <p:extLst>
      <p:ext uri="{BB962C8B-B14F-4D97-AF65-F5344CB8AC3E}">
        <p14:creationId xmlns:p14="http://schemas.microsoft.com/office/powerpoint/2010/main" val="3006482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08C94-921D-17FA-E5FC-1E8E4E1D6D7E}"/>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0C729304-632B-616C-EFBC-FFD118E41074}"/>
              </a:ext>
            </a:extLst>
          </p:cNvPr>
          <p:cNvSpPr>
            <a:spLocks noGrp="1"/>
          </p:cNvSpPr>
          <p:nvPr>
            <p:ph type="title"/>
          </p:nvPr>
        </p:nvSpPr>
        <p:spPr>
          <a:xfrm>
            <a:off x="385439" y="365125"/>
            <a:ext cx="11430740" cy="911225"/>
          </a:xfrm>
        </p:spPr>
        <p:txBody>
          <a:bodyPr>
            <a:normAutofit/>
          </a:bodyPr>
          <a:lstStyle/>
          <a:p>
            <a:r>
              <a:rPr lang="en-GB" dirty="0"/>
              <a:t>Learning programmes (April - Sept)</a:t>
            </a:r>
          </a:p>
        </p:txBody>
      </p:sp>
      <p:sp>
        <p:nvSpPr>
          <p:cNvPr id="5" name="Footer Placeholder 4">
            <a:extLst>
              <a:ext uri="{FF2B5EF4-FFF2-40B4-BE49-F238E27FC236}">
                <a16:creationId xmlns:a16="http://schemas.microsoft.com/office/drawing/2014/main" id="{EA97E464-286F-96CA-898A-AF7A0DB477A1}"/>
              </a:ext>
            </a:extLst>
          </p:cNvPr>
          <p:cNvSpPr>
            <a:spLocks noGrp="1"/>
          </p:cNvSpPr>
          <p:nvPr>
            <p:ph type="ftr" sz="quarter" idx="11"/>
          </p:nvPr>
        </p:nvSpPr>
        <p:spPr>
          <a:xfrm>
            <a:off x="850106" y="6236880"/>
            <a:ext cx="6617494" cy="365125"/>
          </a:xfrm>
        </p:spPr>
        <p:txBody>
          <a:bodyPr/>
          <a:lstStyle/>
          <a:p>
            <a:r>
              <a:rPr lang="en-GB"/>
              <a:t>Quarterly membership report – Q4 2024/25</a:t>
            </a:r>
          </a:p>
        </p:txBody>
      </p:sp>
      <p:sp>
        <p:nvSpPr>
          <p:cNvPr id="6" name="Slide Number Placeholder 5">
            <a:extLst>
              <a:ext uri="{FF2B5EF4-FFF2-40B4-BE49-F238E27FC236}">
                <a16:creationId xmlns:a16="http://schemas.microsoft.com/office/drawing/2014/main" id="{0CA1E034-C38C-46A7-EE42-9B8B0E1CA935}"/>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23</a:t>
            </a:fld>
            <a:endParaRPr lang="en-GB"/>
          </a:p>
        </p:txBody>
      </p:sp>
      <p:sp>
        <p:nvSpPr>
          <p:cNvPr id="4" name="Content Placeholder 15">
            <a:extLst>
              <a:ext uri="{FF2B5EF4-FFF2-40B4-BE49-F238E27FC236}">
                <a16:creationId xmlns:a16="http://schemas.microsoft.com/office/drawing/2014/main" id="{47F794F8-D7C2-49FD-239C-DBA65909961C}"/>
              </a:ext>
            </a:extLst>
          </p:cNvPr>
          <p:cNvSpPr>
            <a:spLocks noGrp="1"/>
          </p:cNvSpPr>
          <p:nvPr>
            <p:ph idx="1"/>
          </p:nvPr>
        </p:nvSpPr>
        <p:spPr>
          <a:xfrm>
            <a:off x="754855" y="1495425"/>
            <a:ext cx="11061323" cy="4533900"/>
          </a:xfrm>
        </p:spPr>
        <p:txBody>
          <a:bodyPr vert="horz" lIns="91440" tIns="45720" rIns="91440" bIns="45720" rtlCol="0" anchor="t">
            <a:normAutofit/>
          </a:bodyPr>
          <a:lstStyle/>
          <a:p>
            <a:pPr marL="0" indent="0">
              <a:buNone/>
            </a:pPr>
            <a:r>
              <a:rPr lang="en-GB" sz="2000" b="1" dirty="0">
                <a:solidFill>
                  <a:srgbClr val="000000"/>
                </a:solidFill>
                <a:latin typeface="Cabin"/>
              </a:rPr>
              <a:t>Foundations of internal auditing:</a:t>
            </a:r>
            <a:endParaRPr lang="en-US" sz="2000" dirty="0">
              <a:latin typeface="Cabin"/>
            </a:endParaRPr>
          </a:p>
          <a:p>
            <a:r>
              <a:rPr lang="en-GB" sz="2000" dirty="0">
                <a:solidFill>
                  <a:srgbClr val="000000"/>
                </a:solidFill>
                <a:latin typeface="Cabin"/>
              </a:rPr>
              <a:t>40 students registered</a:t>
            </a:r>
          </a:p>
          <a:p>
            <a:r>
              <a:rPr lang="en-GB" sz="2000" dirty="0">
                <a:solidFill>
                  <a:srgbClr val="000000"/>
                </a:solidFill>
                <a:latin typeface="Cabin"/>
                <a:cs typeface="Arial"/>
              </a:rPr>
              <a:t>Will soon write to members holding </a:t>
            </a:r>
            <a:r>
              <a:rPr lang="en-GB" sz="2000" dirty="0" err="1">
                <a:solidFill>
                  <a:srgbClr val="000000"/>
                </a:solidFill>
                <a:latin typeface="Cabin"/>
                <a:cs typeface="Arial"/>
              </a:rPr>
              <a:t>IACert</a:t>
            </a:r>
            <a:r>
              <a:rPr lang="en-GB" sz="2000" dirty="0">
                <a:solidFill>
                  <a:srgbClr val="000000"/>
                </a:solidFill>
                <a:latin typeface="Cabin"/>
                <a:cs typeface="Arial"/>
              </a:rPr>
              <a:t> to invite them to take the FIA designation</a:t>
            </a:r>
          </a:p>
          <a:p>
            <a:pPr marL="0" indent="0">
              <a:lnSpc>
                <a:spcPct val="110000"/>
              </a:lnSpc>
              <a:spcBef>
                <a:spcPts val="0"/>
              </a:spcBef>
              <a:buNone/>
            </a:pPr>
            <a:endParaRPr lang="en-GB" sz="2000" b="1" dirty="0">
              <a:latin typeface="Cabin"/>
            </a:endParaRPr>
          </a:p>
          <a:p>
            <a:pPr marL="0" indent="0">
              <a:buNone/>
            </a:pPr>
            <a:r>
              <a:rPr lang="en-GB" sz="2000" b="1" dirty="0">
                <a:latin typeface="Cabin"/>
              </a:rPr>
              <a:t>Apprenticeships:</a:t>
            </a:r>
          </a:p>
          <a:p>
            <a:pPr marL="266065" indent="-274320"/>
            <a:r>
              <a:rPr lang="en-GB" sz="2000" dirty="0">
                <a:latin typeface="Cabin"/>
              </a:rPr>
              <a:t>Internal Audit Practitioner (Level 4): 48 apprentices completed EPA</a:t>
            </a:r>
            <a:endParaRPr lang="en-GB" sz="2000" dirty="0">
              <a:latin typeface="Cabin" pitchFamily="2" charset="0"/>
            </a:endParaRPr>
          </a:p>
          <a:p>
            <a:pPr marL="266065" indent="-274320"/>
            <a:r>
              <a:rPr lang="en-GB" sz="2000" dirty="0">
                <a:latin typeface="Cabin"/>
                <a:cs typeface="Arial"/>
              </a:rPr>
              <a:t>Internal Audit Professional (Level 7):  12 apprentices completed EPA</a:t>
            </a:r>
            <a:endParaRPr lang="en-GB" sz="2000" dirty="0">
              <a:latin typeface="Cabin" pitchFamily="2" charset="0"/>
              <a:cs typeface="Arial"/>
            </a:endParaRPr>
          </a:p>
          <a:p>
            <a:pPr indent="0">
              <a:lnSpc>
                <a:spcPct val="120000"/>
              </a:lnSpc>
              <a:spcBef>
                <a:spcPts val="0"/>
              </a:spcBef>
            </a:pPr>
            <a:endParaRPr lang="en-GB" sz="2000" dirty="0">
              <a:solidFill>
                <a:srgbClr val="212529"/>
              </a:solidFill>
              <a:latin typeface="Cabin"/>
              <a:cs typeface="Arial"/>
            </a:endParaRPr>
          </a:p>
          <a:p>
            <a:pPr marL="266065" indent="-274320"/>
            <a:endParaRPr lang="en-GB" sz="2000" dirty="0">
              <a:latin typeface="Cabin"/>
              <a:cs typeface="Arial"/>
            </a:endParaRPr>
          </a:p>
          <a:p>
            <a:endParaRPr lang="en-GB" dirty="0"/>
          </a:p>
        </p:txBody>
      </p:sp>
    </p:spTree>
    <p:extLst>
      <p:ext uri="{BB962C8B-B14F-4D97-AF65-F5344CB8AC3E}">
        <p14:creationId xmlns:p14="http://schemas.microsoft.com/office/powerpoint/2010/main" val="942738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0D9C0-96E6-2940-A6A9-F90838C77CBE}"/>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5F93E8F4-6D7E-A62E-AA97-7E83FF4AF55C}"/>
              </a:ext>
            </a:extLst>
          </p:cNvPr>
          <p:cNvSpPr>
            <a:spLocks noGrp="1"/>
          </p:cNvSpPr>
          <p:nvPr>
            <p:ph type="title"/>
          </p:nvPr>
        </p:nvSpPr>
        <p:spPr>
          <a:xfrm>
            <a:off x="385439" y="365125"/>
            <a:ext cx="11430740" cy="911225"/>
          </a:xfrm>
        </p:spPr>
        <p:txBody>
          <a:bodyPr>
            <a:normAutofit/>
          </a:bodyPr>
          <a:lstStyle/>
          <a:p>
            <a:r>
              <a:rPr lang="en-GB" dirty="0">
                <a:latin typeface="Arial"/>
                <a:cs typeface="Arial"/>
              </a:rPr>
              <a:t>Training and On demand courses (April - Sept)</a:t>
            </a:r>
            <a:endParaRPr lang="en-GB" dirty="0">
              <a:solidFill>
                <a:srgbClr val="000000"/>
              </a:solidFill>
              <a:latin typeface="Arial"/>
              <a:cs typeface="Arial"/>
            </a:endParaRPr>
          </a:p>
        </p:txBody>
      </p:sp>
      <p:sp>
        <p:nvSpPr>
          <p:cNvPr id="16" name="Content Placeholder 15">
            <a:extLst>
              <a:ext uri="{FF2B5EF4-FFF2-40B4-BE49-F238E27FC236}">
                <a16:creationId xmlns:a16="http://schemas.microsoft.com/office/drawing/2014/main" id="{9979D2BB-E2A7-A1CA-1814-792CFC3749D4}"/>
              </a:ext>
            </a:extLst>
          </p:cNvPr>
          <p:cNvSpPr>
            <a:spLocks noGrp="1"/>
          </p:cNvSpPr>
          <p:nvPr>
            <p:ph idx="1"/>
          </p:nvPr>
        </p:nvSpPr>
        <p:spPr>
          <a:xfrm>
            <a:off x="754855" y="1495425"/>
            <a:ext cx="11061323" cy="4533900"/>
          </a:xfrm>
        </p:spPr>
        <p:txBody>
          <a:bodyPr vert="horz" lIns="91440" tIns="45720" rIns="91440" bIns="45720" rtlCol="0" anchor="t">
            <a:normAutofit/>
          </a:bodyPr>
          <a:lstStyle/>
          <a:p>
            <a:pPr marL="0" indent="0">
              <a:buNone/>
            </a:pPr>
            <a:r>
              <a:rPr lang="en-GB" sz="2000" b="1" dirty="0">
                <a:solidFill>
                  <a:srgbClr val="000000"/>
                </a:solidFill>
                <a:latin typeface="Cabin"/>
                <a:cs typeface="Arial"/>
              </a:rPr>
              <a:t>Training:</a:t>
            </a:r>
          </a:p>
          <a:p>
            <a:pPr>
              <a:buFont typeface="Arial"/>
              <a:buChar char="•"/>
            </a:pPr>
            <a:r>
              <a:rPr lang="en-GB" sz="2000" dirty="0">
                <a:solidFill>
                  <a:srgbClr val="000000"/>
                </a:solidFill>
                <a:latin typeface="Cabin"/>
                <a:cs typeface="Arial"/>
              </a:rPr>
              <a:t>Number of Training courses run over the period: 58 </a:t>
            </a:r>
            <a:endParaRPr lang="en-GB" sz="2000" dirty="0">
              <a:solidFill>
                <a:srgbClr val="041233"/>
              </a:solidFill>
              <a:latin typeface="Cabin"/>
              <a:cs typeface="Arial"/>
            </a:endParaRPr>
          </a:p>
          <a:p>
            <a:pPr>
              <a:buFont typeface="Arial"/>
              <a:buChar char="•"/>
            </a:pPr>
            <a:r>
              <a:rPr lang="en-GB" sz="2000" dirty="0">
                <a:solidFill>
                  <a:srgbClr val="000000"/>
                </a:solidFill>
                <a:latin typeface="Cabin"/>
                <a:cs typeface="Arial"/>
              </a:rPr>
              <a:t>Number of Training course bookings: 250</a:t>
            </a:r>
            <a:endParaRPr lang="en-GB" sz="2000" dirty="0">
              <a:latin typeface="Cabin"/>
              <a:cs typeface="Arial"/>
            </a:endParaRPr>
          </a:p>
          <a:p>
            <a:pPr>
              <a:buFont typeface="Arial"/>
              <a:buChar char="•"/>
            </a:pPr>
            <a:r>
              <a:rPr lang="en-GB" sz="2000" b="1" dirty="0">
                <a:solidFill>
                  <a:srgbClr val="041233"/>
                </a:solidFill>
                <a:latin typeface="Cabin"/>
                <a:cs typeface="Arial"/>
              </a:rPr>
              <a:t>NB </a:t>
            </a:r>
            <a:r>
              <a:rPr lang="en-GB" sz="2000" i="1" dirty="0">
                <a:solidFill>
                  <a:srgbClr val="041233"/>
                </a:solidFill>
                <a:latin typeface="Cabin"/>
                <a:cs typeface="Arial"/>
              </a:rPr>
              <a:t>You can review all our upcoming training courses here</a:t>
            </a:r>
            <a:r>
              <a:rPr lang="en-GB" sz="2000" dirty="0">
                <a:solidFill>
                  <a:srgbClr val="041233"/>
                </a:solidFill>
                <a:latin typeface="Cabin"/>
                <a:cs typeface="Arial"/>
              </a:rPr>
              <a:t>: </a:t>
            </a:r>
            <a:r>
              <a:rPr lang="en-GB" sz="2000" dirty="0">
                <a:solidFill>
                  <a:srgbClr val="041233"/>
                </a:solidFill>
                <a:latin typeface="Cabin"/>
                <a:cs typeface="Arial"/>
                <a:hlinkClick r:id="rId2"/>
              </a:rPr>
              <a:t>https://charterediia.org/training-courses/</a:t>
            </a:r>
            <a:r>
              <a:rPr lang="en-GB" sz="2000" dirty="0">
                <a:solidFill>
                  <a:srgbClr val="041233"/>
                </a:solidFill>
                <a:latin typeface="Cabin"/>
                <a:cs typeface="Arial"/>
              </a:rPr>
              <a:t> </a:t>
            </a:r>
            <a:endParaRPr lang="en-GB" dirty="0"/>
          </a:p>
          <a:p>
            <a:pPr marL="0" indent="0">
              <a:buNone/>
            </a:pPr>
            <a:endParaRPr lang="en-GB" sz="2000" dirty="0">
              <a:solidFill>
                <a:srgbClr val="000000"/>
              </a:solidFill>
              <a:latin typeface="Cabin"/>
              <a:cs typeface="Arial"/>
            </a:endParaRPr>
          </a:p>
          <a:p>
            <a:pPr marL="0" indent="0">
              <a:buFont typeface="Arial"/>
              <a:buNone/>
            </a:pPr>
            <a:r>
              <a:rPr lang="en-GB" sz="2000" b="1" dirty="0">
                <a:solidFill>
                  <a:srgbClr val="000000"/>
                </a:solidFill>
                <a:latin typeface="Cabin"/>
                <a:cs typeface="Arial"/>
              </a:rPr>
              <a:t>On demand:</a:t>
            </a:r>
          </a:p>
          <a:p>
            <a:pPr>
              <a:buFont typeface="Arial"/>
              <a:buChar char="•"/>
            </a:pPr>
            <a:r>
              <a:rPr lang="en-GB" sz="2000" dirty="0">
                <a:solidFill>
                  <a:srgbClr val="000000"/>
                </a:solidFill>
                <a:latin typeface="Cabin"/>
                <a:cs typeface="Arial"/>
              </a:rPr>
              <a:t>Number of On-demand courses: 14 </a:t>
            </a:r>
            <a:endParaRPr lang="en-GB" sz="2000">
              <a:solidFill>
                <a:srgbClr val="041233"/>
              </a:solidFill>
              <a:latin typeface="Cabin"/>
              <a:cs typeface="Arial"/>
            </a:endParaRPr>
          </a:p>
          <a:p>
            <a:pPr>
              <a:buFont typeface="Arial"/>
              <a:buChar char="•"/>
            </a:pPr>
            <a:r>
              <a:rPr lang="en-GB" sz="2000" dirty="0">
                <a:solidFill>
                  <a:srgbClr val="000000"/>
                </a:solidFill>
                <a:latin typeface="Cabin"/>
                <a:cs typeface="Arial"/>
              </a:rPr>
              <a:t>Number of On demand bookings: 111 people </a:t>
            </a:r>
            <a:endParaRPr lang="en-GB" sz="2000" dirty="0">
              <a:solidFill>
                <a:srgbClr val="041233"/>
              </a:solidFill>
              <a:latin typeface="Cabin"/>
              <a:cs typeface="Arial"/>
            </a:endParaRPr>
          </a:p>
          <a:p>
            <a:pPr marL="0" indent="0">
              <a:buNone/>
            </a:pPr>
            <a:endParaRPr lang="en-GB" sz="2000" dirty="0">
              <a:latin typeface="Cabin"/>
            </a:endParaRPr>
          </a:p>
        </p:txBody>
      </p:sp>
      <p:sp>
        <p:nvSpPr>
          <p:cNvPr id="5" name="Footer Placeholder 4">
            <a:extLst>
              <a:ext uri="{FF2B5EF4-FFF2-40B4-BE49-F238E27FC236}">
                <a16:creationId xmlns:a16="http://schemas.microsoft.com/office/drawing/2014/main" id="{73E05C6E-4B0D-F48A-6CB8-DC4D03AAE25B}"/>
              </a:ext>
            </a:extLst>
          </p:cNvPr>
          <p:cNvSpPr>
            <a:spLocks noGrp="1"/>
          </p:cNvSpPr>
          <p:nvPr>
            <p:ph type="ftr" sz="quarter" idx="11"/>
          </p:nvPr>
        </p:nvSpPr>
        <p:spPr>
          <a:xfrm>
            <a:off x="850106" y="6236880"/>
            <a:ext cx="6617494" cy="365125"/>
          </a:xfrm>
        </p:spPr>
        <p:txBody>
          <a:bodyPr/>
          <a:lstStyle/>
          <a:p>
            <a:r>
              <a:rPr lang="en-GB"/>
              <a:t>Six monthly membership report 2025/26</a:t>
            </a:r>
          </a:p>
        </p:txBody>
      </p:sp>
      <p:sp>
        <p:nvSpPr>
          <p:cNvPr id="6" name="Slide Number Placeholder 5">
            <a:extLst>
              <a:ext uri="{FF2B5EF4-FFF2-40B4-BE49-F238E27FC236}">
                <a16:creationId xmlns:a16="http://schemas.microsoft.com/office/drawing/2014/main" id="{2C9E82E0-A69E-DED0-3930-6490E36CC082}"/>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24</a:t>
            </a:fld>
            <a:endParaRPr lang="en-GB"/>
          </a:p>
        </p:txBody>
      </p:sp>
    </p:spTree>
    <p:extLst>
      <p:ext uri="{BB962C8B-B14F-4D97-AF65-F5344CB8AC3E}">
        <p14:creationId xmlns:p14="http://schemas.microsoft.com/office/powerpoint/2010/main" val="846419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3FEE3-7498-5DC1-984A-5DAE55F082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535AF-0CB7-B7BE-8F96-31A98B78C1E5}"/>
              </a:ext>
            </a:extLst>
          </p:cNvPr>
          <p:cNvSpPr>
            <a:spLocks noGrp="1"/>
          </p:cNvSpPr>
          <p:nvPr>
            <p:ph type="title"/>
          </p:nvPr>
        </p:nvSpPr>
        <p:spPr>
          <a:xfrm>
            <a:off x="831850" y="2491408"/>
            <a:ext cx="10515600" cy="2629866"/>
          </a:xfrm>
        </p:spPr>
        <p:txBody>
          <a:bodyPr>
            <a:noAutofit/>
          </a:bodyPr>
          <a:lstStyle/>
          <a:p>
            <a:r>
              <a:rPr lang="en-GB" i="1"/>
              <a:t>‘</a:t>
            </a:r>
            <a:r>
              <a:rPr lang="en-GB" sz="6000" i="1"/>
              <a:t>Support our members’</a:t>
            </a:r>
            <a:br>
              <a:rPr lang="en-GB" sz="6000"/>
            </a:br>
            <a:r>
              <a:rPr lang="en-GB"/>
              <a:t>	</a:t>
            </a:r>
            <a:br>
              <a:rPr lang="en-GB"/>
            </a:br>
            <a:r>
              <a:rPr lang="en-GB"/>
              <a:t>Conferences &amp; Key events</a:t>
            </a:r>
          </a:p>
        </p:txBody>
      </p:sp>
      <p:sp>
        <p:nvSpPr>
          <p:cNvPr id="5" name="Text Placeholder 4">
            <a:extLst>
              <a:ext uri="{FF2B5EF4-FFF2-40B4-BE49-F238E27FC236}">
                <a16:creationId xmlns:a16="http://schemas.microsoft.com/office/drawing/2014/main" id="{E60FB632-40F5-5BFC-117A-B5375E1B6DE8}"/>
              </a:ext>
            </a:extLst>
          </p:cNvPr>
          <p:cNvSpPr>
            <a:spLocks noGrp="1"/>
          </p:cNvSpPr>
          <p:nvPr>
            <p:ph type="body" idx="1"/>
          </p:nvPr>
        </p:nvSpPr>
        <p:spPr/>
        <p:txBody>
          <a:bodyPr/>
          <a:lstStyle/>
          <a:p>
            <a:r>
              <a:rPr lang="en-GB"/>
              <a:t>April to September 2025</a:t>
            </a:r>
          </a:p>
        </p:txBody>
      </p:sp>
    </p:spTree>
    <p:extLst>
      <p:ext uri="{BB962C8B-B14F-4D97-AF65-F5344CB8AC3E}">
        <p14:creationId xmlns:p14="http://schemas.microsoft.com/office/powerpoint/2010/main" val="1944738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731F1-696A-D92E-BBC7-18FE1B656B1C}"/>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0A4C0024-09E3-D8FF-9A91-36CDA3024A8F}"/>
              </a:ext>
            </a:extLst>
          </p:cNvPr>
          <p:cNvSpPr>
            <a:spLocks noGrp="1"/>
          </p:cNvSpPr>
          <p:nvPr>
            <p:ph type="title"/>
          </p:nvPr>
        </p:nvSpPr>
        <p:spPr>
          <a:xfrm>
            <a:off x="385439" y="365125"/>
            <a:ext cx="11430740" cy="911225"/>
          </a:xfrm>
        </p:spPr>
        <p:txBody>
          <a:bodyPr/>
          <a:lstStyle/>
          <a:p>
            <a:r>
              <a:rPr lang="en-GB"/>
              <a:t>Regional key events (April - Sept)</a:t>
            </a:r>
          </a:p>
        </p:txBody>
      </p:sp>
      <p:sp>
        <p:nvSpPr>
          <p:cNvPr id="16" name="Content Placeholder 15">
            <a:extLst>
              <a:ext uri="{FF2B5EF4-FFF2-40B4-BE49-F238E27FC236}">
                <a16:creationId xmlns:a16="http://schemas.microsoft.com/office/drawing/2014/main" id="{14F8E6DD-C732-368E-DA3C-C9FF0E86DA0E}"/>
              </a:ext>
            </a:extLst>
          </p:cNvPr>
          <p:cNvSpPr>
            <a:spLocks noGrp="1"/>
          </p:cNvSpPr>
          <p:nvPr>
            <p:ph idx="1"/>
          </p:nvPr>
        </p:nvSpPr>
        <p:spPr>
          <a:xfrm>
            <a:off x="850106" y="1495425"/>
            <a:ext cx="10966072" cy="4533900"/>
          </a:xfrm>
        </p:spPr>
        <p:txBody>
          <a:bodyPr vert="horz" lIns="91440" tIns="45720" rIns="91440" bIns="45720" rtlCol="0" anchor="t">
            <a:normAutofit/>
          </a:bodyPr>
          <a:lstStyle/>
          <a:p>
            <a:endParaRPr lang="en-GB" sz="2000" b="1">
              <a:latin typeface="Cabin"/>
            </a:endParaRPr>
          </a:p>
          <a:p>
            <a:r>
              <a:rPr lang="en-GB" sz="2000" b="1" dirty="0">
                <a:latin typeface="Cabin"/>
              </a:rPr>
              <a:t>Ireland Conference</a:t>
            </a:r>
            <a:r>
              <a:rPr lang="en-GB" sz="2000" dirty="0">
                <a:latin typeface="Cabin"/>
              </a:rPr>
              <a:t>: 15 May, Dublin (</a:t>
            </a:r>
            <a:r>
              <a:rPr lang="en-GB" sz="2000" i="1" dirty="0">
                <a:latin typeface="Cabin"/>
              </a:rPr>
              <a:t>203 delegates</a:t>
            </a:r>
            <a:r>
              <a:rPr lang="en-GB" sz="2000" dirty="0">
                <a:latin typeface="Cabin"/>
              </a:rPr>
              <a:t>)</a:t>
            </a:r>
            <a:endParaRPr lang="en-GB" dirty="0">
              <a:cs typeface="Arial"/>
            </a:endParaRPr>
          </a:p>
          <a:p>
            <a:endParaRPr lang="en-GB" sz="2100">
              <a:latin typeface="Cabin"/>
            </a:endParaRPr>
          </a:p>
          <a:p>
            <a:r>
              <a:rPr lang="en-GB" sz="2000" b="1" dirty="0">
                <a:latin typeface="Cabin"/>
              </a:rPr>
              <a:t>Midlands Key Event</a:t>
            </a:r>
            <a:r>
              <a:rPr lang="en-GB" sz="2000" dirty="0">
                <a:latin typeface="Cabin"/>
              </a:rPr>
              <a:t>: 2 July, Birmingham, The future of the internal audit profession (</a:t>
            </a:r>
            <a:r>
              <a:rPr lang="en-GB" sz="2000" i="1" dirty="0">
                <a:latin typeface="Cabin"/>
              </a:rPr>
              <a:t>40 delegates</a:t>
            </a:r>
            <a:r>
              <a:rPr lang="en-GB" sz="2000" dirty="0">
                <a:latin typeface="Cabin"/>
              </a:rPr>
              <a:t>)</a:t>
            </a:r>
          </a:p>
          <a:p>
            <a:endParaRPr lang="en-GB" sz="2000">
              <a:latin typeface="Cabin"/>
            </a:endParaRPr>
          </a:p>
          <a:p>
            <a:r>
              <a:rPr lang="en-GB" sz="2000" b="1" dirty="0">
                <a:latin typeface="Cabin"/>
              </a:rPr>
              <a:t>Wales/Admiral Group FoC joint event</a:t>
            </a:r>
            <a:r>
              <a:rPr lang="en-GB" sz="2000" dirty="0">
                <a:latin typeface="Cabin"/>
              </a:rPr>
              <a:t>: 26 June, </a:t>
            </a:r>
            <a:r>
              <a:rPr lang="en-GB" sz="2000" dirty="0">
                <a:latin typeface="Cabin"/>
                <a:cs typeface="Arial"/>
              </a:rPr>
              <a:t>IA - What's next to consider? </a:t>
            </a:r>
            <a:r>
              <a:rPr lang="en-GB" sz="2000" dirty="0">
                <a:latin typeface="Cabin"/>
              </a:rPr>
              <a:t>(</a:t>
            </a:r>
            <a:r>
              <a:rPr lang="en-GB" sz="2000" i="1" dirty="0">
                <a:latin typeface="Cabin"/>
              </a:rPr>
              <a:t>70 delegates</a:t>
            </a:r>
            <a:r>
              <a:rPr lang="en-GB" sz="2000" dirty="0">
                <a:latin typeface="Cabin"/>
              </a:rPr>
              <a:t>)</a:t>
            </a:r>
          </a:p>
        </p:txBody>
      </p:sp>
      <p:sp>
        <p:nvSpPr>
          <p:cNvPr id="5" name="Footer Placeholder 4">
            <a:extLst>
              <a:ext uri="{FF2B5EF4-FFF2-40B4-BE49-F238E27FC236}">
                <a16:creationId xmlns:a16="http://schemas.microsoft.com/office/drawing/2014/main" id="{17C9F44F-E244-B261-98D8-1B4E9801F61B}"/>
              </a:ext>
            </a:extLst>
          </p:cNvPr>
          <p:cNvSpPr>
            <a:spLocks noGrp="1"/>
          </p:cNvSpPr>
          <p:nvPr>
            <p:ph type="ftr" sz="quarter" idx="11"/>
          </p:nvPr>
        </p:nvSpPr>
        <p:spPr>
          <a:xfrm>
            <a:off x="850106" y="6236880"/>
            <a:ext cx="6617494" cy="365125"/>
          </a:xfrm>
        </p:spPr>
        <p:txBody>
          <a:bodyPr/>
          <a:lstStyle/>
          <a:p>
            <a:r>
              <a:rPr lang="en-GB"/>
              <a:t>Six monthly membership report 2025/26</a:t>
            </a:r>
          </a:p>
        </p:txBody>
      </p:sp>
      <p:sp>
        <p:nvSpPr>
          <p:cNvPr id="6" name="Slide Number Placeholder 5">
            <a:extLst>
              <a:ext uri="{FF2B5EF4-FFF2-40B4-BE49-F238E27FC236}">
                <a16:creationId xmlns:a16="http://schemas.microsoft.com/office/drawing/2014/main" id="{B2F12DBC-E8E5-2F81-7B52-8A1032AAE1A1}"/>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26</a:t>
            </a:fld>
            <a:endParaRPr lang="en-GB"/>
          </a:p>
        </p:txBody>
      </p:sp>
    </p:spTree>
    <p:extLst>
      <p:ext uri="{BB962C8B-B14F-4D97-AF65-F5344CB8AC3E}">
        <p14:creationId xmlns:p14="http://schemas.microsoft.com/office/powerpoint/2010/main" val="2609888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FF7DE-B9A8-F8B4-758D-9B7B1390B33B}"/>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97573E22-00E2-AE54-F0D3-7B3A5F7922DC}"/>
              </a:ext>
            </a:extLst>
          </p:cNvPr>
          <p:cNvSpPr>
            <a:spLocks noGrp="1"/>
          </p:cNvSpPr>
          <p:nvPr>
            <p:ph type="title"/>
          </p:nvPr>
        </p:nvSpPr>
        <p:spPr>
          <a:xfrm>
            <a:off x="385439" y="365125"/>
            <a:ext cx="11430740" cy="911225"/>
          </a:xfrm>
        </p:spPr>
        <p:txBody>
          <a:bodyPr/>
          <a:lstStyle/>
          <a:p>
            <a:r>
              <a:rPr lang="en-GB"/>
              <a:t>Other key events (April - Sept)</a:t>
            </a:r>
          </a:p>
        </p:txBody>
      </p:sp>
      <p:sp>
        <p:nvSpPr>
          <p:cNvPr id="16" name="Content Placeholder 15">
            <a:extLst>
              <a:ext uri="{FF2B5EF4-FFF2-40B4-BE49-F238E27FC236}">
                <a16:creationId xmlns:a16="http://schemas.microsoft.com/office/drawing/2014/main" id="{071905A3-0D54-E162-B5F8-B24B4AD1C2B5}"/>
              </a:ext>
            </a:extLst>
          </p:cNvPr>
          <p:cNvSpPr>
            <a:spLocks noGrp="1"/>
          </p:cNvSpPr>
          <p:nvPr>
            <p:ph idx="1"/>
          </p:nvPr>
        </p:nvSpPr>
        <p:spPr>
          <a:xfrm>
            <a:off x="850106" y="1495425"/>
            <a:ext cx="10966072" cy="4533900"/>
          </a:xfrm>
        </p:spPr>
        <p:txBody>
          <a:bodyPr vert="horz" lIns="91440" tIns="45720" rIns="91440" bIns="45720" rtlCol="0" anchor="t">
            <a:normAutofit/>
          </a:bodyPr>
          <a:lstStyle/>
          <a:p>
            <a:endParaRPr lang="en-GB" sz="2000" b="1" dirty="0">
              <a:latin typeface="Cabin"/>
            </a:endParaRPr>
          </a:p>
          <a:p>
            <a:r>
              <a:rPr lang="en-GB" sz="2000" b="1" dirty="0">
                <a:latin typeface="Cabin"/>
              </a:rPr>
              <a:t>Chartered IIA Dinner with Audit &amp; Risk Awards</a:t>
            </a:r>
            <a:r>
              <a:rPr lang="en-GB" sz="2000" dirty="0">
                <a:latin typeface="Cabin"/>
              </a:rPr>
              <a:t>: 19 June (</a:t>
            </a:r>
            <a:r>
              <a:rPr lang="en-GB" sz="2000" i="1" dirty="0">
                <a:latin typeface="Cabin"/>
              </a:rPr>
              <a:t>45 tables / 440 guests</a:t>
            </a:r>
            <a:r>
              <a:rPr lang="en-GB" sz="2000" dirty="0">
                <a:latin typeface="Cabin"/>
              </a:rPr>
              <a:t>)</a:t>
            </a:r>
            <a:endParaRPr lang="en-US">
              <a:cs typeface="Arial"/>
            </a:endParaRPr>
          </a:p>
          <a:p>
            <a:pPr indent="0">
              <a:lnSpc>
                <a:spcPct val="100000"/>
              </a:lnSpc>
              <a:spcBef>
                <a:spcPts val="0"/>
              </a:spcBef>
            </a:pPr>
            <a:endParaRPr lang="en-GB" sz="2000" b="1" dirty="0">
              <a:latin typeface="Cabin"/>
              <a:cs typeface="Arial"/>
            </a:endParaRPr>
          </a:p>
          <a:p>
            <a:r>
              <a:rPr lang="en-GB" sz="2000" b="1" dirty="0">
                <a:latin typeface="Cabin"/>
                <a:cs typeface="Arial"/>
              </a:rPr>
              <a:t>Parliamentary Reception</a:t>
            </a:r>
            <a:r>
              <a:rPr lang="en-GB" sz="2000" dirty="0">
                <a:latin typeface="Cabin"/>
                <a:cs typeface="Arial"/>
              </a:rPr>
              <a:t>: 9 July, House of Commons (</a:t>
            </a:r>
            <a:r>
              <a:rPr lang="en-GB" sz="2000" i="1" dirty="0">
                <a:latin typeface="Cabin"/>
                <a:cs typeface="Arial"/>
              </a:rPr>
              <a:t>60+ Parliamentarians, Audit Leaders and stakeholders</a:t>
            </a:r>
            <a:r>
              <a:rPr lang="en-GB" sz="2000" dirty="0">
                <a:latin typeface="Cabin"/>
                <a:cs typeface="Arial"/>
              </a:rPr>
              <a:t>)</a:t>
            </a:r>
            <a:endParaRPr lang="en-GB" dirty="0">
              <a:cs typeface="Arial"/>
            </a:endParaRPr>
          </a:p>
          <a:p>
            <a:pPr indent="0">
              <a:lnSpc>
                <a:spcPct val="100000"/>
              </a:lnSpc>
              <a:spcBef>
                <a:spcPts val="0"/>
              </a:spcBef>
            </a:pPr>
            <a:endParaRPr lang="en-GB" sz="2000" b="1" dirty="0">
              <a:latin typeface="Cabin"/>
              <a:cs typeface="Arial"/>
            </a:endParaRPr>
          </a:p>
          <a:p>
            <a:r>
              <a:rPr lang="en-GB" sz="2000" b="1" dirty="0">
                <a:latin typeface="Cabin"/>
                <a:cs typeface="Arial"/>
              </a:rPr>
              <a:t>Risk in Focus launch webinar</a:t>
            </a:r>
            <a:r>
              <a:rPr lang="en-GB" sz="2000" dirty="0">
                <a:latin typeface="Cabin"/>
                <a:cs typeface="Arial"/>
              </a:rPr>
              <a:t>: 23 September (</a:t>
            </a:r>
            <a:r>
              <a:rPr lang="en-GB" sz="2000" i="1" dirty="0">
                <a:latin typeface="Cabin"/>
                <a:cs typeface="Arial"/>
              </a:rPr>
              <a:t>266 delegates</a:t>
            </a:r>
            <a:r>
              <a:rPr lang="en-GB" sz="2000" dirty="0">
                <a:latin typeface="Cabin"/>
                <a:cs typeface="Arial"/>
              </a:rPr>
              <a:t>)</a:t>
            </a:r>
            <a:endParaRPr lang="en-GB" sz="1900" dirty="0">
              <a:latin typeface="Cabin"/>
              <a:cs typeface="Arial"/>
            </a:endParaRPr>
          </a:p>
          <a:p>
            <a:pPr indent="0">
              <a:lnSpc>
                <a:spcPct val="100000"/>
              </a:lnSpc>
              <a:spcBef>
                <a:spcPts val="0"/>
              </a:spcBef>
            </a:pPr>
            <a:endParaRPr lang="en-GB" sz="1900">
              <a:latin typeface="Cabin"/>
              <a:cs typeface="Arial"/>
            </a:endParaRPr>
          </a:p>
          <a:p>
            <a:r>
              <a:rPr lang="en-GB" sz="2000" b="1" dirty="0">
                <a:latin typeface="Cabin"/>
                <a:cs typeface="Arial"/>
              </a:rPr>
              <a:t>NB</a:t>
            </a:r>
            <a:r>
              <a:rPr lang="en-GB" sz="2000" dirty="0">
                <a:latin typeface="Cabin"/>
                <a:cs typeface="Arial"/>
              </a:rPr>
              <a:t> See our list of upcoming events here: </a:t>
            </a:r>
            <a:r>
              <a:rPr lang="en-GB" sz="2000" dirty="0">
                <a:latin typeface="Cabin"/>
                <a:cs typeface="Arial"/>
                <a:hlinkClick r:id="rId2"/>
              </a:rPr>
              <a:t>https://charterediia.org/events-calendar/</a:t>
            </a:r>
            <a:r>
              <a:rPr lang="en-GB" sz="2000" dirty="0">
                <a:latin typeface="Cabin"/>
                <a:cs typeface="Arial"/>
              </a:rPr>
              <a:t> </a:t>
            </a:r>
            <a:endParaRPr lang="en-GB" dirty="0"/>
          </a:p>
        </p:txBody>
      </p:sp>
      <p:sp>
        <p:nvSpPr>
          <p:cNvPr id="5" name="Footer Placeholder 4">
            <a:extLst>
              <a:ext uri="{FF2B5EF4-FFF2-40B4-BE49-F238E27FC236}">
                <a16:creationId xmlns:a16="http://schemas.microsoft.com/office/drawing/2014/main" id="{B5C6065F-3839-0B8C-6A91-B2FC17BAF5E6}"/>
              </a:ext>
            </a:extLst>
          </p:cNvPr>
          <p:cNvSpPr>
            <a:spLocks noGrp="1"/>
          </p:cNvSpPr>
          <p:nvPr>
            <p:ph type="ftr" sz="quarter" idx="11"/>
          </p:nvPr>
        </p:nvSpPr>
        <p:spPr>
          <a:xfrm>
            <a:off x="850106" y="6236880"/>
            <a:ext cx="6617494" cy="365125"/>
          </a:xfrm>
        </p:spPr>
        <p:txBody>
          <a:bodyPr/>
          <a:lstStyle/>
          <a:p>
            <a:r>
              <a:rPr lang="en-GB"/>
              <a:t>Six monthly membership report 2025/26</a:t>
            </a:r>
          </a:p>
        </p:txBody>
      </p:sp>
      <p:sp>
        <p:nvSpPr>
          <p:cNvPr id="6" name="Slide Number Placeholder 5">
            <a:extLst>
              <a:ext uri="{FF2B5EF4-FFF2-40B4-BE49-F238E27FC236}">
                <a16:creationId xmlns:a16="http://schemas.microsoft.com/office/drawing/2014/main" id="{A1B03566-561D-97E5-DEF3-8DCAD036648B}"/>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27</a:t>
            </a:fld>
            <a:endParaRPr lang="en-GB"/>
          </a:p>
        </p:txBody>
      </p:sp>
    </p:spTree>
    <p:extLst>
      <p:ext uri="{BB962C8B-B14F-4D97-AF65-F5344CB8AC3E}">
        <p14:creationId xmlns:p14="http://schemas.microsoft.com/office/powerpoint/2010/main" val="1789563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4A4FE-20DC-3F42-FBAF-A8DE2FE3258F}"/>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0D1C9391-DE86-A765-75C6-032D2D4BBF35}"/>
              </a:ext>
            </a:extLst>
          </p:cNvPr>
          <p:cNvSpPr>
            <a:spLocks noGrp="1"/>
          </p:cNvSpPr>
          <p:nvPr>
            <p:ph type="title"/>
          </p:nvPr>
        </p:nvSpPr>
        <p:spPr>
          <a:xfrm>
            <a:off x="385439" y="365125"/>
            <a:ext cx="11430740" cy="911225"/>
          </a:xfrm>
        </p:spPr>
        <p:txBody>
          <a:bodyPr/>
          <a:lstStyle/>
          <a:p>
            <a:r>
              <a:rPr lang="en-GB"/>
              <a:t>Partnership webinars (April - Sept)</a:t>
            </a:r>
          </a:p>
        </p:txBody>
      </p:sp>
      <p:sp>
        <p:nvSpPr>
          <p:cNvPr id="16" name="Content Placeholder 15">
            <a:extLst>
              <a:ext uri="{FF2B5EF4-FFF2-40B4-BE49-F238E27FC236}">
                <a16:creationId xmlns:a16="http://schemas.microsoft.com/office/drawing/2014/main" id="{81668467-52AB-73EF-3802-21A11597552B}"/>
              </a:ext>
            </a:extLst>
          </p:cNvPr>
          <p:cNvSpPr>
            <a:spLocks noGrp="1"/>
          </p:cNvSpPr>
          <p:nvPr>
            <p:ph idx="1"/>
          </p:nvPr>
        </p:nvSpPr>
        <p:spPr>
          <a:xfrm>
            <a:off x="850106" y="1495425"/>
            <a:ext cx="10966072" cy="4850201"/>
          </a:xfrm>
        </p:spPr>
        <p:txBody>
          <a:bodyPr vert="horz" lIns="91440" tIns="45720" rIns="91440" bIns="45720" rtlCol="0" anchor="t">
            <a:normAutofit/>
          </a:bodyPr>
          <a:lstStyle/>
          <a:p>
            <a:r>
              <a:rPr lang="en-GB" sz="2000">
                <a:latin typeface="Cabin"/>
                <a:cs typeface="Arial"/>
              </a:rPr>
              <a:t>Roundtable event in partnership with Workiva: 3 April (</a:t>
            </a:r>
            <a:r>
              <a:rPr lang="en-GB" sz="2000" i="1">
                <a:latin typeface="Cabin"/>
                <a:cs typeface="Arial"/>
              </a:rPr>
              <a:t>8 delegates</a:t>
            </a:r>
            <a:r>
              <a:rPr lang="en-GB" sz="2000">
                <a:latin typeface="Cabin"/>
                <a:cs typeface="Arial"/>
              </a:rPr>
              <a:t>)</a:t>
            </a:r>
            <a:endParaRPr lang="en-US"/>
          </a:p>
          <a:p>
            <a:r>
              <a:rPr lang="en-GB" sz="2000">
                <a:latin typeface="Cabin"/>
                <a:cs typeface="Arial"/>
              </a:rPr>
              <a:t>Webinar in partnership with Diligent: 1 May (</a:t>
            </a:r>
            <a:r>
              <a:rPr lang="en-GB" sz="2000" i="1">
                <a:latin typeface="Cabin"/>
                <a:cs typeface="Arial"/>
              </a:rPr>
              <a:t>59 delegates</a:t>
            </a:r>
            <a:r>
              <a:rPr lang="en-GB" sz="2000">
                <a:latin typeface="Cabin"/>
                <a:cs typeface="Arial"/>
              </a:rPr>
              <a:t>) </a:t>
            </a:r>
          </a:p>
          <a:p>
            <a:r>
              <a:rPr lang="en-GB" sz="2000">
                <a:latin typeface="Cabin"/>
                <a:cs typeface="Arial"/>
              </a:rPr>
              <a:t>Webinar in partnership with </a:t>
            </a:r>
            <a:r>
              <a:rPr lang="en-GB" sz="2000" err="1">
                <a:latin typeface="Cabin"/>
                <a:cs typeface="Arial"/>
              </a:rPr>
              <a:t>Auditboard</a:t>
            </a:r>
            <a:r>
              <a:rPr lang="en-GB" sz="2000">
                <a:latin typeface="Cabin"/>
                <a:cs typeface="Arial"/>
              </a:rPr>
              <a:t>: 10 June (</a:t>
            </a:r>
            <a:r>
              <a:rPr lang="en-GB" sz="2000" i="1">
                <a:latin typeface="Cabin"/>
                <a:cs typeface="Arial"/>
              </a:rPr>
              <a:t>1,063 delegates</a:t>
            </a:r>
            <a:r>
              <a:rPr lang="en-GB" sz="2000">
                <a:latin typeface="Cabin"/>
                <a:cs typeface="Arial"/>
              </a:rPr>
              <a:t>)</a:t>
            </a:r>
            <a:endParaRPr lang="en-GB" sz="2000">
              <a:latin typeface="Cabin" pitchFamily="2" charset="0"/>
              <a:cs typeface="Arial"/>
            </a:endParaRPr>
          </a:p>
          <a:p>
            <a:r>
              <a:rPr lang="en-GB" sz="2000">
                <a:latin typeface="Cabin"/>
                <a:cs typeface="Arial"/>
              </a:rPr>
              <a:t>Webinar in partnership with Proteus: 17 June (</a:t>
            </a:r>
            <a:r>
              <a:rPr lang="en-GB" sz="2000" i="1">
                <a:latin typeface="Cabin"/>
                <a:cs typeface="Arial"/>
              </a:rPr>
              <a:t>42 delegates</a:t>
            </a:r>
            <a:r>
              <a:rPr lang="en-GB" sz="2000">
                <a:latin typeface="Cabin"/>
                <a:cs typeface="Arial"/>
              </a:rPr>
              <a:t>)</a:t>
            </a:r>
            <a:endParaRPr lang="en-GB" sz="2000">
              <a:latin typeface="Cabin" pitchFamily="2" charset="0"/>
              <a:cs typeface="Arial"/>
            </a:endParaRPr>
          </a:p>
          <a:p>
            <a:r>
              <a:rPr lang="en-GB" sz="2000">
                <a:latin typeface="Cabin"/>
                <a:cs typeface="Arial"/>
              </a:rPr>
              <a:t>Webinar in partnership with </a:t>
            </a:r>
            <a:r>
              <a:rPr lang="en-GB" sz="2000" err="1">
                <a:latin typeface="Cabin"/>
                <a:cs typeface="Arial"/>
              </a:rPr>
              <a:t>Auditboard</a:t>
            </a:r>
            <a:r>
              <a:rPr lang="en-GB" sz="2000">
                <a:latin typeface="Cabin"/>
                <a:cs typeface="Arial"/>
              </a:rPr>
              <a:t>: 1 July (</a:t>
            </a:r>
            <a:r>
              <a:rPr lang="en-GB" sz="2000" i="1">
                <a:latin typeface="Cabin"/>
                <a:cs typeface="Arial"/>
              </a:rPr>
              <a:t>1,086 delegates</a:t>
            </a:r>
            <a:r>
              <a:rPr lang="en-GB" sz="2000">
                <a:latin typeface="Cabin"/>
                <a:cs typeface="Arial"/>
              </a:rPr>
              <a:t>)</a:t>
            </a:r>
            <a:endParaRPr lang="en-GB" sz="2000">
              <a:latin typeface="Cabin" pitchFamily="2" charset="0"/>
              <a:cs typeface="Arial"/>
            </a:endParaRPr>
          </a:p>
          <a:p>
            <a:r>
              <a:rPr lang="en-GB" sz="2000">
                <a:latin typeface="Cabin"/>
                <a:cs typeface="Arial"/>
              </a:rPr>
              <a:t>Roundtable event in partnership with Diligent: 11 September (</a:t>
            </a:r>
            <a:r>
              <a:rPr lang="en-GB" sz="2000" i="1">
                <a:latin typeface="Cabin"/>
                <a:cs typeface="Arial"/>
              </a:rPr>
              <a:t>7 delegates</a:t>
            </a:r>
            <a:r>
              <a:rPr lang="en-GB" sz="2000">
                <a:latin typeface="Cabin"/>
                <a:cs typeface="Arial"/>
              </a:rPr>
              <a:t>)</a:t>
            </a:r>
          </a:p>
          <a:p>
            <a:pPr indent="0">
              <a:lnSpc>
                <a:spcPct val="100000"/>
              </a:lnSpc>
              <a:spcBef>
                <a:spcPts val="0"/>
              </a:spcBef>
            </a:pPr>
            <a:endParaRPr lang="en-GB" sz="2000" b="1">
              <a:cs typeface="Arial"/>
            </a:endParaRPr>
          </a:p>
          <a:p>
            <a:r>
              <a:rPr lang="en-GB" sz="2000" b="1">
                <a:cs typeface="Arial"/>
              </a:rPr>
              <a:t>NB </a:t>
            </a:r>
            <a:r>
              <a:rPr lang="en-GB" sz="2000" i="1">
                <a:cs typeface="Arial"/>
              </a:rPr>
              <a:t>You can access and watch previous webinars here</a:t>
            </a:r>
            <a:r>
              <a:rPr lang="en-GB" sz="2000">
                <a:cs typeface="Arial"/>
              </a:rPr>
              <a:t>: </a:t>
            </a:r>
            <a:r>
              <a:rPr lang="en-GB" sz="2000">
                <a:cs typeface="Arial"/>
                <a:hlinkClick r:id="rId2"/>
              </a:rPr>
              <a:t>https://charterediia.org/content-hub/webinars/</a:t>
            </a:r>
            <a:r>
              <a:rPr lang="en-GB" sz="2000">
                <a:cs typeface="Arial"/>
              </a:rPr>
              <a:t> </a:t>
            </a:r>
            <a:endParaRPr lang="en-GB">
              <a:cs typeface="Arial"/>
            </a:endParaRPr>
          </a:p>
        </p:txBody>
      </p:sp>
      <p:sp>
        <p:nvSpPr>
          <p:cNvPr id="5" name="Footer Placeholder 4">
            <a:extLst>
              <a:ext uri="{FF2B5EF4-FFF2-40B4-BE49-F238E27FC236}">
                <a16:creationId xmlns:a16="http://schemas.microsoft.com/office/drawing/2014/main" id="{06BC49FF-0EE7-8B00-A86A-DC0EDB2CA34C}"/>
              </a:ext>
            </a:extLst>
          </p:cNvPr>
          <p:cNvSpPr>
            <a:spLocks noGrp="1"/>
          </p:cNvSpPr>
          <p:nvPr>
            <p:ph type="ftr" sz="quarter" idx="11"/>
          </p:nvPr>
        </p:nvSpPr>
        <p:spPr>
          <a:xfrm>
            <a:off x="850106" y="6236880"/>
            <a:ext cx="6617494" cy="365125"/>
          </a:xfrm>
        </p:spPr>
        <p:txBody>
          <a:bodyPr/>
          <a:lstStyle/>
          <a:p>
            <a:r>
              <a:rPr lang="en-GB"/>
              <a:t>Six monthly membership report 2025/26</a:t>
            </a:r>
          </a:p>
        </p:txBody>
      </p:sp>
      <p:sp>
        <p:nvSpPr>
          <p:cNvPr id="6" name="Slide Number Placeholder 5">
            <a:extLst>
              <a:ext uri="{FF2B5EF4-FFF2-40B4-BE49-F238E27FC236}">
                <a16:creationId xmlns:a16="http://schemas.microsoft.com/office/drawing/2014/main" id="{7975D519-064B-D479-7525-55730D73CAFE}"/>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28</a:t>
            </a:fld>
            <a:endParaRPr lang="en-GB"/>
          </a:p>
        </p:txBody>
      </p:sp>
    </p:spTree>
    <p:extLst>
      <p:ext uri="{BB962C8B-B14F-4D97-AF65-F5344CB8AC3E}">
        <p14:creationId xmlns:p14="http://schemas.microsoft.com/office/powerpoint/2010/main" val="3564597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725AC-5FFE-BF33-DA55-C1341F39D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1A1C58-B9D4-FE46-399D-3A797CF25843}"/>
              </a:ext>
            </a:extLst>
          </p:cNvPr>
          <p:cNvSpPr>
            <a:spLocks noGrp="1"/>
          </p:cNvSpPr>
          <p:nvPr>
            <p:ph type="title"/>
          </p:nvPr>
        </p:nvSpPr>
        <p:spPr>
          <a:xfrm>
            <a:off x="831850" y="2268537"/>
            <a:ext cx="10515600" cy="2852737"/>
          </a:xfrm>
        </p:spPr>
        <p:txBody>
          <a:bodyPr>
            <a:normAutofit/>
          </a:bodyPr>
          <a:lstStyle/>
          <a:p>
            <a:r>
              <a:rPr lang="en-GB" sz="6000" i="1"/>
              <a:t>‘Support our members’</a:t>
            </a:r>
            <a:br>
              <a:rPr lang="en-GB" sz="6000"/>
            </a:br>
            <a:br>
              <a:rPr lang="en-GB" sz="4000"/>
            </a:br>
            <a:r>
              <a:rPr lang="en-GB"/>
              <a:t>Content hub: articles and blogs</a:t>
            </a:r>
          </a:p>
        </p:txBody>
      </p:sp>
      <p:sp>
        <p:nvSpPr>
          <p:cNvPr id="5" name="Text Placeholder 4">
            <a:extLst>
              <a:ext uri="{FF2B5EF4-FFF2-40B4-BE49-F238E27FC236}">
                <a16:creationId xmlns:a16="http://schemas.microsoft.com/office/drawing/2014/main" id="{941A6D72-47E1-28D9-B5E4-84A35D666EF1}"/>
              </a:ext>
            </a:extLst>
          </p:cNvPr>
          <p:cNvSpPr>
            <a:spLocks noGrp="1"/>
          </p:cNvSpPr>
          <p:nvPr>
            <p:ph type="body" idx="1"/>
          </p:nvPr>
        </p:nvSpPr>
        <p:spPr/>
        <p:txBody>
          <a:bodyPr/>
          <a:lstStyle/>
          <a:p>
            <a:r>
              <a:rPr lang="en-GB">
                <a:latin typeface="Cabin" pitchFamily="2" charset="0"/>
              </a:rPr>
              <a:t>April to September 2025</a:t>
            </a:r>
          </a:p>
        </p:txBody>
      </p:sp>
    </p:spTree>
    <p:extLst>
      <p:ext uri="{BB962C8B-B14F-4D97-AF65-F5344CB8AC3E}">
        <p14:creationId xmlns:p14="http://schemas.microsoft.com/office/powerpoint/2010/main" val="347700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4A5AE-967C-8406-FEE2-21E001C68F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15780-64CE-18BD-EBA4-16AAAC98DDF4}"/>
              </a:ext>
            </a:extLst>
          </p:cNvPr>
          <p:cNvSpPr>
            <a:spLocks noGrp="1"/>
          </p:cNvSpPr>
          <p:nvPr>
            <p:ph type="title"/>
          </p:nvPr>
        </p:nvSpPr>
        <p:spPr>
          <a:xfrm>
            <a:off x="831850" y="2268537"/>
            <a:ext cx="10515600" cy="2852737"/>
          </a:xfrm>
        </p:spPr>
        <p:txBody>
          <a:bodyPr>
            <a:normAutofit/>
          </a:bodyPr>
          <a:lstStyle/>
          <a:p>
            <a:r>
              <a:rPr lang="en-GB" sz="6000" i="1"/>
              <a:t>‘Support our members’</a:t>
            </a:r>
            <a:br>
              <a:rPr lang="en-GB" sz="6000"/>
            </a:br>
            <a:br>
              <a:rPr lang="en-GB" sz="4000"/>
            </a:br>
            <a:r>
              <a:rPr lang="en-GB"/>
              <a:t>Membership engagement 	activities</a:t>
            </a:r>
          </a:p>
        </p:txBody>
      </p:sp>
      <p:sp>
        <p:nvSpPr>
          <p:cNvPr id="5" name="Text Placeholder 4">
            <a:extLst>
              <a:ext uri="{FF2B5EF4-FFF2-40B4-BE49-F238E27FC236}">
                <a16:creationId xmlns:a16="http://schemas.microsoft.com/office/drawing/2014/main" id="{0F4D5A98-10BD-F783-D176-68489CA5517C}"/>
              </a:ext>
            </a:extLst>
          </p:cNvPr>
          <p:cNvSpPr>
            <a:spLocks noGrp="1"/>
          </p:cNvSpPr>
          <p:nvPr>
            <p:ph type="body" idx="1"/>
          </p:nvPr>
        </p:nvSpPr>
        <p:spPr/>
        <p:txBody>
          <a:bodyPr/>
          <a:lstStyle/>
          <a:p>
            <a:r>
              <a:rPr lang="en-GB">
                <a:latin typeface="Cabin" pitchFamily="2" charset="0"/>
              </a:rPr>
              <a:t>April to September 2025</a:t>
            </a:r>
          </a:p>
        </p:txBody>
      </p:sp>
    </p:spTree>
    <p:extLst>
      <p:ext uri="{BB962C8B-B14F-4D97-AF65-F5344CB8AC3E}">
        <p14:creationId xmlns:p14="http://schemas.microsoft.com/office/powerpoint/2010/main" val="1180248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E5C-B700-8137-EF6E-8F5AC9085740}"/>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A0817CEE-FD0F-0FF4-CB2D-E903DDEE15FE}"/>
              </a:ext>
            </a:extLst>
          </p:cNvPr>
          <p:cNvSpPr>
            <a:spLocks noGrp="1"/>
          </p:cNvSpPr>
          <p:nvPr>
            <p:ph type="title"/>
          </p:nvPr>
        </p:nvSpPr>
        <p:spPr>
          <a:xfrm>
            <a:off x="385439" y="365125"/>
            <a:ext cx="11430740" cy="911225"/>
          </a:xfrm>
        </p:spPr>
        <p:txBody>
          <a:bodyPr>
            <a:normAutofit/>
          </a:bodyPr>
          <a:lstStyle/>
          <a:p>
            <a:r>
              <a:rPr lang="en-GB" sz="3200"/>
              <a:t>General Articles (April - Sept)</a:t>
            </a:r>
          </a:p>
        </p:txBody>
      </p:sp>
      <p:sp>
        <p:nvSpPr>
          <p:cNvPr id="16" name="Content Placeholder 15">
            <a:extLst>
              <a:ext uri="{FF2B5EF4-FFF2-40B4-BE49-F238E27FC236}">
                <a16:creationId xmlns:a16="http://schemas.microsoft.com/office/drawing/2014/main" id="{A74D64AA-E19D-E67E-4D6B-766B28BECB8C}"/>
              </a:ext>
            </a:extLst>
          </p:cNvPr>
          <p:cNvSpPr>
            <a:spLocks noGrp="1"/>
          </p:cNvSpPr>
          <p:nvPr>
            <p:ph idx="1"/>
          </p:nvPr>
        </p:nvSpPr>
        <p:spPr>
          <a:xfrm>
            <a:off x="754855" y="1495425"/>
            <a:ext cx="11061323" cy="4533900"/>
          </a:xfrm>
        </p:spPr>
        <p:txBody>
          <a:bodyPr vert="horz" lIns="91440" tIns="45720" rIns="91440" bIns="45720" rtlCol="0" anchor="t">
            <a:normAutofit/>
          </a:bodyPr>
          <a:lstStyle/>
          <a:p>
            <a:pPr marL="0" indent="0">
              <a:buNone/>
            </a:pPr>
            <a:r>
              <a:rPr lang="en-GB" sz="2000" dirty="0">
                <a:latin typeface="Cabin"/>
                <a:cs typeface="Arial"/>
              </a:rPr>
              <a:t>The following are the five most read general articles (members and non-members) from our website Content Hub over the period:</a:t>
            </a:r>
          </a:p>
          <a:p>
            <a:r>
              <a:rPr lang="en-GB" sz="2000" dirty="0">
                <a:latin typeface="Cabin"/>
                <a:cs typeface="Arial"/>
                <a:hlinkClick r:id="rId2"/>
              </a:rPr>
              <a:t>Meet the minds behind Chartered IIA guidance</a:t>
            </a:r>
            <a:r>
              <a:rPr lang="en-GB" sz="2000" dirty="0">
                <a:latin typeface="Cabin"/>
                <a:cs typeface="Arial"/>
              </a:rPr>
              <a:t> (published April)</a:t>
            </a:r>
            <a:endParaRPr lang="en-US" sz="2000" dirty="0">
              <a:latin typeface="Cabin"/>
              <a:cs typeface="Arial"/>
            </a:endParaRPr>
          </a:p>
          <a:p>
            <a:r>
              <a:rPr lang="en-GB" sz="2000" dirty="0">
                <a:latin typeface="Cabin"/>
                <a:cs typeface="Arial"/>
                <a:hlinkClick r:id="rId3"/>
              </a:rPr>
              <a:t>The benefits of an EQA</a:t>
            </a:r>
            <a:r>
              <a:rPr lang="en-GB" sz="2000" dirty="0">
                <a:latin typeface="Cabin"/>
                <a:cs typeface="Arial"/>
              </a:rPr>
              <a:t> (published April) </a:t>
            </a:r>
          </a:p>
          <a:p>
            <a:r>
              <a:rPr lang="en-GB" sz="2000" dirty="0">
                <a:latin typeface="Cabin"/>
                <a:cs typeface="Arial"/>
                <a:hlinkClick r:id="rId4"/>
              </a:rPr>
              <a:t>What our Audit Leaders service can do for you</a:t>
            </a:r>
            <a:r>
              <a:rPr lang="en-GB" sz="2000" dirty="0">
                <a:latin typeface="Cabin"/>
                <a:cs typeface="Arial"/>
              </a:rPr>
              <a:t> (</a:t>
            </a:r>
            <a:r>
              <a:rPr lang="en-GB" sz="2000" dirty="0" err="1">
                <a:latin typeface="Cabin"/>
                <a:cs typeface="Arial"/>
              </a:rPr>
              <a:t>publisehd</a:t>
            </a:r>
            <a:r>
              <a:rPr lang="en-GB" sz="2000" dirty="0">
                <a:latin typeface="Cabin"/>
                <a:cs typeface="Arial"/>
              </a:rPr>
              <a:t> April) </a:t>
            </a:r>
          </a:p>
          <a:p>
            <a:r>
              <a:rPr lang="en-GB" sz="2000" dirty="0">
                <a:latin typeface="Cabin"/>
                <a:cs typeface="Arial"/>
                <a:hlinkClick r:id="rId5"/>
              </a:rPr>
              <a:t>The rating conundrum: new course</a:t>
            </a:r>
            <a:r>
              <a:rPr lang="en-GB" sz="2000" dirty="0">
                <a:latin typeface="Cabin"/>
                <a:cs typeface="Arial"/>
              </a:rPr>
              <a:t> (published May)</a:t>
            </a:r>
          </a:p>
          <a:p>
            <a:r>
              <a:rPr lang="en-GB" sz="2000" dirty="0">
                <a:latin typeface="Cabin"/>
                <a:cs typeface="Arial"/>
                <a:hlinkClick r:id="rId6"/>
              </a:rPr>
              <a:t>What are you doing for Internal Audit Month?</a:t>
            </a:r>
            <a:r>
              <a:rPr lang="en-GB" sz="2000" dirty="0">
                <a:latin typeface="Cabin"/>
                <a:cs typeface="Arial"/>
              </a:rPr>
              <a:t> (published May)</a:t>
            </a:r>
            <a:endParaRPr lang="en-GB" sz="2000" dirty="0">
              <a:latin typeface="Cabin"/>
            </a:endParaRPr>
          </a:p>
          <a:p>
            <a:pPr marL="0" indent="0">
              <a:lnSpc>
                <a:spcPct val="100000"/>
              </a:lnSpc>
              <a:spcBef>
                <a:spcPts val="0"/>
              </a:spcBef>
              <a:buNone/>
            </a:pPr>
            <a:endParaRPr lang="en-GB" sz="1000" dirty="0">
              <a:latin typeface="Cabin"/>
            </a:endParaRPr>
          </a:p>
          <a:p>
            <a:pPr marL="0" indent="0">
              <a:buNone/>
            </a:pPr>
            <a:r>
              <a:rPr lang="en-GB" sz="2000" b="1" dirty="0">
                <a:latin typeface="Cabin"/>
              </a:rPr>
              <a:t>NB</a:t>
            </a:r>
            <a:r>
              <a:rPr lang="en-GB" sz="2000" dirty="0">
                <a:latin typeface="Cabin"/>
              </a:rPr>
              <a:t> Over the period 40 general articles and 15 blogs have been published in the Content Hub.</a:t>
            </a:r>
            <a:endParaRPr lang="en-GB" sz="2000" dirty="0">
              <a:latin typeface="Cabin" pitchFamily="2" charset="0"/>
            </a:endParaRPr>
          </a:p>
          <a:p>
            <a:endParaRPr lang="en-GB" sz="2000" dirty="0"/>
          </a:p>
          <a:p>
            <a:endParaRPr lang="en-GB" sz="2000" dirty="0"/>
          </a:p>
        </p:txBody>
      </p:sp>
      <p:sp>
        <p:nvSpPr>
          <p:cNvPr id="5" name="Footer Placeholder 4">
            <a:extLst>
              <a:ext uri="{FF2B5EF4-FFF2-40B4-BE49-F238E27FC236}">
                <a16:creationId xmlns:a16="http://schemas.microsoft.com/office/drawing/2014/main" id="{8AE410D0-A994-F70D-6F9A-AACBD4646671}"/>
              </a:ext>
            </a:extLst>
          </p:cNvPr>
          <p:cNvSpPr>
            <a:spLocks noGrp="1"/>
          </p:cNvSpPr>
          <p:nvPr>
            <p:ph type="ftr" sz="quarter" idx="11"/>
          </p:nvPr>
        </p:nvSpPr>
        <p:spPr>
          <a:xfrm>
            <a:off x="850106" y="6236880"/>
            <a:ext cx="6617494" cy="365125"/>
          </a:xfrm>
        </p:spPr>
        <p:txBody>
          <a:bodyPr/>
          <a:lstStyle/>
          <a:p>
            <a:r>
              <a:rPr lang="en-GB"/>
              <a:t>Six monthly membership report 2025/26</a:t>
            </a:r>
          </a:p>
          <a:p>
            <a:endParaRPr lang="en-GB"/>
          </a:p>
        </p:txBody>
      </p:sp>
      <p:sp>
        <p:nvSpPr>
          <p:cNvPr id="6" name="Slide Number Placeholder 5">
            <a:extLst>
              <a:ext uri="{FF2B5EF4-FFF2-40B4-BE49-F238E27FC236}">
                <a16:creationId xmlns:a16="http://schemas.microsoft.com/office/drawing/2014/main" id="{512D63AE-8FC4-7000-8FC9-FDB893AB3825}"/>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30</a:t>
            </a:fld>
            <a:endParaRPr lang="en-GB"/>
          </a:p>
        </p:txBody>
      </p:sp>
    </p:spTree>
    <p:extLst>
      <p:ext uri="{BB962C8B-B14F-4D97-AF65-F5344CB8AC3E}">
        <p14:creationId xmlns:p14="http://schemas.microsoft.com/office/powerpoint/2010/main" val="1194639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DA734-3CCE-1D28-730B-580A8DF197C6}"/>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2B7F1331-DF61-D0A2-D506-19CB94469A27}"/>
              </a:ext>
            </a:extLst>
          </p:cNvPr>
          <p:cNvSpPr>
            <a:spLocks noGrp="1"/>
          </p:cNvSpPr>
          <p:nvPr>
            <p:ph type="title"/>
          </p:nvPr>
        </p:nvSpPr>
        <p:spPr>
          <a:xfrm>
            <a:off x="385439" y="365125"/>
            <a:ext cx="11430740" cy="911225"/>
          </a:xfrm>
        </p:spPr>
        <p:txBody>
          <a:bodyPr>
            <a:normAutofit/>
          </a:bodyPr>
          <a:lstStyle/>
          <a:p>
            <a:r>
              <a:rPr lang="en-GB" sz="3200"/>
              <a:t>New member-only Articles (April - Sept)</a:t>
            </a:r>
          </a:p>
        </p:txBody>
      </p:sp>
      <p:sp>
        <p:nvSpPr>
          <p:cNvPr id="16" name="Content Placeholder 15">
            <a:extLst>
              <a:ext uri="{FF2B5EF4-FFF2-40B4-BE49-F238E27FC236}">
                <a16:creationId xmlns:a16="http://schemas.microsoft.com/office/drawing/2014/main" id="{9D5B9427-9A5C-5417-8BB1-E2DB280AC539}"/>
              </a:ext>
            </a:extLst>
          </p:cNvPr>
          <p:cNvSpPr>
            <a:spLocks noGrp="1"/>
          </p:cNvSpPr>
          <p:nvPr>
            <p:ph idx="1"/>
          </p:nvPr>
        </p:nvSpPr>
        <p:spPr>
          <a:xfrm>
            <a:off x="754855" y="1495425"/>
            <a:ext cx="11061323" cy="4533900"/>
          </a:xfrm>
        </p:spPr>
        <p:txBody>
          <a:bodyPr vert="horz" lIns="91440" tIns="45720" rIns="91440" bIns="45720" rtlCol="0" anchor="t">
            <a:normAutofit lnSpcReduction="10000"/>
          </a:bodyPr>
          <a:lstStyle/>
          <a:p>
            <a:pPr marL="0" indent="0">
              <a:buNone/>
            </a:pPr>
            <a:r>
              <a:rPr lang="en-GB" sz="2000">
                <a:latin typeface="Cabin"/>
                <a:ea typeface="+mn-lt"/>
                <a:cs typeface="+mn-lt"/>
              </a:rPr>
              <a:t>The following are examples of member-only general articles from our website Content Hub over the period:</a:t>
            </a:r>
          </a:p>
          <a:p>
            <a:r>
              <a:rPr lang="en-GB" sz="2000">
                <a:latin typeface="Cabin"/>
                <a:ea typeface="+mn-lt"/>
                <a:cs typeface="+mn-lt"/>
                <a:hlinkClick r:id="rId2"/>
              </a:rPr>
              <a:t>Retail hacks reveal need for cybersecurity fundamentals</a:t>
            </a:r>
            <a:r>
              <a:rPr lang="en-GB" sz="2000">
                <a:latin typeface="Cabin"/>
                <a:ea typeface="+mn-lt"/>
                <a:cs typeface="+mn-lt"/>
              </a:rPr>
              <a:t> (May)</a:t>
            </a:r>
            <a:endParaRPr lang="en-US" sz="2000">
              <a:latin typeface="Cabin"/>
              <a:cs typeface="Arial"/>
            </a:endParaRPr>
          </a:p>
          <a:p>
            <a:r>
              <a:rPr lang="en-GB" sz="2000">
                <a:latin typeface="Cabin"/>
                <a:ea typeface="+mn-lt"/>
                <a:cs typeface="+mn-lt"/>
                <a:hlinkClick r:id="rId3"/>
              </a:rPr>
              <a:t>Member survey</a:t>
            </a:r>
            <a:r>
              <a:rPr lang="en-GB" sz="2000">
                <a:latin typeface="Cabin"/>
                <a:ea typeface="+mn-lt"/>
                <a:cs typeface="+mn-lt"/>
              </a:rPr>
              <a:t> (June)</a:t>
            </a:r>
            <a:endParaRPr lang="en-GB" sz="2000">
              <a:latin typeface="Cabin"/>
            </a:endParaRPr>
          </a:p>
          <a:p>
            <a:r>
              <a:rPr lang="en-GB" sz="2000">
                <a:latin typeface="Cabin"/>
                <a:ea typeface="+mn-lt"/>
                <a:cs typeface="+mn-lt"/>
                <a:hlinkClick r:id="rId4"/>
              </a:rPr>
              <a:t>Foundations of internal audit: new course</a:t>
            </a:r>
            <a:r>
              <a:rPr lang="en-GB" sz="2000">
                <a:latin typeface="Cabin"/>
                <a:ea typeface="+mn-lt"/>
                <a:cs typeface="+mn-lt"/>
              </a:rPr>
              <a:t> (June)</a:t>
            </a:r>
          </a:p>
          <a:p>
            <a:r>
              <a:rPr lang="en-GB" sz="2000">
                <a:latin typeface="Cabin"/>
                <a:ea typeface="+mn-lt"/>
                <a:cs typeface="+mn-lt"/>
                <a:hlinkClick r:id="rId5"/>
              </a:rPr>
              <a:t>Overseeing data analytics: new course</a:t>
            </a:r>
            <a:r>
              <a:rPr lang="en-GB" sz="2000">
                <a:latin typeface="Cabin"/>
                <a:ea typeface="+mn-lt"/>
                <a:cs typeface="+mn-lt"/>
              </a:rPr>
              <a:t> (July)</a:t>
            </a:r>
          </a:p>
          <a:p>
            <a:r>
              <a:rPr lang="en-GB" sz="2000">
                <a:latin typeface="Cabin"/>
                <a:ea typeface="+mn-lt"/>
                <a:cs typeface="+mn-lt"/>
                <a:hlinkClick r:id="rId6"/>
              </a:rPr>
              <a:t>Q&amp;A: You asked us</a:t>
            </a:r>
            <a:r>
              <a:rPr lang="en-GB" sz="2000">
                <a:latin typeface="Cabin"/>
                <a:ea typeface="+mn-lt"/>
                <a:cs typeface="+mn-lt"/>
              </a:rPr>
              <a:t> (July)</a:t>
            </a:r>
            <a:endParaRPr lang="en-GB" sz="2000">
              <a:latin typeface="Cabin"/>
            </a:endParaRPr>
          </a:p>
          <a:p>
            <a:r>
              <a:rPr lang="en-GB" sz="2000">
                <a:latin typeface="Cabin"/>
                <a:ea typeface="+mn-lt"/>
                <a:cs typeface="+mn-lt"/>
                <a:hlinkClick r:id="rId7"/>
              </a:rPr>
              <a:t>Deregulation: an opportunity for internal audit?</a:t>
            </a:r>
            <a:r>
              <a:rPr lang="en-GB" sz="2000">
                <a:latin typeface="Cabin"/>
                <a:ea typeface="+mn-lt"/>
                <a:cs typeface="+mn-lt"/>
              </a:rPr>
              <a:t> (August)</a:t>
            </a:r>
          </a:p>
          <a:p>
            <a:r>
              <a:rPr lang="en-GB" sz="2000">
                <a:latin typeface="Cabin"/>
                <a:ea typeface="+mn-lt"/>
                <a:cs typeface="+mn-lt"/>
                <a:hlinkClick r:id="rId8"/>
              </a:rPr>
              <a:t>How internal audit backs sustainability</a:t>
            </a:r>
            <a:r>
              <a:rPr lang="en-GB" sz="2000">
                <a:latin typeface="Cabin"/>
                <a:ea typeface="+mn-lt"/>
                <a:cs typeface="+mn-lt"/>
              </a:rPr>
              <a:t> (August)</a:t>
            </a:r>
            <a:endParaRPr lang="en-GB">
              <a:latin typeface="Cabin"/>
            </a:endParaRPr>
          </a:p>
          <a:p>
            <a:endParaRPr lang="en-GB" sz="2000">
              <a:latin typeface="Cabin" pitchFamily="2" charset="0"/>
              <a:cs typeface="Arial"/>
            </a:endParaRPr>
          </a:p>
          <a:p>
            <a:endParaRPr lang="en-GB" sz="2000">
              <a:latin typeface="Cabin" pitchFamily="2" charset="0"/>
            </a:endParaRPr>
          </a:p>
          <a:p>
            <a:endParaRPr lang="en-GB" sz="2000">
              <a:latin typeface="Arial"/>
              <a:cs typeface="Arial"/>
            </a:endParaRPr>
          </a:p>
          <a:p>
            <a:endParaRPr lang="en-GB" sz="2000"/>
          </a:p>
        </p:txBody>
      </p:sp>
      <p:sp>
        <p:nvSpPr>
          <p:cNvPr id="5" name="Footer Placeholder 4">
            <a:extLst>
              <a:ext uri="{FF2B5EF4-FFF2-40B4-BE49-F238E27FC236}">
                <a16:creationId xmlns:a16="http://schemas.microsoft.com/office/drawing/2014/main" id="{8AFEB000-944F-20AE-F51D-7410D90595CE}"/>
              </a:ext>
            </a:extLst>
          </p:cNvPr>
          <p:cNvSpPr>
            <a:spLocks noGrp="1"/>
          </p:cNvSpPr>
          <p:nvPr>
            <p:ph type="ftr" sz="quarter" idx="11"/>
          </p:nvPr>
        </p:nvSpPr>
        <p:spPr>
          <a:xfrm>
            <a:off x="850106" y="6236880"/>
            <a:ext cx="6617494" cy="365125"/>
          </a:xfrm>
        </p:spPr>
        <p:txBody>
          <a:bodyPr/>
          <a:lstStyle/>
          <a:p>
            <a:r>
              <a:rPr lang="en-GB"/>
              <a:t>Six monthly membership report 2025/26</a:t>
            </a:r>
          </a:p>
          <a:p>
            <a:endParaRPr lang="en-GB"/>
          </a:p>
        </p:txBody>
      </p:sp>
      <p:sp>
        <p:nvSpPr>
          <p:cNvPr id="6" name="Slide Number Placeholder 5">
            <a:extLst>
              <a:ext uri="{FF2B5EF4-FFF2-40B4-BE49-F238E27FC236}">
                <a16:creationId xmlns:a16="http://schemas.microsoft.com/office/drawing/2014/main" id="{E4C27E7A-2226-BAF8-07BA-E429A56F0D17}"/>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31</a:t>
            </a:fld>
            <a:endParaRPr lang="en-GB"/>
          </a:p>
        </p:txBody>
      </p:sp>
    </p:spTree>
    <p:extLst>
      <p:ext uri="{BB962C8B-B14F-4D97-AF65-F5344CB8AC3E}">
        <p14:creationId xmlns:p14="http://schemas.microsoft.com/office/powerpoint/2010/main" val="3255834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886F4-7947-ADE8-359F-86D9AF7F223C}"/>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0767E68C-645E-807F-07AD-7109127C390E}"/>
              </a:ext>
            </a:extLst>
          </p:cNvPr>
          <p:cNvSpPr>
            <a:spLocks noGrp="1"/>
          </p:cNvSpPr>
          <p:nvPr>
            <p:ph type="title"/>
          </p:nvPr>
        </p:nvSpPr>
        <p:spPr>
          <a:xfrm>
            <a:off x="385439" y="365125"/>
            <a:ext cx="11430740" cy="911225"/>
          </a:xfrm>
        </p:spPr>
        <p:txBody>
          <a:bodyPr>
            <a:normAutofit/>
          </a:bodyPr>
          <a:lstStyle/>
          <a:p>
            <a:r>
              <a:rPr lang="en-GB" sz="3200"/>
              <a:t>New Blogs available to members (April - Sept)</a:t>
            </a:r>
          </a:p>
        </p:txBody>
      </p:sp>
      <p:sp>
        <p:nvSpPr>
          <p:cNvPr id="16" name="Content Placeholder 15">
            <a:extLst>
              <a:ext uri="{FF2B5EF4-FFF2-40B4-BE49-F238E27FC236}">
                <a16:creationId xmlns:a16="http://schemas.microsoft.com/office/drawing/2014/main" id="{0AA314E3-C05B-67D9-D9C8-E0D14160BAC7}"/>
              </a:ext>
            </a:extLst>
          </p:cNvPr>
          <p:cNvSpPr>
            <a:spLocks noGrp="1"/>
          </p:cNvSpPr>
          <p:nvPr>
            <p:ph idx="1"/>
          </p:nvPr>
        </p:nvSpPr>
        <p:spPr>
          <a:xfrm>
            <a:off x="754855" y="1495425"/>
            <a:ext cx="11061323" cy="4533900"/>
          </a:xfrm>
        </p:spPr>
        <p:txBody>
          <a:bodyPr vert="horz" lIns="91440" tIns="45720" rIns="91440" bIns="45720" rtlCol="0" anchor="t">
            <a:normAutofit fontScale="92500" lnSpcReduction="20000"/>
          </a:bodyPr>
          <a:lstStyle/>
          <a:p>
            <a:pPr marL="0" indent="0">
              <a:buNone/>
            </a:pPr>
            <a:r>
              <a:rPr lang="en-GB" sz="2000">
                <a:latin typeface="Cabin"/>
              </a:rPr>
              <a:t>The following are examples of general Blogs available to all from our website Content Hub over the April to June period:</a:t>
            </a:r>
            <a:endParaRPr lang="en-US" sz="2000">
              <a:latin typeface="Cabin"/>
              <a:cs typeface="Arial"/>
            </a:endParaRPr>
          </a:p>
          <a:p>
            <a:r>
              <a:rPr lang="en-GB" sz="2000">
                <a:latin typeface="Cabin"/>
                <a:hlinkClick r:id="rId2"/>
              </a:rPr>
              <a:t>Changes to the Certified Internal Auditor syllabus</a:t>
            </a:r>
            <a:r>
              <a:rPr lang="en-GB" sz="2000">
                <a:latin typeface="Cabin"/>
              </a:rPr>
              <a:t> (April)</a:t>
            </a:r>
          </a:p>
          <a:p>
            <a:r>
              <a:rPr lang="en-GB" sz="2000">
                <a:latin typeface="Cabin"/>
                <a:hlinkClick r:id="rId3"/>
              </a:rPr>
              <a:t>Content round up</a:t>
            </a:r>
            <a:r>
              <a:rPr lang="en-GB" sz="2000">
                <a:latin typeface="Cabin"/>
              </a:rPr>
              <a:t> (</a:t>
            </a:r>
            <a:r>
              <a:rPr lang="en-GB" sz="2000">
                <a:solidFill>
                  <a:srgbClr val="041233"/>
                </a:solidFill>
                <a:latin typeface="Cabin"/>
              </a:rPr>
              <a:t>April) </a:t>
            </a:r>
            <a:endParaRPr lang="en-GB" sz="2000">
              <a:latin typeface="Cabin"/>
            </a:endParaRPr>
          </a:p>
          <a:p>
            <a:r>
              <a:rPr lang="en-GB" sz="2000">
                <a:latin typeface="Cabin"/>
                <a:hlinkClick r:id="rId4"/>
              </a:rPr>
              <a:t>Seeing beyond the project (Sponsored content by Proteus)</a:t>
            </a:r>
            <a:r>
              <a:rPr lang="en-GB" sz="2000">
                <a:latin typeface="Cabin"/>
              </a:rPr>
              <a:t> (April) </a:t>
            </a:r>
          </a:p>
          <a:p>
            <a:r>
              <a:rPr lang="en-GB" sz="2000">
                <a:latin typeface="Cabin"/>
                <a:hlinkClick r:id="rId5"/>
              </a:rPr>
              <a:t>5 top takeaways from the EU AI act (Sponsored content by Auditboard)</a:t>
            </a:r>
            <a:r>
              <a:rPr lang="en-GB" sz="2000">
                <a:latin typeface="Cabin"/>
              </a:rPr>
              <a:t> (May) </a:t>
            </a:r>
          </a:p>
          <a:p>
            <a:r>
              <a:rPr lang="en-GB" sz="2000">
                <a:latin typeface="Cabin"/>
                <a:hlinkClick r:id="rId6"/>
              </a:rPr>
              <a:t>Content round up</a:t>
            </a:r>
            <a:r>
              <a:rPr lang="en-GB" sz="2000">
                <a:latin typeface="Cabin"/>
              </a:rPr>
              <a:t> (May) </a:t>
            </a:r>
          </a:p>
          <a:p>
            <a:r>
              <a:rPr lang="en-GB" sz="2000">
                <a:latin typeface="Cabin"/>
                <a:hlinkClick r:id="rId7"/>
              </a:rPr>
              <a:t>Protiviti's perspective on the 2025 Audit &amp; Risk Awards shortlist</a:t>
            </a:r>
            <a:r>
              <a:rPr lang="en-GB" sz="2000">
                <a:latin typeface="Cabin"/>
              </a:rPr>
              <a:t> (May) </a:t>
            </a:r>
          </a:p>
          <a:p>
            <a:r>
              <a:rPr lang="en-GB" sz="2000">
                <a:latin typeface="Cabin"/>
                <a:hlinkClick r:id="rId8"/>
              </a:rPr>
              <a:t>Renewal and growth</a:t>
            </a:r>
            <a:r>
              <a:rPr lang="en-GB" sz="2000">
                <a:latin typeface="Cabin"/>
              </a:rPr>
              <a:t> (May) </a:t>
            </a:r>
          </a:p>
          <a:p>
            <a:r>
              <a:rPr lang="en-GB" sz="2000">
                <a:latin typeface="Cabin"/>
                <a:hlinkClick r:id="rId9"/>
              </a:rPr>
              <a:t>Governance: auditing company pension schemes</a:t>
            </a:r>
            <a:r>
              <a:rPr lang="en-GB" sz="2000">
                <a:latin typeface="Cabin"/>
              </a:rPr>
              <a:t> (</a:t>
            </a:r>
            <a:r>
              <a:rPr lang="en-GB" sz="2000">
                <a:solidFill>
                  <a:srgbClr val="041233"/>
                </a:solidFill>
                <a:latin typeface="Cabin"/>
              </a:rPr>
              <a:t>June) </a:t>
            </a:r>
            <a:endParaRPr lang="en-GB" sz="2000">
              <a:latin typeface="Cabin"/>
            </a:endParaRPr>
          </a:p>
          <a:p>
            <a:endParaRPr lang="en-GB" sz="2000"/>
          </a:p>
          <a:p>
            <a:endParaRPr lang="en-GB" sz="2000"/>
          </a:p>
        </p:txBody>
      </p:sp>
      <p:sp>
        <p:nvSpPr>
          <p:cNvPr id="5" name="Footer Placeholder 4">
            <a:extLst>
              <a:ext uri="{FF2B5EF4-FFF2-40B4-BE49-F238E27FC236}">
                <a16:creationId xmlns:a16="http://schemas.microsoft.com/office/drawing/2014/main" id="{6556A6DF-FC94-0CB7-DDEB-D5E2B5470E9F}"/>
              </a:ext>
            </a:extLst>
          </p:cNvPr>
          <p:cNvSpPr>
            <a:spLocks noGrp="1"/>
          </p:cNvSpPr>
          <p:nvPr>
            <p:ph type="ftr" sz="quarter" idx="11"/>
          </p:nvPr>
        </p:nvSpPr>
        <p:spPr>
          <a:xfrm>
            <a:off x="850106" y="6236880"/>
            <a:ext cx="6617494" cy="365125"/>
          </a:xfrm>
        </p:spPr>
        <p:txBody>
          <a:bodyPr/>
          <a:lstStyle/>
          <a:p>
            <a:r>
              <a:rPr lang="en-GB"/>
              <a:t>Six monthly membership report 2025/26</a:t>
            </a:r>
          </a:p>
          <a:p>
            <a:endParaRPr lang="en-GB"/>
          </a:p>
        </p:txBody>
      </p:sp>
      <p:sp>
        <p:nvSpPr>
          <p:cNvPr id="6" name="Slide Number Placeholder 5">
            <a:extLst>
              <a:ext uri="{FF2B5EF4-FFF2-40B4-BE49-F238E27FC236}">
                <a16:creationId xmlns:a16="http://schemas.microsoft.com/office/drawing/2014/main" id="{3F1C576F-969E-8EE4-C632-CF3D032C6408}"/>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32</a:t>
            </a:fld>
            <a:endParaRPr lang="en-GB"/>
          </a:p>
        </p:txBody>
      </p:sp>
    </p:spTree>
    <p:extLst>
      <p:ext uri="{BB962C8B-B14F-4D97-AF65-F5344CB8AC3E}">
        <p14:creationId xmlns:p14="http://schemas.microsoft.com/office/powerpoint/2010/main" val="3972236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A3D2D-57A4-89C5-24AF-BEABC8F0D3CF}"/>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6A1BB9DC-540A-633A-9954-3F00A76E3C48}"/>
              </a:ext>
            </a:extLst>
          </p:cNvPr>
          <p:cNvSpPr>
            <a:spLocks noGrp="1"/>
          </p:cNvSpPr>
          <p:nvPr>
            <p:ph type="title"/>
          </p:nvPr>
        </p:nvSpPr>
        <p:spPr>
          <a:xfrm>
            <a:off x="385439" y="365125"/>
            <a:ext cx="11430740" cy="911225"/>
          </a:xfrm>
        </p:spPr>
        <p:txBody>
          <a:bodyPr>
            <a:normAutofit/>
          </a:bodyPr>
          <a:lstStyle/>
          <a:p>
            <a:r>
              <a:rPr lang="en-GB" sz="3200"/>
              <a:t>New Blogs available to members (April - Sept)</a:t>
            </a:r>
          </a:p>
        </p:txBody>
      </p:sp>
      <p:sp>
        <p:nvSpPr>
          <p:cNvPr id="16" name="Content Placeholder 15">
            <a:extLst>
              <a:ext uri="{FF2B5EF4-FFF2-40B4-BE49-F238E27FC236}">
                <a16:creationId xmlns:a16="http://schemas.microsoft.com/office/drawing/2014/main" id="{F9AE1934-078D-6CEB-D523-2A687B07003B}"/>
              </a:ext>
            </a:extLst>
          </p:cNvPr>
          <p:cNvSpPr>
            <a:spLocks noGrp="1"/>
          </p:cNvSpPr>
          <p:nvPr>
            <p:ph idx="1"/>
          </p:nvPr>
        </p:nvSpPr>
        <p:spPr>
          <a:xfrm>
            <a:off x="754855" y="1495425"/>
            <a:ext cx="11061323" cy="4533900"/>
          </a:xfrm>
        </p:spPr>
        <p:txBody>
          <a:bodyPr vert="horz" lIns="91440" tIns="45720" rIns="91440" bIns="45720" rtlCol="0" anchor="t">
            <a:normAutofit lnSpcReduction="10000"/>
          </a:bodyPr>
          <a:lstStyle/>
          <a:p>
            <a:pPr marL="0" indent="0">
              <a:buNone/>
            </a:pPr>
            <a:r>
              <a:rPr lang="en-GB" sz="2000">
                <a:latin typeface="Cabin"/>
              </a:rPr>
              <a:t>The following are further examples of general Blogs available to all from our website Content Hub over the June to Sept period:</a:t>
            </a:r>
            <a:endParaRPr lang="en-US" sz="2000">
              <a:latin typeface="Cabin"/>
            </a:endParaRPr>
          </a:p>
          <a:p>
            <a:r>
              <a:rPr lang="en-GB" sz="2000">
                <a:latin typeface="Cabin"/>
                <a:hlinkClick r:id="rId2"/>
              </a:rPr>
              <a:t>Sandro Boeri on the 2025 Awards</a:t>
            </a:r>
            <a:r>
              <a:rPr lang="en-GB" sz="2000">
                <a:latin typeface="Cabin"/>
              </a:rPr>
              <a:t> (</a:t>
            </a:r>
            <a:r>
              <a:rPr lang="en-GB" sz="2000">
                <a:solidFill>
                  <a:srgbClr val="041233"/>
                </a:solidFill>
                <a:latin typeface="Cabin"/>
              </a:rPr>
              <a:t>June) </a:t>
            </a:r>
            <a:endParaRPr lang="en-GB" sz="2000">
              <a:latin typeface="Cabin"/>
            </a:endParaRPr>
          </a:p>
          <a:p>
            <a:r>
              <a:rPr lang="en-GB" sz="2000">
                <a:latin typeface="Cabin"/>
                <a:hlinkClick r:id="rId3"/>
              </a:rPr>
              <a:t>Why our Charter matters</a:t>
            </a:r>
            <a:r>
              <a:rPr lang="en-GB" sz="2000">
                <a:latin typeface="Cabin"/>
              </a:rPr>
              <a:t> (July) </a:t>
            </a:r>
          </a:p>
          <a:p>
            <a:r>
              <a:rPr lang="en-GB" sz="2000">
                <a:latin typeface="Cabin"/>
                <a:hlinkClick r:id="rId4"/>
              </a:rPr>
              <a:t>Driving Growth with internal audit – reflections from our Parliamentary reception</a:t>
            </a:r>
            <a:r>
              <a:rPr lang="en-GB" sz="2000">
                <a:latin typeface="Cabin"/>
              </a:rPr>
              <a:t> (July) </a:t>
            </a:r>
          </a:p>
          <a:p>
            <a:r>
              <a:rPr lang="en-GB" sz="2000">
                <a:latin typeface="Cabin"/>
                <a:hlinkClick r:id="rId5"/>
              </a:rPr>
              <a:t>Employment rights bill 2026</a:t>
            </a:r>
            <a:r>
              <a:rPr lang="en-GB" sz="2000">
                <a:latin typeface="Cabin"/>
              </a:rPr>
              <a:t> (July) </a:t>
            </a:r>
          </a:p>
          <a:p>
            <a:r>
              <a:rPr lang="en-GB" sz="2000">
                <a:latin typeface="Cabin"/>
                <a:hlinkClick r:id="rId6"/>
              </a:rPr>
              <a:t>Content round up</a:t>
            </a:r>
            <a:r>
              <a:rPr lang="en-GB" sz="2000">
                <a:latin typeface="Cabin"/>
              </a:rPr>
              <a:t> (August) </a:t>
            </a:r>
          </a:p>
          <a:p>
            <a:r>
              <a:rPr lang="en-GB" sz="2000">
                <a:latin typeface="Cabin"/>
                <a:hlinkClick r:id="rId7"/>
              </a:rPr>
              <a:t>Technology is vital</a:t>
            </a:r>
            <a:r>
              <a:rPr lang="en-GB" sz="2000">
                <a:latin typeface="Cabin"/>
              </a:rPr>
              <a:t> (</a:t>
            </a:r>
            <a:r>
              <a:rPr lang="en-GB" sz="2000">
                <a:solidFill>
                  <a:srgbClr val="041233"/>
                </a:solidFill>
                <a:latin typeface="Cabin"/>
              </a:rPr>
              <a:t>Sept) </a:t>
            </a:r>
            <a:endParaRPr lang="en-GB" sz="2000">
              <a:latin typeface="Cabin"/>
            </a:endParaRPr>
          </a:p>
          <a:p>
            <a:r>
              <a:rPr lang="en-GB" sz="2000">
                <a:latin typeface="Cabin"/>
                <a:hlinkClick r:id="rId8"/>
              </a:rPr>
              <a:t>Risk in focus</a:t>
            </a:r>
            <a:r>
              <a:rPr lang="en-GB" sz="2000">
                <a:latin typeface="Cabin"/>
              </a:rPr>
              <a:t> (Sept) </a:t>
            </a:r>
          </a:p>
          <a:p>
            <a:endParaRPr lang="en-GB" sz="2000"/>
          </a:p>
          <a:p>
            <a:endParaRPr lang="en-GB" sz="2000"/>
          </a:p>
        </p:txBody>
      </p:sp>
      <p:sp>
        <p:nvSpPr>
          <p:cNvPr id="5" name="Footer Placeholder 4">
            <a:extLst>
              <a:ext uri="{FF2B5EF4-FFF2-40B4-BE49-F238E27FC236}">
                <a16:creationId xmlns:a16="http://schemas.microsoft.com/office/drawing/2014/main" id="{D82BD9CF-8634-EA0E-C556-9E03D15F976A}"/>
              </a:ext>
            </a:extLst>
          </p:cNvPr>
          <p:cNvSpPr>
            <a:spLocks noGrp="1"/>
          </p:cNvSpPr>
          <p:nvPr>
            <p:ph type="ftr" sz="quarter" idx="11"/>
          </p:nvPr>
        </p:nvSpPr>
        <p:spPr>
          <a:xfrm>
            <a:off x="850106" y="6236880"/>
            <a:ext cx="6617494" cy="365125"/>
          </a:xfrm>
        </p:spPr>
        <p:txBody>
          <a:bodyPr/>
          <a:lstStyle/>
          <a:p>
            <a:r>
              <a:rPr lang="en-GB"/>
              <a:t>Six monthly membership report 2025/26</a:t>
            </a:r>
          </a:p>
          <a:p>
            <a:endParaRPr lang="en-GB"/>
          </a:p>
        </p:txBody>
      </p:sp>
      <p:sp>
        <p:nvSpPr>
          <p:cNvPr id="6" name="Slide Number Placeholder 5">
            <a:extLst>
              <a:ext uri="{FF2B5EF4-FFF2-40B4-BE49-F238E27FC236}">
                <a16:creationId xmlns:a16="http://schemas.microsoft.com/office/drawing/2014/main" id="{DE94671D-CD8B-2ADB-E713-D0A248D2EC5F}"/>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33</a:t>
            </a:fld>
            <a:endParaRPr lang="en-GB"/>
          </a:p>
        </p:txBody>
      </p:sp>
    </p:spTree>
    <p:extLst>
      <p:ext uri="{BB962C8B-B14F-4D97-AF65-F5344CB8AC3E}">
        <p14:creationId xmlns:p14="http://schemas.microsoft.com/office/powerpoint/2010/main" val="350666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82A32-E055-EB04-BBE6-C6BB160BD8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B7CE2C-AE4D-37FC-DB3E-6A6FD9BEA625}"/>
              </a:ext>
            </a:extLst>
          </p:cNvPr>
          <p:cNvSpPr>
            <a:spLocks noGrp="1"/>
          </p:cNvSpPr>
          <p:nvPr>
            <p:ph type="title"/>
          </p:nvPr>
        </p:nvSpPr>
        <p:spPr>
          <a:xfrm>
            <a:off x="831850" y="3020640"/>
            <a:ext cx="10515600" cy="2090738"/>
          </a:xfrm>
        </p:spPr>
        <p:txBody>
          <a:bodyPr>
            <a:noAutofit/>
          </a:bodyPr>
          <a:lstStyle/>
          <a:p>
            <a:r>
              <a:rPr lang="en-GB" i="1"/>
              <a:t>‘</a:t>
            </a:r>
            <a:r>
              <a:rPr lang="en-GB" sz="6000" i="1"/>
              <a:t>Advocate for our members</a:t>
            </a:r>
            <a:r>
              <a:rPr lang="en-GB" i="1"/>
              <a:t>’</a:t>
            </a:r>
            <a:br>
              <a:rPr lang="en-GB"/>
            </a:br>
            <a:br>
              <a:rPr lang="en-GB"/>
            </a:br>
            <a:r>
              <a:rPr lang="en-GB" sz="6000"/>
              <a:t>Policy &amp; Public Affairs: media coverage</a:t>
            </a:r>
          </a:p>
        </p:txBody>
      </p:sp>
      <p:sp>
        <p:nvSpPr>
          <p:cNvPr id="5" name="Text Placeholder 4">
            <a:extLst>
              <a:ext uri="{FF2B5EF4-FFF2-40B4-BE49-F238E27FC236}">
                <a16:creationId xmlns:a16="http://schemas.microsoft.com/office/drawing/2014/main" id="{45BA8D8B-23BF-F218-3D5B-18DB9BC75DEF}"/>
              </a:ext>
            </a:extLst>
          </p:cNvPr>
          <p:cNvSpPr>
            <a:spLocks noGrp="1"/>
          </p:cNvSpPr>
          <p:nvPr>
            <p:ph type="body" idx="1"/>
          </p:nvPr>
        </p:nvSpPr>
        <p:spPr/>
        <p:txBody>
          <a:bodyPr/>
          <a:lstStyle/>
          <a:p>
            <a:r>
              <a:rPr lang="en-GB">
                <a:latin typeface="Cabin" pitchFamily="2" charset="0"/>
              </a:rPr>
              <a:t>Undertaken April to September 2025</a:t>
            </a:r>
          </a:p>
        </p:txBody>
      </p:sp>
    </p:spTree>
    <p:extLst>
      <p:ext uri="{BB962C8B-B14F-4D97-AF65-F5344CB8AC3E}">
        <p14:creationId xmlns:p14="http://schemas.microsoft.com/office/powerpoint/2010/main" val="602772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F00FD-ABF0-D9B2-294C-741F811824F5}"/>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BC083AE9-3924-30A8-EC2A-2DA72F01FEED}"/>
              </a:ext>
            </a:extLst>
          </p:cNvPr>
          <p:cNvSpPr>
            <a:spLocks noGrp="1"/>
          </p:cNvSpPr>
          <p:nvPr>
            <p:ph type="title"/>
          </p:nvPr>
        </p:nvSpPr>
        <p:spPr>
          <a:xfrm>
            <a:off x="385439" y="365125"/>
            <a:ext cx="11430740" cy="911225"/>
          </a:xfrm>
        </p:spPr>
        <p:txBody>
          <a:bodyPr/>
          <a:lstStyle/>
          <a:p>
            <a:r>
              <a:rPr lang="en-GB"/>
              <a:t>Media &amp; PR work (April - Sept)</a:t>
            </a:r>
          </a:p>
        </p:txBody>
      </p:sp>
      <p:sp>
        <p:nvSpPr>
          <p:cNvPr id="16" name="Content Placeholder 15">
            <a:extLst>
              <a:ext uri="{FF2B5EF4-FFF2-40B4-BE49-F238E27FC236}">
                <a16:creationId xmlns:a16="http://schemas.microsoft.com/office/drawing/2014/main" id="{D1FF9E79-545F-08F9-3725-3711807D2AE7}"/>
              </a:ext>
            </a:extLst>
          </p:cNvPr>
          <p:cNvSpPr>
            <a:spLocks noGrp="1"/>
          </p:cNvSpPr>
          <p:nvPr>
            <p:ph idx="1"/>
          </p:nvPr>
        </p:nvSpPr>
        <p:spPr>
          <a:xfrm>
            <a:off x="754855" y="1495425"/>
            <a:ext cx="11061323" cy="4533900"/>
          </a:xfrm>
        </p:spPr>
        <p:txBody>
          <a:bodyPr vert="horz" lIns="91440" tIns="45720" rIns="91440" bIns="45720" rtlCol="0" anchor="t">
            <a:normAutofit/>
          </a:bodyPr>
          <a:lstStyle/>
          <a:p>
            <a:pPr>
              <a:lnSpc>
                <a:spcPct val="107000"/>
              </a:lnSpc>
              <a:spcAft>
                <a:spcPts val="800"/>
              </a:spcAft>
              <a:buNone/>
            </a:pPr>
            <a:r>
              <a:rPr lang="en-GB" sz="1500" b="1" kern="100">
                <a:effectLst/>
                <a:latin typeface="Cabin"/>
                <a:ea typeface="Aptos" panose="020B0004020202020204" pitchFamily="34" charset="0"/>
                <a:cs typeface="Times New Roman"/>
              </a:rPr>
              <a:t>Examples of key press mentions over last six months:</a:t>
            </a:r>
            <a:endParaRPr lang="en-GB" sz="1500" kern="100">
              <a:effectLst/>
              <a:latin typeface="Cabin"/>
              <a:ea typeface="Aptos" panose="020B0004020202020204" pitchFamily="34" charset="0"/>
              <a:cs typeface="Times New Roman"/>
            </a:endParaRPr>
          </a:p>
          <a:p>
            <a:pPr>
              <a:buFont typeface="Arial" panose="05050102010706020507" pitchFamily="18" charset="2"/>
              <a:buChar char="•"/>
            </a:pPr>
            <a:r>
              <a:rPr lang="en-GB" sz="1500" kern="100">
                <a:latin typeface="Cabin"/>
                <a:ea typeface="+mn-lt"/>
                <a:cs typeface="+mn-lt"/>
              </a:rPr>
              <a:t>PA News: </a:t>
            </a:r>
            <a:r>
              <a:rPr lang="en-GB" sz="1500" kern="100">
                <a:latin typeface="Cabin"/>
                <a:ea typeface="+mn-lt"/>
                <a:cs typeface="+mn-lt"/>
                <a:hlinkClick r:id="rId2"/>
              </a:rPr>
              <a:t>https://pressreleasehub.pa.media/article/chartered-institute-of-internal-auditors-warns-of-heightened-risk-of-collapse-in-broadband-sector-due-to-lack-of-internal-audit-51460.html</a:t>
            </a:r>
            <a:r>
              <a:rPr lang="en-GB" sz="1500" kern="100">
                <a:latin typeface="Cabin"/>
                <a:ea typeface="+mn-lt"/>
                <a:cs typeface="+mn-lt"/>
              </a:rPr>
              <a:t> </a:t>
            </a:r>
          </a:p>
          <a:p>
            <a:pPr>
              <a:buFont typeface="Arial" panose="05050102010706020507" pitchFamily="18" charset="2"/>
              <a:buChar char="•"/>
            </a:pPr>
            <a:r>
              <a:rPr lang="en-GB" sz="1500" kern="100">
                <a:latin typeface="Cabin"/>
                <a:ea typeface="+mn-lt"/>
                <a:cs typeface="+mn-lt"/>
              </a:rPr>
              <a:t>Bloomberg: </a:t>
            </a:r>
            <a:r>
              <a:rPr lang="en-GB" sz="1500" kern="100">
                <a:latin typeface="Cabin"/>
                <a:ea typeface="+mn-lt"/>
                <a:cs typeface="+mn-lt"/>
                <a:hlinkClick r:id="rId3"/>
              </a:rPr>
              <a:t>https://news.bloombergtax.com/financial-accounting/half-of-major-uk-broadband-providers-lack-internal-audit-arm</a:t>
            </a:r>
            <a:r>
              <a:rPr lang="en-GB" sz="1500" kern="100">
                <a:latin typeface="Cabin"/>
                <a:ea typeface="+mn-lt"/>
                <a:cs typeface="+mn-lt"/>
              </a:rPr>
              <a:t> </a:t>
            </a:r>
            <a:endParaRPr lang="en-GB" sz="1500">
              <a:latin typeface="Cabin"/>
            </a:endParaRPr>
          </a:p>
          <a:p>
            <a:pPr>
              <a:buFont typeface="Arial" panose="05050102010706020507" pitchFamily="18" charset="2"/>
              <a:buChar char="•"/>
            </a:pPr>
            <a:r>
              <a:rPr lang="en-GB" sz="1500" kern="100">
                <a:latin typeface="Cabin"/>
                <a:ea typeface="+mn-lt"/>
                <a:cs typeface="+mn-lt"/>
              </a:rPr>
              <a:t>Yorkshire Post (in print): </a:t>
            </a:r>
            <a:r>
              <a:rPr lang="en-GB" sz="1500" kern="100">
                <a:latin typeface="Cabin"/>
                <a:ea typeface="+mn-lt"/>
                <a:cs typeface="+mn-lt"/>
                <a:hlinkClick r:id="rId4"/>
              </a:rPr>
              <a:t>https://www.pressreader.com/uk/yorkshire-post/20250804/281822879863244?srsltid=AfmBOopI5GIVGo0nuecmsgA0mKM9aq-OKlbtVowmfEtRVKSUr_49DPsj</a:t>
            </a:r>
            <a:r>
              <a:rPr lang="en-GB" sz="1500" kern="100">
                <a:latin typeface="Cabin"/>
                <a:ea typeface="+mn-lt"/>
                <a:cs typeface="+mn-lt"/>
              </a:rPr>
              <a:t> </a:t>
            </a:r>
            <a:endParaRPr lang="en-GB" sz="1500">
              <a:latin typeface="Cabin"/>
              <a:ea typeface="+mn-lt"/>
              <a:cs typeface="+mn-lt"/>
            </a:endParaRPr>
          </a:p>
          <a:p>
            <a:pPr>
              <a:buFont typeface="Arial" panose="05050102010706020507" pitchFamily="18" charset="2"/>
              <a:buChar char="•"/>
            </a:pPr>
            <a:r>
              <a:rPr lang="en-GB" sz="1500" kern="100">
                <a:latin typeface="Cabin"/>
                <a:ea typeface="+mn-lt"/>
                <a:cs typeface="+mn-lt"/>
              </a:rPr>
              <a:t>Accountancy Today: </a:t>
            </a:r>
            <a:r>
              <a:rPr lang="en-GB" sz="1500" kern="100">
                <a:latin typeface="Cabin"/>
                <a:ea typeface="+mn-lt"/>
                <a:cs typeface="+mn-lt"/>
                <a:hlinkClick r:id="rId5"/>
              </a:rPr>
              <a:t>https://www.accountancytoday.co.uk/2025/08/11/ciia-warns-of-rising-risk-amid-tariffs-and-cyber-threats/</a:t>
            </a:r>
            <a:r>
              <a:rPr lang="en-GB" sz="1500" kern="100">
                <a:latin typeface="Cabin"/>
                <a:ea typeface="+mn-lt"/>
                <a:cs typeface="+mn-lt"/>
              </a:rPr>
              <a:t> </a:t>
            </a:r>
            <a:endParaRPr lang="en-GB" sz="1500">
              <a:latin typeface="Cabin"/>
            </a:endParaRPr>
          </a:p>
          <a:p>
            <a:pPr>
              <a:buFont typeface="Arial" panose="05050102010706020507" pitchFamily="18" charset="2"/>
              <a:buChar char="•"/>
            </a:pPr>
            <a:r>
              <a:rPr lang="en-GB" sz="1500" kern="100">
                <a:latin typeface="Cabin"/>
                <a:ea typeface="+mn-lt"/>
                <a:cs typeface="+mn-lt"/>
              </a:rPr>
              <a:t>The Accountant: </a:t>
            </a:r>
            <a:r>
              <a:rPr lang="en-GB" sz="1500" kern="100">
                <a:latin typeface="Cabin"/>
                <a:ea typeface="+mn-lt"/>
                <a:cs typeface="+mn-lt"/>
                <a:hlinkClick r:id="rId6"/>
              </a:rPr>
              <a:t>https://www.theaccountant-online.com/news/chartered-iia-raises-concerns/</a:t>
            </a:r>
            <a:r>
              <a:rPr lang="en-GB" sz="1500" kern="100">
                <a:latin typeface="Cabin"/>
                <a:ea typeface="+mn-lt"/>
                <a:cs typeface="+mn-lt"/>
              </a:rPr>
              <a:t> </a:t>
            </a:r>
            <a:endParaRPr lang="en-GB" sz="1500">
              <a:latin typeface="Cabin"/>
            </a:endParaRPr>
          </a:p>
          <a:p>
            <a:pPr>
              <a:buFont typeface="Arial" panose="05050102010706020507" pitchFamily="18" charset="2"/>
              <a:buChar char="•"/>
            </a:pPr>
            <a:r>
              <a:rPr lang="en-GB" sz="1500" kern="100">
                <a:latin typeface="Cabin"/>
                <a:ea typeface="+mn-lt"/>
                <a:cs typeface="+mn-lt"/>
              </a:rPr>
              <a:t>ICAEW Insights: </a:t>
            </a:r>
            <a:r>
              <a:rPr lang="en-GB" sz="1500" kern="100">
                <a:latin typeface="Cabin"/>
                <a:ea typeface="+mn-lt"/>
                <a:cs typeface="+mn-lt"/>
                <a:hlinkClick r:id="rId7"/>
              </a:rPr>
              <a:t>https://www.icaew.com/insights/viewpoints-on-the-news/2025/aug-2025/governance-failings-putting-broadband-sector-at-risk-body-warns</a:t>
            </a:r>
            <a:r>
              <a:rPr lang="en-GB" sz="1500" kern="100">
                <a:latin typeface="Cabin"/>
                <a:ea typeface="+mn-lt"/>
                <a:cs typeface="+mn-lt"/>
              </a:rPr>
              <a:t> </a:t>
            </a:r>
            <a:endParaRPr lang="en-GB" sz="1500">
              <a:latin typeface="Cabin"/>
              <a:ea typeface="+mn-lt"/>
              <a:cs typeface="+mn-lt"/>
            </a:endParaRPr>
          </a:p>
        </p:txBody>
      </p:sp>
      <p:sp>
        <p:nvSpPr>
          <p:cNvPr id="5" name="Footer Placeholder 4">
            <a:extLst>
              <a:ext uri="{FF2B5EF4-FFF2-40B4-BE49-F238E27FC236}">
                <a16:creationId xmlns:a16="http://schemas.microsoft.com/office/drawing/2014/main" id="{C40F2147-6103-1845-2532-425097758489}"/>
              </a:ext>
            </a:extLst>
          </p:cNvPr>
          <p:cNvSpPr>
            <a:spLocks noGrp="1"/>
          </p:cNvSpPr>
          <p:nvPr>
            <p:ph type="ftr" sz="quarter" idx="11"/>
          </p:nvPr>
        </p:nvSpPr>
        <p:spPr>
          <a:xfrm>
            <a:off x="850106" y="6236880"/>
            <a:ext cx="6617494" cy="365125"/>
          </a:xfrm>
        </p:spPr>
        <p:txBody>
          <a:bodyPr/>
          <a:lstStyle/>
          <a:p>
            <a:r>
              <a:rPr lang="en-GB"/>
              <a:t>Six monthly membership report 2025/26</a:t>
            </a:r>
          </a:p>
          <a:p>
            <a:endParaRPr lang="en-GB"/>
          </a:p>
        </p:txBody>
      </p:sp>
      <p:sp>
        <p:nvSpPr>
          <p:cNvPr id="6" name="Slide Number Placeholder 5">
            <a:extLst>
              <a:ext uri="{FF2B5EF4-FFF2-40B4-BE49-F238E27FC236}">
                <a16:creationId xmlns:a16="http://schemas.microsoft.com/office/drawing/2014/main" id="{E7CD702B-B57B-61B5-636F-F6261A751F00}"/>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35</a:t>
            </a:fld>
            <a:endParaRPr lang="en-GB"/>
          </a:p>
        </p:txBody>
      </p:sp>
    </p:spTree>
    <p:extLst>
      <p:ext uri="{BB962C8B-B14F-4D97-AF65-F5344CB8AC3E}">
        <p14:creationId xmlns:p14="http://schemas.microsoft.com/office/powerpoint/2010/main" val="4216227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9CEDB-09D0-CF76-023A-4145E1018727}"/>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5BBB2C4A-30A3-F573-4812-5BE00BD4F799}"/>
              </a:ext>
            </a:extLst>
          </p:cNvPr>
          <p:cNvSpPr>
            <a:spLocks noGrp="1"/>
          </p:cNvSpPr>
          <p:nvPr>
            <p:ph type="title"/>
          </p:nvPr>
        </p:nvSpPr>
        <p:spPr>
          <a:xfrm>
            <a:off x="385439" y="365125"/>
            <a:ext cx="11430740" cy="911225"/>
          </a:xfrm>
        </p:spPr>
        <p:txBody>
          <a:bodyPr/>
          <a:lstStyle/>
          <a:p>
            <a:r>
              <a:rPr lang="en-GB"/>
              <a:t>Media &amp; PR work (April - Sept)</a:t>
            </a:r>
          </a:p>
        </p:txBody>
      </p:sp>
      <p:sp>
        <p:nvSpPr>
          <p:cNvPr id="16" name="Content Placeholder 15">
            <a:extLst>
              <a:ext uri="{FF2B5EF4-FFF2-40B4-BE49-F238E27FC236}">
                <a16:creationId xmlns:a16="http://schemas.microsoft.com/office/drawing/2014/main" id="{F1C5F168-F1F8-3F10-7C67-3ED2389EF2A4}"/>
              </a:ext>
            </a:extLst>
          </p:cNvPr>
          <p:cNvSpPr>
            <a:spLocks noGrp="1"/>
          </p:cNvSpPr>
          <p:nvPr>
            <p:ph idx="1"/>
          </p:nvPr>
        </p:nvSpPr>
        <p:spPr>
          <a:xfrm>
            <a:off x="754855" y="1495425"/>
            <a:ext cx="11061323" cy="4533900"/>
          </a:xfrm>
        </p:spPr>
        <p:txBody>
          <a:bodyPr vert="horz" lIns="91440" tIns="45720" rIns="91440" bIns="45720" rtlCol="0" anchor="t">
            <a:noAutofit/>
          </a:bodyPr>
          <a:lstStyle/>
          <a:p>
            <a:pPr>
              <a:lnSpc>
                <a:spcPct val="107000"/>
              </a:lnSpc>
              <a:spcAft>
                <a:spcPts val="800"/>
              </a:spcAft>
              <a:buNone/>
            </a:pPr>
            <a:r>
              <a:rPr lang="en-GB" sz="1600" b="1" kern="100">
                <a:effectLst/>
                <a:latin typeface="Cabin"/>
                <a:ea typeface="Aptos" panose="020B0004020202020204" pitchFamily="34" charset="0"/>
                <a:cs typeface="Times New Roman"/>
              </a:rPr>
              <a:t>Examples of key press mentions over last six months:</a:t>
            </a:r>
            <a:endParaRPr lang="en-GB" sz="1600" kern="100">
              <a:effectLst/>
              <a:latin typeface="Cabin"/>
              <a:ea typeface="Aptos" panose="020B0004020202020204" pitchFamily="34" charset="0"/>
              <a:cs typeface="Times New Roman"/>
            </a:endParaRPr>
          </a:p>
          <a:p>
            <a:pPr>
              <a:buFont typeface="Arial" panose="05050102010706020507" pitchFamily="18" charset="2"/>
              <a:buChar char="•"/>
            </a:pPr>
            <a:r>
              <a:rPr lang="en-GB" sz="1600" kern="100">
                <a:latin typeface="Cabin"/>
                <a:ea typeface="+mn-lt"/>
                <a:cs typeface="+mn-lt"/>
              </a:rPr>
              <a:t>Board Agenda: </a:t>
            </a:r>
            <a:r>
              <a:rPr lang="en-GB" sz="1600" kern="100">
                <a:latin typeface="Cabin"/>
                <a:ea typeface="+mn-lt"/>
                <a:cs typeface="+mn-lt"/>
                <a:hlinkClick r:id="rId2"/>
              </a:rPr>
              <a:t>https://boardagenda.com/2025/08/14/regulatory-changes-pose-biggest-risk-to-business/</a:t>
            </a:r>
            <a:r>
              <a:rPr lang="en-GB" sz="1600" kern="100">
                <a:latin typeface="Cabin"/>
                <a:ea typeface="+mn-lt"/>
                <a:cs typeface="+mn-lt"/>
              </a:rPr>
              <a:t> </a:t>
            </a:r>
            <a:endParaRPr lang="en-GB" sz="1600">
              <a:latin typeface="Cabin"/>
            </a:endParaRPr>
          </a:p>
          <a:p>
            <a:pPr>
              <a:buFont typeface="Arial" panose="05050102010706020507" pitchFamily="18" charset="2"/>
              <a:buChar char="•"/>
            </a:pPr>
            <a:r>
              <a:rPr lang="en-GB" sz="1600" kern="100">
                <a:latin typeface="Cabin"/>
                <a:ea typeface="+mn-lt"/>
                <a:cs typeface="+mn-lt"/>
              </a:rPr>
              <a:t>MSN News: </a:t>
            </a:r>
            <a:r>
              <a:rPr lang="en-GB" sz="1600" kern="100">
                <a:latin typeface="Cabin"/>
                <a:ea typeface="+mn-lt"/>
                <a:cs typeface="+mn-lt"/>
                <a:hlinkClick r:id="rId3"/>
              </a:rPr>
              <a:t>https://www.msn.com/en-us/money/companies/chartered-iia-concern-over-internal-audit-in-broadband-sector/ar-AA1Kk67i</a:t>
            </a:r>
            <a:r>
              <a:rPr lang="en-GB" sz="1600" kern="100">
                <a:latin typeface="Cabin"/>
                <a:ea typeface="+mn-lt"/>
                <a:cs typeface="+mn-lt"/>
              </a:rPr>
              <a:t> </a:t>
            </a:r>
            <a:endParaRPr lang="en-GB" sz="1600">
              <a:latin typeface="Cabin"/>
              <a:ea typeface="+mn-lt"/>
              <a:cs typeface="+mn-lt"/>
            </a:endParaRPr>
          </a:p>
          <a:p>
            <a:pPr>
              <a:buFont typeface="Arial" panose="05050102010706020507" pitchFamily="18" charset="2"/>
              <a:buChar char="•"/>
            </a:pPr>
            <a:r>
              <a:rPr lang="en-GB" sz="1600" kern="100">
                <a:latin typeface="Cabin"/>
                <a:cs typeface="Arial"/>
              </a:rPr>
              <a:t>CIR Magazine: </a:t>
            </a:r>
            <a:r>
              <a:rPr lang="en-GB" sz="1600" kern="100">
                <a:latin typeface="Cabin"/>
                <a:cs typeface="Arial"/>
                <a:hlinkClick r:id="rId4"/>
              </a:rPr>
              <a:t>https://www.cirmagazine.com/cir/c2025081301.php</a:t>
            </a:r>
            <a:r>
              <a:rPr lang="en-GB" sz="1600" kern="100">
                <a:latin typeface="Cabin"/>
                <a:cs typeface="Arial"/>
              </a:rPr>
              <a:t> </a:t>
            </a:r>
            <a:endParaRPr lang="en-GB" sz="1600">
              <a:latin typeface="Cabin"/>
              <a:cs typeface="Arial"/>
            </a:endParaRPr>
          </a:p>
          <a:p>
            <a:pPr>
              <a:buFont typeface="Arial" panose="05050102010706020507" pitchFamily="18" charset="2"/>
              <a:buChar char="•"/>
            </a:pPr>
            <a:r>
              <a:rPr lang="en-GB" sz="1600" kern="100">
                <a:latin typeface="Cabin"/>
                <a:cs typeface="Arial"/>
              </a:rPr>
              <a:t>Sustainable Times: </a:t>
            </a:r>
            <a:r>
              <a:rPr lang="en-GB" sz="1600" kern="100">
                <a:latin typeface="Cabin"/>
                <a:cs typeface="Arial"/>
                <a:hlinkClick r:id="rId5"/>
              </a:rPr>
              <a:t>https://www.sustainabletimes.co.uk/post/policy-rollbacks-leave-businesses-vulnerable-to-escalating-climate-and-nature-risks</a:t>
            </a:r>
            <a:r>
              <a:rPr lang="en-GB" sz="1600" kern="100">
                <a:latin typeface="Cabin"/>
                <a:cs typeface="Arial"/>
              </a:rPr>
              <a:t> </a:t>
            </a:r>
            <a:endParaRPr lang="en-GB" sz="1600">
              <a:latin typeface="Cabin"/>
              <a:cs typeface="Arial"/>
            </a:endParaRPr>
          </a:p>
          <a:p>
            <a:pPr>
              <a:buFont typeface="Arial" panose="05050102010706020507" pitchFamily="18" charset="2"/>
              <a:buChar char="•"/>
            </a:pPr>
            <a:r>
              <a:rPr lang="en-GB" sz="1600" kern="100">
                <a:latin typeface="Cabin"/>
                <a:cs typeface="Arial"/>
              </a:rPr>
              <a:t>Edie.net: </a:t>
            </a:r>
            <a:r>
              <a:rPr lang="en-GB" sz="1600" kern="100">
                <a:latin typeface="Cabin"/>
                <a:cs typeface="Arial"/>
                <a:hlinkClick r:id="rId6"/>
              </a:rPr>
              <a:t>https://www.edie.net/policy-rollbacks-exposing-businesses-to-climate-and-nature-risks-auditors-warn/</a:t>
            </a:r>
            <a:r>
              <a:rPr lang="en-GB" sz="1600" kern="100">
                <a:latin typeface="Cabin"/>
                <a:cs typeface="Arial"/>
              </a:rPr>
              <a:t> </a:t>
            </a:r>
            <a:endParaRPr lang="en-GB" sz="1600">
              <a:latin typeface="Cabin"/>
              <a:cs typeface="Arial"/>
            </a:endParaRPr>
          </a:p>
          <a:p>
            <a:pPr>
              <a:buFont typeface="Arial" panose="05050102010706020507" pitchFamily="18" charset="2"/>
              <a:buChar char="•"/>
            </a:pPr>
            <a:r>
              <a:rPr lang="en-GB" sz="1600" kern="100">
                <a:latin typeface="Cabin"/>
                <a:cs typeface="Arial"/>
              </a:rPr>
              <a:t>FT:  </a:t>
            </a:r>
            <a:r>
              <a:rPr lang="en-GB" sz="1600" kern="100">
                <a:latin typeface="Cabin"/>
                <a:cs typeface="Arial"/>
                <a:hlinkClick r:id="rId7"/>
              </a:rPr>
              <a:t>https://www.ft.com/content/3108b535-b2b2-4839-9ac7-069b6c419571?FTCamp=engage/CAPI/webapp/Channel_M…</a:t>
            </a:r>
            <a:r>
              <a:rPr lang="en-GB" sz="1600" kern="100">
                <a:latin typeface="Cabin"/>
                <a:cs typeface="Arial"/>
              </a:rPr>
              <a:t> </a:t>
            </a:r>
            <a:endParaRPr lang="en-GB" sz="1600">
              <a:latin typeface="Cabin"/>
              <a:cs typeface="Arial"/>
            </a:endParaRPr>
          </a:p>
          <a:p>
            <a:pPr>
              <a:buFont typeface="Arial" panose="05050102010706020507" pitchFamily="18" charset="2"/>
              <a:buChar char="•"/>
            </a:pPr>
            <a:r>
              <a:rPr lang="en-GB" sz="1600" kern="100">
                <a:latin typeface="Cabin"/>
                <a:cs typeface="Arial"/>
              </a:rPr>
              <a:t>City AM: </a:t>
            </a:r>
            <a:r>
              <a:rPr lang="en-GB" sz="1600" kern="100">
                <a:latin typeface="Cabin"/>
                <a:cs typeface="Arial"/>
                <a:hlinkClick r:id="rId8"/>
              </a:rPr>
              <a:t>https://www.cityam.com/cross-party-politicians-urges-starmer-to-prioritise-audit-watchdog-reform/</a:t>
            </a:r>
            <a:r>
              <a:rPr lang="en-GB" sz="1600" kern="100">
                <a:latin typeface="Cabin"/>
                <a:cs typeface="Arial"/>
              </a:rPr>
              <a:t> </a:t>
            </a:r>
            <a:endParaRPr lang="en-GB" sz="1600">
              <a:latin typeface="Cabin"/>
              <a:cs typeface="Arial"/>
            </a:endParaRPr>
          </a:p>
          <a:p>
            <a:pPr>
              <a:buFont typeface="Arial" panose="05050102010706020507" pitchFamily="18" charset="2"/>
              <a:buChar char="•"/>
            </a:pPr>
            <a:endParaRPr lang="en-GB" sz="1800" kern="100">
              <a:cs typeface="Arial"/>
            </a:endParaRPr>
          </a:p>
          <a:p>
            <a:pPr>
              <a:buFont typeface="Arial" panose="05050102010706020507" pitchFamily="18" charset="2"/>
              <a:buChar char="•"/>
            </a:pPr>
            <a:endParaRPr lang="en-GB">
              <a:cs typeface="Arial"/>
            </a:endParaRPr>
          </a:p>
        </p:txBody>
      </p:sp>
      <p:sp>
        <p:nvSpPr>
          <p:cNvPr id="5" name="Footer Placeholder 4">
            <a:extLst>
              <a:ext uri="{FF2B5EF4-FFF2-40B4-BE49-F238E27FC236}">
                <a16:creationId xmlns:a16="http://schemas.microsoft.com/office/drawing/2014/main" id="{99C46419-A5E9-5AF7-CE5D-6562D8F8DA9E}"/>
              </a:ext>
            </a:extLst>
          </p:cNvPr>
          <p:cNvSpPr>
            <a:spLocks noGrp="1"/>
          </p:cNvSpPr>
          <p:nvPr>
            <p:ph type="ftr" sz="quarter" idx="11"/>
          </p:nvPr>
        </p:nvSpPr>
        <p:spPr>
          <a:xfrm>
            <a:off x="850106" y="6236880"/>
            <a:ext cx="6617494" cy="365125"/>
          </a:xfrm>
        </p:spPr>
        <p:txBody>
          <a:bodyPr/>
          <a:lstStyle/>
          <a:p>
            <a:r>
              <a:rPr lang="en-GB"/>
              <a:t>Six monthly membership report 2025/26</a:t>
            </a:r>
          </a:p>
          <a:p>
            <a:endParaRPr lang="en-GB"/>
          </a:p>
        </p:txBody>
      </p:sp>
      <p:sp>
        <p:nvSpPr>
          <p:cNvPr id="6" name="Slide Number Placeholder 5">
            <a:extLst>
              <a:ext uri="{FF2B5EF4-FFF2-40B4-BE49-F238E27FC236}">
                <a16:creationId xmlns:a16="http://schemas.microsoft.com/office/drawing/2014/main" id="{2F689411-19A7-DE23-3C22-97BDF0E0C921}"/>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36</a:t>
            </a:fld>
            <a:endParaRPr lang="en-GB"/>
          </a:p>
        </p:txBody>
      </p:sp>
    </p:spTree>
    <p:extLst>
      <p:ext uri="{BB962C8B-B14F-4D97-AF65-F5344CB8AC3E}">
        <p14:creationId xmlns:p14="http://schemas.microsoft.com/office/powerpoint/2010/main" val="3184212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741A2-88B6-0ED8-6EBD-77E625F1D7E3}"/>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F276857B-778F-9486-0C07-8B59946A5436}"/>
              </a:ext>
            </a:extLst>
          </p:cNvPr>
          <p:cNvSpPr>
            <a:spLocks noGrp="1"/>
          </p:cNvSpPr>
          <p:nvPr>
            <p:ph type="title"/>
          </p:nvPr>
        </p:nvSpPr>
        <p:spPr>
          <a:xfrm>
            <a:off x="385439" y="365125"/>
            <a:ext cx="11430740" cy="911225"/>
          </a:xfrm>
        </p:spPr>
        <p:txBody>
          <a:bodyPr/>
          <a:lstStyle/>
          <a:p>
            <a:r>
              <a:rPr lang="en-GB"/>
              <a:t>Media &amp; PR work (April - Sept)</a:t>
            </a:r>
          </a:p>
        </p:txBody>
      </p:sp>
      <p:sp>
        <p:nvSpPr>
          <p:cNvPr id="16" name="Content Placeholder 15">
            <a:extLst>
              <a:ext uri="{FF2B5EF4-FFF2-40B4-BE49-F238E27FC236}">
                <a16:creationId xmlns:a16="http://schemas.microsoft.com/office/drawing/2014/main" id="{FF11A6A8-9AEA-B1F7-58CA-D5A4C5158795}"/>
              </a:ext>
            </a:extLst>
          </p:cNvPr>
          <p:cNvSpPr>
            <a:spLocks noGrp="1"/>
          </p:cNvSpPr>
          <p:nvPr>
            <p:ph idx="1"/>
          </p:nvPr>
        </p:nvSpPr>
        <p:spPr>
          <a:xfrm>
            <a:off x="754855" y="1495425"/>
            <a:ext cx="11061323" cy="4533900"/>
          </a:xfrm>
        </p:spPr>
        <p:txBody>
          <a:bodyPr vert="horz" lIns="91440" tIns="45720" rIns="91440" bIns="45720" rtlCol="0" anchor="t">
            <a:normAutofit/>
          </a:bodyPr>
          <a:lstStyle/>
          <a:p>
            <a:pPr>
              <a:lnSpc>
                <a:spcPct val="107000"/>
              </a:lnSpc>
              <a:spcAft>
                <a:spcPts val="800"/>
              </a:spcAft>
              <a:buNone/>
            </a:pPr>
            <a:r>
              <a:rPr lang="en-GB" sz="1600" b="1" kern="100" dirty="0">
                <a:effectLst/>
                <a:latin typeface="Cabin"/>
                <a:ea typeface="Aptos" panose="020B0004020202020204" pitchFamily="34" charset="0"/>
                <a:cs typeface="Times New Roman"/>
              </a:rPr>
              <a:t>Examples of key press mentions over last six months:</a:t>
            </a:r>
            <a:endParaRPr lang="en-GB" sz="1600" kern="100" dirty="0">
              <a:effectLst/>
              <a:latin typeface="Cabin"/>
              <a:ea typeface="Aptos" panose="020B0004020202020204" pitchFamily="34" charset="0"/>
              <a:cs typeface="Times New Roman"/>
            </a:endParaRPr>
          </a:p>
          <a:p>
            <a:pPr>
              <a:buFont typeface="Arial" panose="05050102010706020507" pitchFamily="18" charset="2"/>
              <a:buChar char="•"/>
            </a:pPr>
            <a:r>
              <a:rPr lang="en-GB" sz="1600" kern="100" dirty="0">
                <a:latin typeface="Cabin"/>
                <a:ea typeface="+mn-lt"/>
                <a:cs typeface="+mn-lt"/>
              </a:rPr>
              <a:t>Accountancy Today </a:t>
            </a:r>
            <a:r>
              <a:rPr lang="en-GB" sz="1600" kern="100" dirty="0">
                <a:effectLst/>
                <a:latin typeface="Cabin"/>
                <a:ea typeface="+mn-lt"/>
                <a:cs typeface="+mn-lt"/>
              </a:rPr>
              <a:t>(</a:t>
            </a:r>
            <a:r>
              <a:rPr lang="en-GB" sz="1600" kern="100" dirty="0">
                <a:latin typeface="Cabin"/>
                <a:ea typeface="+mn-lt"/>
                <a:cs typeface="+mn-lt"/>
              </a:rPr>
              <a:t>also featured as the lead story in their daily email to subscribers): </a:t>
            </a:r>
            <a:r>
              <a:rPr lang="en-GB" sz="1600" kern="100" dirty="0">
                <a:solidFill>
                  <a:srgbClr val="FF0000"/>
                </a:solidFill>
                <a:latin typeface="Cabin"/>
                <a:ea typeface="+mn-lt"/>
                <a:cs typeface="+mn-lt"/>
                <a:hlinkClick r:id="rId2">
                  <a:extLst>
                    <a:ext uri="{A12FA001-AC4F-418D-AE19-62706E023703}">
                      <ahyp:hlinkClr xmlns:ahyp="http://schemas.microsoft.com/office/drawing/2018/hyperlinkcolor" val="tx"/>
                    </a:ext>
                  </a:extLst>
                </a:hlinkClick>
              </a:rPr>
              <a:t>https://www.accountancytoday.co.uk/2025/09/08/cross-party-alliance-of-60-mps-call-on-pm-to-prioriti…</a:t>
            </a:r>
            <a:r>
              <a:rPr lang="en-GB" sz="1600" kern="100" dirty="0">
                <a:solidFill>
                  <a:srgbClr val="FF0000"/>
                </a:solidFill>
                <a:latin typeface="Cabin"/>
                <a:ea typeface="+mn-lt"/>
                <a:cs typeface="+mn-lt"/>
              </a:rPr>
              <a:t> </a:t>
            </a:r>
            <a:endParaRPr lang="en-GB" sz="1600" dirty="0">
              <a:solidFill>
                <a:srgbClr val="FF0000"/>
              </a:solidFill>
              <a:latin typeface="Cabin"/>
              <a:cs typeface="Arial"/>
            </a:endParaRPr>
          </a:p>
          <a:p>
            <a:pPr>
              <a:buFont typeface="Arial" panose="05050102010706020507" pitchFamily="18" charset="2"/>
              <a:buChar char="•"/>
            </a:pPr>
            <a:r>
              <a:rPr lang="en-GB" sz="1600" kern="100" dirty="0">
                <a:latin typeface="Cabin"/>
                <a:ea typeface="+mn-lt"/>
                <a:cs typeface="+mn-lt"/>
              </a:rPr>
              <a:t>Accounting WEB: </a:t>
            </a:r>
            <a:r>
              <a:rPr lang="en-GB" sz="1600" kern="100" dirty="0">
                <a:latin typeface="Cabin"/>
                <a:ea typeface="+mn-lt"/>
                <a:cs typeface="+mn-lt"/>
                <a:hlinkClick r:id="rId3"/>
              </a:rPr>
              <a:t>https://www.accountingweb.co.uk/business/financial-reporting/</a:t>
            </a:r>
            <a:r>
              <a:rPr lang="en-GB" sz="1600" kern="100" dirty="0" err="1">
                <a:latin typeface="Cabin"/>
                <a:ea typeface="+mn-lt"/>
                <a:cs typeface="+mn-lt"/>
                <a:hlinkClick r:id="rId3"/>
              </a:rPr>
              <a:t>mps</a:t>
            </a:r>
            <a:r>
              <a:rPr lang="en-GB" sz="1600" kern="100" dirty="0">
                <a:latin typeface="Cabin"/>
                <a:ea typeface="+mn-lt"/>
                <a:cs typeface="+mn-lt"/>
                <a:hlinkClick r:id="rId3"/>
              </a:rPr>
              <a:t>-call-on-</a:t>
            </a:r>
            <a:r>
              <a:rPr lang="en-GB" sz="1600" kern="100" dirty="0" err="1">
                <a:latin typeface="Cabin"/>
                <a:ea typeface="+mn-lt"/>
                <a:cs typeface="+mn-lt"/>
                <a:hlinkClick r:id="rId3"/>
              </a:rPr>
              <a:t>starmer</a:t>
            </a:r>
            <a:r>
              <a:rPr lang="en-GB" sz="1600" kern="100" dirty="0">
                <a:latin typeface="Cabin"/>
                <a:ea typeface="+mn-lt"/>
                <a:cs typeface="+mn-lt"/>
                <a:hlinkClick r:id="rId3"/>
              </a:rPr>
              <a:t>-to-prioritise-</a:t>
            </a:r>
            <a:r>
              <a:rPr lang="en-GB" sz="1600" kern="100" dirty="0" err="1">
                <a:latin typeface="Cabin"/>
                <a:ea typeface="+mn-lt"/>
                <a:cs typeface="+mn-lt"/>
                <a:hlinkClick r:id="rId3"/>
              </a:rPr>
              <a:t>audi</a:t>
            </a:r>
            <a:r>
              <a:rPr lang="en-GB" sz="1600" kern="100" dirty="0">
                <a:latin typeface="Cabin"/>
                <a:ea typeface="+mn-lt"/>
                <a:cs typeface="+mn-lt"/>
                <a:hlinkClick r:id="rId3"/>
              </a:rPr>
              <a:t>…</a:t>
            </a:r>
            <a:r>
              <a:rPr lang="en-GB" sz="1600" kern="100" dirty="0">
                <a:latin typeface="Cabin"/>
                <a:ea typeface="+mn-lt"/>
                <a:cs typeface="+mn-lt"/>
              </a:rPr>
              <a:t> </a:t>
            </a:r>
            <a:endParaRPr lang="en-GB" sz="1600" dirty="0">
              <a:latin typeface="Cabin"/>
              <a:cs typeface="Arial"/>
            </a:endParaRPr>
          </a:p>
          <a:p>
            <a:pPr>
              <a:buFont typeface="Arial" panose="05050102010706020507" pitchFamily="18" charset="2"/>
              <a:buChar char="•"/>
            </a:pPr>
            <a:r>
              <a:rPr lang="en-GB" sz="1600" kern="100" dirty="0">
                <a:latin typeface="Cabin"/>
                <a:ea typeface="+mn-lt"/>
                <a:cs typeface="+mn-lt"/>
              </a:rPr>
              <a:t>Treasury Today: </a:t>
            </a:r>
            <a:r>
              <a:rPr lang="en-GB" sz="1600" kern="100" dirty="0">
                <a:latin typeface="Cabin"/>
                <a:ea typeface="+mn-lt"/>
                <a:cs typeface="+mn-lt"/>
                <a:hlinkClick r:id="rId4"/>
              </a:rPr>
              <a:t>https://treasurytoday.com/press-releases/press-release-66-mps-and-lords-urge-the-pm-to-prioritise-a…</a:t>
            </a:r>
            <a:r>
              <a:rPr lang="en-GB" sz="1600" kern="100" dirty="0">
                <a:latin typeface="Cabin"/>
                <a:ea typeface="+mn-lt"/>
                <a:cs typeface="+mn-lt"/>
              </a:rPr>
              <a:t> </a:t>
            </a:r>
            <a:endParaRPr lang="en-GB" sz="1600" dirty="0">
              <a:latin typeface="Cabin"/>
              <a:cs typeface="Arial"/>
            </a:endParaRPr>
          </a:p>
          <a:p>
            <a:pPr>
              <a:buFont typeface="Arial" panose="05050102010706020507" pitchFamily="18" charset="2"/>
              <a:buChar char="•"/>
            </a:pPr>
            <a:r>
              <a:rPr lang="en-GB" sz="1600" kern="100" dirty="0">
                <a:latin typeface="Cabin"/>
                <a:ea typeface="+mn-lt"/>
                <a:cs typeface="+mn-lt"/>
              </a:rPr>
              <a:t>Commercial Risk: </a:t>
            </a:r>
            <a:r>
              <a:rPr lang="en-GB" sz="1600" kern="100" dirty="0">
                <a:latin typeface="Cabin"/>
                <a:ea typeface="+mn-lt"/>
                <a:cs typeface="+mn-lt"/>
                <a:hlinkClick r:id="rId5"/>
              </a:rPr>
              <a:t>https://www.commercialriskonline.com/</a:t>
            </a:r>
            <a:r>
              <a:rPr lang="en-GB" sz="1600" kern="100" dirty="0" err="1">
                <a:latin typeface="Cabin"/>
                <a:ea typeface="+mn-lt"/>
                <a:cs typeface="+mn-lt"/>
                <a:hlinkClick r:id="rId5"/>
              </a:rPr>
              <a:t>uk</a:t>
            </a:r>
            <a:r>
              <a:rPr lang="en-GB" sz="1600" kern="100" dirty="0">
                <a:latin typeface="Cabin"/>
                <a:ea typeface="+mn-lt"/>
                <a:cs typeface="+mn-lt"/>
                <a:hlinkClick r:id="rId5"/>
              </a:rPr>
              <a:t>-government-urged-to-act-on-delayed-audit-and-corporate-</a:t>
            </a:r>
            <a:r>
              <a:rPr lang="en-GB" sz="1600" kern="100" dirty="0" err="1">
                <a:latin typeface="Cabin"/>
                <a:ea typeface="+mn-lt"/>
                <a:cs typeface="+mn-lt"/>
                <a:hlinkClick r:id="rId5"/>
              </a:rPr>
              <a:t>gove</a:t>
            </a:r>
            <a:r>
              <a:rPr lang="en-GB" sz="1600" kern="100" dirty="0">
                <a:latin typeface="Cabin"/>
                <a:ea typeface="+mn-lt"/>
                <a:cs typeface="+mn-lt"/>
                <a:hlinkClick r:id="rId5"/>
              </a:rPr>
              <a:t>…</a:t>
            </a:r>
            <a:r>
              <a:rPr lang="en-GB" sz="1600" kern="100" dirty="0">
                <a:latin typeface="Cabin"/>
                <a:ea typeface="+mn-lt"/>
                <a:cs typeface="+mn-lt"/>
              </a:rPr>
              <a:t> </a:t>
            </a:r>
            <a:endParaRPr lang="en-GB" sz="1600" dirty="0">
              <a:latin typeface="Cabin"/>
              <a:cs typeface="Arial"/>
            </a:endParaRPr>
          </a:p>
          <a:p>
            <a:pPr>
              <a:buFont typeface="Arial" panose="05050102010706020507" pitchFamily="18" charset="2"/>
              <a:buChar char="•"/>
            </a:pPr>
            <a:r>
              <a:rPr lang="en-GB" sz="1600" kern="100" dirty="0">
                <a:latin typeface="Cabin"/>
                <a:ea typeface="+mn-lt"/>
                <a:cs typeface="+mn-lt"/>
              </a:rPr>
              <a:t>PQ Magazine: </a:t>
            </a:r>
            <a:r>
              <a:rPr lang="en-GB" sz="1600" kern="100" dirty="0">
                <a:latin typeface="Cabin"/>
                <a:ea typeface="+mn-lt"/>
                <a:cs typeface="+mn-lt"/>
                <a:hlinkClick r:id="rId6"/>
              </a:rPr>
              <a:t>https://www.pqmagazine.com/mps-call-for-pm-to-look-again-at-audit-reform/</a:t>
            </a:r>
            <a:r>
              <a:rPr lang="en-GB" sz="1600" kern="100" dirty="0">
                <a:latin typeface="Cabin"/>
                <a:ea typeface="+mn-lt"/>
                <a:cs typeface="+mn-lt"/>
              </a:rPr>
              <a:t> </a:t>
            </a:r>
            <a:endParaRPr lang="en-GB" sz="1600" dirty="0">
              <a:latin typeface="Cabin"/>
              <a:cs typeface="Arial"/>
            </a:endParaRPr>
          </a:p>
          <a:p>
            <a:pPr>
              <a:buFont typeface="Arial" panose="05050102010706020507" pitchFamily="18" charset="2"/>
              <a:buChar char="•"/>
            </a:pPr>
            <a:r>
              <a:rPr lang="en-GB" sz="1600" kern="100" dirty="0">
                <a:latin typeface="Cabin"/>
                <a:ea typeface="+mn-lt"/>
                <a:cs typeface="+mn-lt"/>
              </a:rPr>
              <a:t>Bloomberg: </a:t>
            </a:r>
            <a:r>
              <a:rPr lang="en-GB" sz="1600" kern="100" dirty="0">
                <a:latin typeface="Cabin"/>
                <a:ea typeface="+mn-lt"/>
                <a:cs typeface="+mn-lt"/>
                <a:hlinkClick r:id="rId7"/>
              </a:rPr>
              <a:t>https://news.bloombergtax.com/financial-accounting/</a:t>
            </a:r>
            <a:r>
              <a:rPr lang="en-GB" sz="1600" kern="100" dirty="0" err="1">
                <a:latin typeface="Cabin"/>
                <a:ea typeface="+mn-lt"/>
                <a:cs typeface="+mn-lt"/>
                <a:hlinkClick r:id="rId7"/>
              </a:rPr>
              <a:t>uk</a:t>
            </a:r>
            <a:r>
              <a:rPr lang="en-GB" sz="1600" kern="100" dirty="0">
                <a:latin typeface="Cabin"/>
                <a:ea typeface="+mn-lt"/>
                <a:cs typeface="+mn-lt"/>
                <a:hlinkClick r:id="rId7"/>
              </a:rPr>
              <a:t>-lawmakers-pressure-</a:t>
            </a:r>
            <a:r>
              <a:rPr lang="en-GB" sz="1600" kern="100" dirty="0" err="1">
                <a:latin typeface="Cabin"/>
                <a:ea typeface="+mn-lt"/>
                <a:cs typeface="+mn-lt"/>
                <a:hlinkClick r:id="rId7"/>
              </a:rPr>
              <a:t>starmer</a:t>
            </a:r>
            <a:r>
              <a:rPr lang="en-GB" sz="1600" kern="100" dirty="0">
                <a:latin typeface="Cabin"/>
                <a:ea typeface="+mn-lt"/>
                <a:cs typeface="+mn-lt"/>
                <a:hlinkClick r:id="rId7"/>
              </a:rPr>
              <a:t>-on-long-delayed-au…</a:t>
            </a:r>
            <a:r>
              <a:rPr lang="en-GB" sz="1600" kern="100" dirty="0">
                <a:latin typeface="Cabin"/>
                <a:ea typeface="+mn-lt"/>
                <a:cs typeface="+mn-lt"/>
              </a:rPr>
              <a:t> </a:t>
            </a:r>
            <a:endParaRPr lang="en-GB" sz="1600" dirty="0">
              <a:latin typeface="Cabin"/>
              <a:cs typeface="Arial"/>
            </a:endParaRPr>
          </a:p>
          <a:p>
            <a:pPr>
              <a:buFont typeface="Arial" panose="05050102010706020507" pitchFamily="18" charset="2"/>
              <a:buChar char="•"/>
            </a:pPr>
            <a:r>
              <a:rPr lang="en-GB" sz="1600" kern="100" dirty="0">
                <a:latin typeface="Cabin"/>
                <a:ea typeface="+mn-lt"/>
                <a:cs typeface="+mn-lt"/>
              </a:rPr>
              <a:t>Board Agenda: </a:t>
            </a:r>
            <a:r>
              <a:rPr lang="en-GB" sz="1600" kern="100" dirty="0">
                <a:latin typeface="Cabin"/>
                <a:ea typeface="+mn-lt"/>
                <a:cs typeface="+mn-lt"/>
                <a:hlinkClick r:id="rId8"/>
              </a:rPr>
              <a:t>https://boardagenda.com/2025/09/08/cross-party-lobby-pushes-for-audit-reform/</a:t>
            </a:r>
            <a:r>
              <a:rPr lang="en-GB" sz="1600" kern="100" dirty="0">
                <a:latin typeface="Cabin"/>
                <a:ea typeface="+mn-lt"/>
                <a:cs typeface="+mn-lt"/>
              </a:rPr>
              <a:t> </a:t>
            </a:r>
            <a:endParaRPr lang="en-GB" sz="1600" dirty="0">
              <a:latin typeface="Cabin"/>
              <a:cs typeface="Arial"/>
            </a:endParaRPr>
          </a:p>
          <a:p>
            <a:endParaRPr lang="en-GB" dirty="0">
              <a:effectLst/>
              <a:ea typeface="Aptos" panose="020B0004020202020204" pitchFamily="34" charset="0"/>
              <a:cs typeface="Arial"/>
            </a:endParaRPr>
          </a:p>
        </p:txBody>
      </p:sp>
      <p:sp>
        <p:nvSpPr>
          <p:cNvPr id="5" name="Footer Placeholder 4">
            <a:extLst>
              <a:ext uri="{FF2B5EF4-FFF2-40B4-BE49-F238E27FC236}">
                <a16:creationId xmlns:a16="http://schemas.microsoft.com/office/drawing/2014/main" id="{6E1B31CD-2C7F-63FC-6BD3-761C5EDE13E0}"/>
              </a:ext>
            </a:extLst>
          </p:cNvPr>
          <p:cNvSpPr>
            <a:spLocks noGrp="1"/>
          </p:cNvSpPr>
          <p:nvPr>
            <p:ph type="ftr" sz="quarter" idx="11"/>
          </p:nvPr>
        </p:nvSpPr>
        <p:spPr>
          <a:xfrm>
            <a:off x="850106" y="6236880"/>
            <a:ext cx="6617494" cy="365125"/>
          </a:xfrm>
        </p:spPr>
        <p:txBody>
          <a:bodyPr/>
          <a:lstStyle/>
          <a:p>
            <a:r>
              <a:rPr lang="en-GB"/>
              <a:t>Six monthly membership report 2025/26</a:t>
            </a:r>
          </a:p>
          <a:p>
            <a:endParaRPr lang="en-GB"/>
          </a:p>
        </p:txBody>
      </p:sp>
      <p:sp>
        <p:nvSpPr>
          <p:cNvPr id="6" name="Slide Number Placeholder 5">
            <a:extLst>
              <a:ext uri="{FF2B5EF4-FFF2-40B4-BE49-F238E27FC236}">
                <a16:creationId xmlns:a16="http://schemas.microsoft.com/office/drawing/2014/main" id="{6D39445E-FC17-45F6-7380-A1F4F577BF9C}"/>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37</a:t>
            </a:fld>
            <a:endParaRPr lang="en-GB"/>
          </a:p>
        </p:txBody>
      </p:sp>
    </p:spTree>
    <p:extLst>
      <p:ext uri="{BB962C8B-B14F-4D97-AF65-F5344CB8AC3E}">
        <p14:creationId xmlns:p14="http://schemas.microsoft.com/office/powerpoint/2010/main" val="4146420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46681-C024-C373-CB46-ED3D7BBB869B}"/>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8EE1DDAE-31D9-3850-D3E3-BE510FB75E42}"/>
              </a:ext>
            </a:extLst>
          </p:cNvPr>
          <p:cNvSpPr>
            <a:spLocks noGrp="1"/>
          </p:cNvSpPr>
          <p:nvPr>
            <p:ph type="title"/>
          </p:nvPr>
        </p:nvSpPr>
        <p:spPr>
          <a:xfrm>
            <a:off x="385439" y="365125"/>
            <a:ext cx="11430740" cy="911225"/>
          </a:xfrm>
        </p:spPr>
        <p:txBody>
          <a:bodyPr/>
          <a:lstStyle/>
          <a:p>
            <a:r>
              <a:rPr lang="en-GB"/>
              <a:t>Media &amp; PR work (April - Sept)</a:t>
            </a:r>
          </a:p>
        </p:txBody>
      </p:sp>
      <p:sp>
        <p:nvSpPr>
          <p:cNvPr id="16" name="Content Placeholder 15">
            <a:extLst>
              <a:ext uri="{FF2B5EF4-FFF2-40B4-BE49-F238E27FC236}">
                <a16:creationId xmlns:a16="http://schemas.microsoft.com/office/drawing/2014/main" id="{9149BBF2-0BA2-ABD9-D2F4-0E2BE3356240}"/>
              </a:ext>
            </a:extLst>
          </p:cNvPr>
          <p:cNvSpPr>
            <a:spLocks noGrp="1"/>
          </p:cNvSpPr>
          <p:nvPr>
            <p:ph idx="1"/>
          </p:nvPr>
        </p:nvSpPr>
        <p:spPr>
          <a:xfrm>
            <a:off x="754855" y="1495425"/>
            <a:ext cx="11061323" cy="4533900"/>
          </a:xfrm>
        </p:spPr>
        <p:txBody>
          <a:bodyPr vert="horz" lIns="91440" tIns="45720" rIns="91440" bIns="45720" rtlCol="0" anchor="t">
            <a:normAutofit fontScale="92500"/>
          </a:bodyPr>
          <a:lstStyle/>
          <a:p>
            <a:pPr>
              <a:lnSpc>
                <a:spcPct val="107000"/>
              </a:lnSpc>
              <a:spcAft>
                <a:spcPts val="800"/>
              </a:spcAft>
              <a:buNone/>
            </a:pPr>
            <a:r>
              <a:rPr lang="en-GB" sz="1600" b="1" kern="100" dirty="0">
                <a:effectLst/>
                <a:latin typeface="Cabin"/>
                <a:ea typeface="Aptos" panose="020B0004020202020204" pitchFamily="34" charset="0"/>
                <a:cs typeface="Times New Roman"/>
              </a:rPr>
              <a:t>Examples of key press mentions over last six months:</a:t>
            </a:r>
            <a:endParaRPr lang="en-GB" sz="1600" kern="100" dirty="0">
              <a:effectLst/>
              <a:latin typeface="Cabin"/>
              <a:ea typeface="Aptos" panose="020B0004020202020204" pitchFamily="34" charset="0"/>
              <a:cs typeface="Times New Roman"/>
            </a:endParaRPr>
          </a:p>
          <a:p>
            <a:pPr>
              <a:buFont typeface="Arial" panose="05050102010706020507" pitchFamily="18" charset="2"/>
              <a:buChar char="•"/>
            </a:pPr>
            <a:r>
              <a:rPr lang="en-GB" sz="1600" kern="100" dirty="0">
                <a:latin typeface="Cabin"/>
                <a:ea typeface="+mn-lt"/>
                <a:cs typeface="+mn-lt"/>
              </a:rPr>
              <a:t>London loves Business: </a:t>
            </a:r>
            <a:r>
              <a:rPr lang="en-GB" sz="1600" kern="100" dirty="0">
                <a:latin typeface="Cabin"/>
                <a:ea typeface="+mn-lt"/>
                <a:cs typeface="+mn-lt"/>
                <a:hlinkClick r:id="rId2"/>
              </a:rPr>
              <a:t>https://londonlovesbusiness.com/powerful-cross-party-alliance-of-more-than-60-parliamentarians-call…</a:t>
            </a:r>
            <a:r>
              <a:rPr lang="en-GB" sz="1600" kern="100" dirty="0">
                <a:latin typeface="Cabin"/>
                <a:ea typeface="+mn-lt"/>
                <a:cs typeface="+mn-lt"/>
              </a:rPr>
              <a:t> </a:t>
            </a:r>
            <a:endParaRPr lang="en-GB" sz="1600" dirty="0">
              <a:latin typeface="Cabin"/>
              <a:cs typeface="Arial"/>
            </a:endParaRPr>
          </a:p>
          <a:p>
            <a:pPr>
              <a:buFont typeface="Arial" panose="05050102010706020507" pitchFamily="18" charset="2"/>
              <a:buChar char="•"/>
            </a:pPr>
            <a:r>
              <a:rPr lang="en-GB" sz="1600" kern="100" dirty="0">
                <a:latin typeface="Cabin"/>
                <a:ea typeface="+mn-lt"/>
                <a:cs typeface="+mn-lt"/>
              </a:rPr>
              <a:t>Compliance Week: </a:t>
            </a:r>
            <a:r>
              <a:rPr lang="en-GB" sz="1600" kern="100" dirty="0">
                <a:latin typeface="Cabin"/>
                <a:ea typeface="+mn-lt"/>
                <a:cs typeface="+mn-lt"/>
                <a:hlinkClick r:id="rId3"/>
              </a:rPr>
              <a:t>https://www.complianceweek.com/regulatory-policy/</a:t>
            </a:r>
            <a:r>
              <a:rPr lang="en-GB" sz="1600" kern="100" dirty="0" err="1">
                <a:latin typeface="Cabin"/>
                <a:ea typeface="+mn-lt"/>
                <a:cs typeface="+mn-lt"/>
                <a:hlinkClick r:id="rId3"/>
              </a:rPr>
              <a:t>uk</a:t>
            </a:r>
            <a:r>
              <a:rPr lang="en-GB" sz="1600" kern="100" dirty="0">
                <a:latin typeface="Cabin"/>
                <a:ea typeface="+mn-lt"/>
                <a:cs typeface="+mn-lt"/>
                <a:hlinkClick r:id="rId3"/>
              </a:rPr>
              <a:t>-delays-audit-reforms-even-as-regulator-piles-on…</a:t>
            </a:r>
            <a:r>
              <a:rPr lang="en-GB" sz="1600" kern="100" dirty="0">
                <a:latin typeface="Cabin"/>
                <a:ea typeface="+mn-lt"/>
                <a:cs typeface="+mn-lt"/>
              </a:rPr>
              <a:t> </a:t>
            </a:r>
            <a:endParaRPr lang="en-GB" sz="1600" dirty="0">
              <a:latin typeface="Cabin"/>
              <a:cs typeface="Arial"/>
            </a:endParaRPr>
          </a:p>
          <a:p>
            <a:pPr>
              <a:buFont typeface="Arial" panose="05050102010706020507" pitchFamily="18" charset="2"/>
              <a:buChar char="•"/>
            </a:pPr>
            <a:r>
              <a:rPr lang="en-GB" sz="1600" kern="100" dirty="0">
                <a:latin typeface="Cabin"/>
                <a:ea typeface="+mn-lt"/>
                <a:cs typeface="+mn-lt"/>
              </a:rPr>
              <a:t>Board Agenda: </a:t>
            </a:r>
            <a:r>
              <a:rPr lang="en-GB" sz="1600" kern="100" dirty="0">
                <a:latin typeface="Cabin"/>
                <a:ea typeface="+mn-lt"/>
                <a:cs typeface="+mn-lt"/>
                <a:hlinkClick r:id="rId4"/>
              </a:rPr>
              <a:t>https://boardagenda.com/2025/09/24/cybercrime-tops-uk-auditors-list-of-risks/</a:t>
            </a:r>
            <a:r>
              <a:rPr lang="en-GB" sz="1600" kern="100" dirty="0">
                <a:latin typeface="Cabin"/>
                <a:ea typeface="+mn-lt"/>
                <a:cs typeface="+mn-lt"/>
              </a:rPr>
              <a:t> </a:t>
            </a:r>
          </a:p>
          <a:p>
            <a:pPr>
              <a:buFont typeface="Arial" panose="05050102010706020507" pitchFamily="18" charset="2"/>
              <a:buChar char="•"/>
            </a:pPr>
            <a:r>
              <a:rPr lang="en-GB" sz="1600" kern="100" dirty="0">
                <a:latin typeface="Cabin"/>
                <a:ea typeface="+mn-lt"/>
                <a:cs typeface="+mn-lt"/>
              </a:rPr>
              <a:t>Commercial Risk: </a:t>
            </a:r>
            <a:r>
              <a:rPr lang="en-GB" sz="1600" kern="100" dirty="0">
                <a:latin typeface="Cabin"/>
                <a:ea typeface="+mn-lt"/>
                <a:cs typeface="+mn-lt"/>
                <a:hlinkClick r:id="rId5"/>
              </a:rPr>
              <a:t>https://www.commercialriskonline.com/recent-attacks-raise-serious-questions-about-whether-firms-</a:t>
            </a:r>
            <a:r>
              <a:rPr lang="en-GB" sz="1600" kern="100" dirty="0" err="1">
                <a:latin typeface="Cabin"/>
                <a:ea typeface="+mn-lt"/>
                <a:cs typeface="+mn-lt"/>
                <a:hlinkClick r:id="rId5"/>
              </a:rPr>
              <a:t>tak</a:t>
            </a:r>
            <a:r>
              <a:rPr lang="en-GB" sz="1600" kern="100" dirty="0">
                <a:latin typeface="Cabin"/>
                <a:ea typeface="+mn-lt"/>
                <a:cs typeface="+mn-lt"/>
                <a:hlinkClick r:id="rId5"/>
              </a:rPr>
              <a:t>…</a:t>
            </a:r>
            <a:r>
              <a:rPr lang="en-GB" sz="1600" kern="100" dirty="0">
                <a:latin typeface="Cabin"/>
                <a:ea typeface="+mn-lt"/>
                <a:cs typeface="+mn-lt"/>
              </a:rPr>
              <a:t> </a:t>
            </a:r>
            <a:endParaRPr lang="en-GB" sz="1600" dirty="0">
              <a:latin typeface="Cabin"/>
              <a:ea typeface="+mn-lt"/>
              <a:cs typeface="+mn-lt"/>
            </a:endParaRPr>
          </a:p>
          <a:p>
            <a:pPr>
              <a:buFont typeface="Arial" panose="05050102010706020507" pitchFamily="18" charset="2"/>
              <a:buChar char="•"/>
            </a:pPr>
            <a:r>
              <a:rPr lang="en-GB" sz="1600" kern="100" dirty="0">
                <a:latin typeface="Cabin"/>
                <a:ea typeface="+mn-lt"/>
                <a:cs typeface="+mn-lt"/>
              </a:rPr>
              <a:t>Business Money: </a:t>
            </a:r>
            <a:r>
              <a:rPr lang="en-GB" sz="1600" kern="100" dirty="0">
                <a:latin typeface="Cabin"/>
                <a:ea typeface="+mn-lt"/>
                <a:cs typeface="+mn-lt"/>
                <a:hlinkClick r:id="rId6"/>
              </a:rPr>
              <a:t>https://www.business-money.com/announcements/cybersecurity-biggest-risk-for-2026-as-businesses-reel…</a:t>
            </a:r>
            <a:r>
              <a:rPr lang="en-GB" sz="1600" kern="100" dirty="0">
                <a:latin typeface="Cabin"/>
                <a:ea typeface="+mn-lt"/>
                <a:cs typeface="+mn-lt"/>
              </a:rPr>
              <a:t> </a:t>
            </a:r>
            <a:endParaRPr lang="en-GB" sz="1600" dirty="0">
              <a:latin typeface="Cabin"/>
              <a:ea typeface="+mn-lt"/>
              <a:cs typeface="+mn-lt"/>
            </a:endParaRPr>
          </a:p>
          <a:p>
            <a:pPr>
              <a:buFont typeface="Arial" panose="05050102010706020507" pitchFamily="18" charset="2"/>
              <a:buChar char="•"/>
            </a:pPr>
            <a:r>
              <a:rPr lang="en-GB" sz="1600" kern="100" dirty="0">
                <a:latin typeface="Cabin"/>
                <a:ea typeface="+mn-lt"/>
                <a:cs typeface="+mn-lt"/>
              </a:rPr>
              <a:t>The Yorkshire Post: </a:t>
            </a:r>
            <a:r>
              <a:rPr lang="en-GB" sz="1600" kern="100" dirty="0">
                <a:latin typeface="Cabin"/>
                <a:ea typeface="+mn-lt"/>
                <a:cs typeface="+mn-lt"/>
                <a:hlinkClick r:id="rId7"/>
              </a:rPr>
              <a:t>https://www.yorkshirepost.co.uk/business/</a:t>
            </a:r>
            <a:r>
              <a:rPr lang="en-GB" sz="1600" kern="100" dirty="0" err="1">
                <a:latin typeface="Cabin"/>
                <a:ea typeface="+mn-lt"/>
                <a:cs typeface="+mn-lt"/>
                <a:hlinkClick r:id="rId7"/>
              </a:rPr>
              <a:t>i</a:t>
            </a:r>
            <a:r>
              <a:rPr lang="en-GB" sz="1600" kern="100" dirty="0">
                <a:latin typeface="Cabin"/>
                <a:ea typeface="+mn-lt"/>
                <a:cs typeface="+mn-lt"/>
                <a:hlinkClick r:id="rId7"/>
              </a:rPr>
              <a:t>-believe-cyber-crime-is-biggest-threat-to-</a:t>
            </a:r>
            <a:r>
              <a:rPr lang="en-GB" sz="1600" kern="100" dirty="0" err="1">
                <a:latin typeface="Cabin"/>
                <a:ea typeface="+mn-lt"/>
                <a:cs typeface="+mn-lt"/>
                <a:hlinkClick r:id="rId7"/>
              </a:rPr>
              <a:t>uk</a:t>
            </a:r>
            <a:r>
              <a:rPr lang="en-GB" sz="1600" kern="100" dirty="0">
                <a:latin typeface="Cabin"/>
                <a:ea typeface="+mn-lt"/>
                <a:cs typeface="+mn-lt"/>
                <a:hlinkClick r:id="rId7"/>
              </a:rPr>
              <a:t>-</a:t>
            </a:r>
            <a:r>
              <a:rPr lang="en-GB" sz="1600" kern="100" dirty="0" err="1">
                <a:latin typeface="Cabin"/>
                <a:ea typeface="+mn-lt"/>
                <a:cs typeface="+mn-lt"/>
                <a:hlinkClick r:id="rId7"/>
              </a:rPr>
              <a:t>thats</a:t>
            </a:r>
            <a:r>
              <a:rPr lang="en-GB" sz="1600" kern="100" dirty="0">
                <a:latin typeface="Cabin"/>
                <a:ea typeface="+mn-lt"/>
                <a:cs typeface="+mn-lt"/>
                <a:hlinkClick r:id="rId7"/>
              </a:rPr>
              <a:t>-why-we…</a:t>
            </a:r>
            <a:r>
              <a:rPr lang="en-GB" sz="1600" kern="100" dirty="0">
                <a:latin typeface="Cabin"/>
                <a:ea typeface="+mn-lt"/>
                <a:cs typeface="+mn-lt"/>
              </a:rPr>
              <a:t> </a:t>
            </a:r>
            <a:endParaRPr lang="en-GB" sz="1600" dirty="0">
              <a:latin typeface="Cabin"/>
              <a:ea typeface="+mn-lt"/>
              <a:cs typeface="+mn-lt"/>
            </a:endParaRPr>
          </a:p>
          <a:p>
            <a:pPr>
              <a:buFont typeface="Arial" panose="05050102010706020507" pitchFamily="18" charset="2"/>
              <a:buChar char="•"/>
            </a:pPr>
            <a:r>
              <a:rPr lang="en-GB" sz="1600" kern="100" dirty="0">
                <a:latin typeface="Cabin"/>
                <a:ea typeface="+mn-lt"/>
                <a:cs typeface="+mn-lt"/>
              </a:rPr>
              <a:t>Resilience Forward: </a:t>
            </a:r>
            <a:r>
              <a:rPr lang="en-GB" sz="1600" kern="100" dirty="0">
                <a:latin typeface="Cabin"/>
                <a:ea typeface="+mn-lt"/>
                <a:cs typeface="+mn-lt"/>
                <a:hlinkClick r:id="rId8"/>
              </a:rPr>
              <a:t>https://resilienceforward.com/cyber-and-data-attacks-are-seen-as-by-far-the-biggest-threats-to-orga…</a:t>
            </a:r>
            <a:r>
              <a:rPr lang="en-GB" sz="1600" kern="100" dirty="0">
                <a:latin typeface="Cabin"/>
                <a:ea typeface="+mn-lt"/>
                <a:cs typeface="+mn-lt"/>
              </a:rPr>
              <a:t> </a:t>
            </a:r>
            <a:endParaRPr lang="en-GB" sz="1600" dirty="0">
              <a:latin typeface="Cabin"/>
              <a:ea typeface="+mn-lt"/>
              <a:cs typeface="+mn-lt"/>
            </a:endParaRPr>
          </a:p>
          <a:p>
            <a:pPr marL="342900" indent="-342900">
              <a:lnSpc>
                <a:spcPct val="107000"/>
              </a:lnSpc>
              <a:buFont typeface="Symbol" panose="05050102010706020507" pitchFamily="18" charset="2"/>
              <a:buChar char=""/>
            </a:pPr>
            <a:endParaRPr lang="en-GB" sz="1600" kern="100" dirty="0">
              <a:effectLst/>
              <a:latin typeface="Cabin"/>
              <a:ea typeface="Aptos" panose="020B000402020202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7E0738F9-66BA-A741-E1D1-1CC8B48E7227}"/>
              </a:ext>
            </a:extLst>
          </p:cNvPr>
          <p:cNvSpPr>
            <a:spLocks noGrp="1"/>
          </p:cNvSpPr>
          <p:nvPr>
            <p:ph type="ftr" sz="quarter" idx="11"/>
          </p:nvPr>
        </p:nvSpPr>
        <p:spPr>
          <a:xfrm>
            <a:off x="850106" y="6236880"/>
            <a:ext cx="6617494" cy="365125"/>
          </a:xfrm>
        </p:spPr>
        <p:txBody>
          <a:bodyPr/>
          <a:lstStyle/>
          <a:p>
            <a:r>
              <a:rPr lang="en-GB"/>
              <a:t>Six monthly membership report 2025/26</a:t>
            </a:r>
          </a:p>
          <a:p>
            <a:endParaRPr lang="en-GB"/>
          </a:p>
        </p:txBody>
      </p:sp>
      <p:sp>
        <p:nvSpPr>
          <p:cNvPr id="6" name="Slide Number Placeholder 5">
            <a:extLst>
              <a:ext uri="{FF2B5EF4-FFF2-40B4-BE49-F238E27FC236}">
                <a16:creationId xmlns:a16="http://schemas.microsoft.com/office/drawing/2014/main" id="{5B468852-611D-D484-437D-06F7A35CF211}"/>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38</a:t>
            </a:fld>
            <a:endParaRPr lang="en-GB"/>
          </a:p>
        </p:txBody>
      </p:sp>
    </p:spTree>
    <p:extLst>
      <p:ext uri="{BB962C8B-B14F-4D97-AF65-F5344CB8AC3E}">
        <p14:creationId xmlns:p14="http://schemas.microsoft.com/office/powerpoint/2010/main" val="444245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A42A21-7CFE-777A-CF12-E150F886AF23}"/>
              </a:ext>
            </a:extLst>
          </p:cNvPr>
          <p:cNvSpPr>
            <a:spLocks noGrp="1"/>
          </p:cNvSpPr>
          <p:nvPr>
            <p:ph type="ctrTitle"/>
          </p:nvPr>
        </p:nvSpPr>
        <p:spPr>
          <a:xfrm>
            <a:off x="1004454" y="2906031"/>
            <a:ext cx="8804564" cy="2387600"/>
          </a:xfrm>
        </p:spPr>
        <p:txBody>
          <a:bodyPr/>
          <a:lstStyle/>
          <a:p>
            <a:pPr>
              <a:lnSpc>
                <a:spcPct val="150000"/>
              </a:lnSpc>
            </a:pPr>
            <a:r>
              <a:rPr lang="en-GB"/>
              <a:t>Thank you</a:t>
            </a:r>
            <a:br>
              <a:rPr lang="en-GB"/>
            </a:br>
            <a:r>
              <a:rPr lang="en-GB" sz="2400"/>
              <a:t>A further 6 month version of this report will next be published for members in April 2026 (covering Q3 and Q4 of 2025/26).</a:t>
            </a:r>
            <a:br>
              <a:rPr lang="en-GB" sz="2400"/>
            </a:br>
            <a:br>
              <a:rPr lang="en-GB" sz="2400"/>
            </a:br>
            <a:r>
              <a:rPr lang="en-GB" sz="2400"/>
              <a:t>Please email </a:t>
            </a:r>
            <a:r>
              <a:rPr lang="en-GB" sz="2400">
                <a:hlinkClick r:id="rId2"/>
              </a:rPr>
              <a:t>membership@charterediia.org</a:t>
            </a:r>
            <a:r>
              <a:rPr lang="en-GB" sz="2400"/>
              <a:t> for further information or with any queries about your membership.</a:t>
            </a:r>
          </a:p>
        </p:txBody>
      </p:sp>
    </p:spTree>
    <p:extLst>
      <p:ext uri="{BB962C8B-B14F-4D97-AF65-F5344CB8AC3E}">
        <p14:creationId xmlns:p14="http://schemas.microsoft.com/office/powerpoint/2010/main" val="1768707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8900E-D36D-7751-C415-1F4E920E0049}"/>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37BA97C1-5E2D-C341-25E1-6DC12A72DACC}"/>
              </a:ext>
            </a:extLst>
          </p:cNvPr>
          <p:cNvSpPr>
            <a:spLocks noGrp="1"/>
          </p:cNvSpPr>
          <p:nvPr>
            <p:ph type="title"/>
          </p:nvPr>
        </p:nvSpPr>
        <p:spPr>
          <a:xfrm>
            <a:off x="385439" y="365125"/>
            <a:ext cx="11430740" cy="911225"/>
          </a:xfrm>
        </p:spPr>
        <p:txBody>
          <a:bodyPr/>
          <a:lstStyle/>
          <a:p>
            <a:r>
              <a:rPr lang="en-GB"/>
              <a:t>Membership interactions (April - Sept)</a:t>
            </a:r>
          </a:p>
        </p:txBody>
      </p:sp>
      <p:sp>
        <p:nvSpPr>
          <p:cNvPr id="16" name="Content Placeholder 15">
            <a:extLst>
              <a:ext uri="{FF2B5EF4-FFF2-40B4-BE49-F238E27FC236}">
                <a16:creationId xmlns:a16="http://schemas.microsoft.com/office/drawing/2014/main" id="{3624727B-3697-45CD-0EF0-B0EE0AE575D1}"/>
              </a:ext>
            </a:extLst>
          </p:cNvPr>
          <p:cNvSpPr>
            <a:spLocks noGrp="1"/>
          </p:cNvSpPr>
          <p:nvPr>
            <p:ph idx="1"/>
          </p:nvPr>
        </p:nvSpPr>
        <p:spPr>
          <a:xfrm>
            <a:off x="754855" y="1495425"/>
            <a:ext cx="11061323" cy="4533900"/>
          </a:xfrm>
        </p:spPr>
        <p:txBody>
          <a:bodyPr vert="horz" lIns="91440" tIns="45720" rIns="91440" bIns="45720" rtlCol="0" anchor="t">
            <a:noAutofit/>
          </a:bodyPr>
          <a:lstStyle/>
          <a:p>
            <a:endParaRPr lang="en-GB" sz="2000"/>
          </a:p>
          <a:p>
            <a:r>
              <a:rPr lang="en-GB" sz="2400" dirty="0">
                <a:latin typeface="Cabin"/>
              </a:rPr>
              <a:t>Number of member enquiries by email received and responded to:  </a:t>
            </a:r>
            <a:r>
              <a:rPr lang="en-GB" sz="2400" b="1" dirty="0">
                <a:latin typeface="Cabin"/>
              </a:rPr>
              <a:t>&gt;8,000</a:t>
            </a:r>
            <a:endParaRPr lang="en-GB" sz="2400" b="1">
              <a:latin typeface="Cabin" pitchFamily="2" charset="0"/>
            </a:endParaRPr>
          </a:p>
          <a:p>
            <a:endParaRPr lang="en-GB" sz="2400" dirty="0">
              <a:latin typeface="Cabin"/>
              <a:cs typeface="Arial"/>
            </a:endParaRPr>
          </a:p>
          <a:p>
            <a:r>
              <a:rPr lang="en-GB" sz="2400" dirty="0">
                <a:latin typeface="Cabin"/>
                <a:cs typeface="Arial"/>
              </a:rPr>
              <a:t>Presentations to groups by Membership Services Team: </a:t>
            </a:r>
            <a:r>
              <a:rPr lang="en-GB" sz="2400" b="1" dirty="0">
                <a:latin typeface="Cabin"/>
                <a:cs typeface="Arial"/>
              </a:rPr>
              <a:t>11 </a:t>
            </a:r>
            <a:endParaRPr lang="en-GB" sz="2400" b="1" dirty="0">
              <a:latin typeface="Cabin"/>
            </a:endParaRPr>
          </a:p>
          <a:p>
            <a:endParaRPr lang="en-GB" sz="2400" dirty="0">
              <a:latin typeface="Cabin"/>
              <a:cs typeface="Arial"/>
            </a:endParaRPr>
          </a:p>
          <a:p>
            <a:r>
              <a:rPr lang="en-GB" sz="2400" dirty="0">
                <a:latin typeface="Cabin"/>
                <a:cs typeface="Arial"/>
              </a:rPr>
              <a:t>Personal 1 - 1 conversations with members to provide guidance or support:</a:t>
            </a:r>
            <a:r>
              <a:rPr lang="en-GB" sz="2400" b="1" dirty="0">
                <a:latin typeface="Cabin"/>
                <a:cs typeface="Arial"/>
              </a:rPr>
              <a:t> 23</a:t>
            </a:r>
            <a:endParaRPr lang="en-GB" sz="2400" b="1">
              <a:latin typeface="Cabin" pitchFamily="2" charset="0"/>
              <a:cs typeface="Arial"/>
            </a:endParaRPr>
          </a:p>
          <a:p>
            <a:endParaRPr lang="en-GB">
              <a:cs typeface="Arial"/>
            </a:endParaRPr>
          </a:p>
        </p:txBody>
      </p:sp>
      <p:sp>
        <p:nvSpPr>
          <p:cNvPr id="5" name="Footer Placeholder 4">
            <a:extLst>
              <a:ext uri="{FF2B5EF4-FFF2-40B4-BE49-F238E27FC236}">
                <a16:creationId xmlns:a16="http://schemas.microsoft.com/office/drawing/2014/main" id="{22BB8784-5B3F-10F7-BA5B-20B617E93B6C}"/>
              </a:ext>
            </a:extLst>
          </p:cNvPr>
          <p:cNvSpPr>
            <a:spLocks noGrp="1"/>
          </p:cNvSpPr>
          <p:nvPr>
            <p:ph type="ftr" sz="quarter" idx="11"/>
          </p:nvPr>
        </p:nvSpPr>
        <p:spPr>
          <a:xfrm>
            <a:off x="850106" y="6236880"/>
            <a:ext cx="6617494" cy="365125"/>
          </a:xfrm>
        </p:spPr>
        <p:txBody>
          <a:bodyPr/>
          <a:lstStyle/>
          <a:p>
            <a:r>
              <a:rPr lang="en-GB"/>
              <a:t>Six monthly membership report 2025/26</a:t>
            </a:r>
          </a:p>
          <a:p>
            <a:endParaRPr lang="en-GB"/>
          </a:p>
        </p:txBody>
      </p:sp>
      <p:sp>
        <p:nvSpPr>
          <p:cNvPr id="6" name="Slide Number Placeholder 5">
            <a:extLst>
              <a:ext uri="{FF2B5EF4-FFF2-40B4-BE49-F238E27FC236}">
                <a16:creationId xmlns:a16="http://schemas.microsoft.com/office/drawing/2014/main" id="{279FBC94-C254-1B18-12A2-2E5768AC4DA4}"/>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4</a:t>
            </a:fld>
            <a:endParaRPr lang="en-GB"/>
          </a:p>
        </p:txBody>
      </p:sp>
    </p:spTree>
    <p:extLst>
      <p:ext uri="{BB962C8B-B14F-4D97-AF65-F5344CB8AC3E}">
        <p14:creationId xmlns:p14="http://schemas.microsoft.com/office/powerpoint/2010/main" val="1061873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A9E03-125B-1391-197E-4D2CCA3E7746}"/>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FD3166B1-78C5-807F-F6AE-347DD4781C25}"/>
              </a:ext>
            </a:extLst>
          </p:cNvPr>
          <p:cNvSpPr>
            <a:spLocks noGrp="1"/>
          </p:cNvSpPr>
          <p:nvPr>
            <p:ph type="title"/>
          </p:nvPr>
        </p:nvSpPr>
        <p:spPr>
          <a:xfrm>
            <a:off x="385439" y="365125"/>
            <a:ext cx="11430740" cy="911225"/>
          </a:xfrm>
        </p:spPr>
        <p:txBody>
          <a:bodyPr/>
          <a:lstStyle/>
          <a:p>
            <a:r>
              <a:rPr lang="en-GB"/>
              <a:t>Member emails (April - Sept)</a:t>
            </a:r>
          </a:p>
        </p:txBody>
      </p:sp>
      <p:sp>
        <p:nvSpPr>
          <p:cNvPr id="16" name="Content Placeholder 15">
            <a:extLst>
              <a:ext uri="{FF2B5EF4-FFF2-40B4-BE49-F238E27FC236}">
                <a16:creationId xmlns:a16="http://schemas.microsoft.com/office/drawing/2014/main" id="{C1E8E4B7-5D43-97A4-8809-51745FC64A7C}"/>
              </a:ext>
            </a:extLst>
          </p:cNvPr>
          <p:cNvSpPr>
            <a:spLocks noGrp="1"/>
          </p:cNvSpPr>
          <p:nvPr>
            <p:ph idx="1"/>
          </p:nvPr>
        </p:nvSpPr>
        <p:spPr>
          <a:xfrm>
            <a:off x="754855" y="1495425"/>
            <a:ext cx="11061323" cy="4533900"/>
          </a:xfrm>
        </p:spPr>
        <p:txBody>
          <a:bodyPr vert="horz" lIns="91440" tIns="45720" rIns="91440" bIns="45720" rtlCol="0" anchor="t">
            <a:normAutofit/>
          </a:bodyPr>
          <a:lstStyle/>
          <a:p>
            <a:r>
              <a:rPr lang="en-GB" sz="2000" dirty="0">
                <a:latin typeface="Cabin" pitchFamily="2" charset="0"/>
                <a:cs typeface="Arial"/>
              </a:rPr>
              <a:t>‘</a:t>
            </a:r>
            <a:r>
              <a:rPr lang="en-GB" sz="2000" i="1" dirty="0">
                <a:latin typeface="Cabin" pitchFamily="2" charset="0"/>
                <a:cs typeface="Arial"/>
              </a:rPr>
              <a:t>Insight</a:t>
            </a:r>
            <a:r>
              <a:rPr lang="en-GB" sz="2000" dirty="0">
                <a:latin typeface="Cabin" pitchFamily="2" charset="0"/>
                <a:cs typeface="Arial"/>
              </a:rPr>
              <a:t>’ member e-newsletter sent out: </a:t>
            </a:r>
            <a:r>
              <a:rPr lang="en-GB" sz="2000" i="1" dirty="0">
                <a:latin typeface="Cabin" pitchFamily="2" charset="0"/>
                <a:cs typeface="Arial"/>
              </a:rPr>
              <a:t>April, May, June, July, August and Sept</a:t>
            </a:r>
            <a:endParaRPr lang="en-US" sz="2000" dirty="0">
              <a:latin typeface="Cabin" pitchFamily="2" charset="0"/>
            </a:endParaRPr>
          </a:p>
          <a:p>
            <a:r>
              <a:rPr lang="en-GB" sz="2000" dirty="0">
                <a:latin typeface="Cabin" pitchFamily="2" charset="0"/>
                <a:cs typeface="Arial"/>
              </a:rPr>
              <a:t>Audit &amp; Risk Awards promotional member emails: </a:t>
            </a:r>
            <a:r>
              <a:rPr lang="en-GB" sz="2000" i="1" dirty="0">
                <a:latin typeface="Cabin" pitchFamily="2" charset="0"/>
                <a:cs typeface="Arial"/>
              </a:rPr>
              <a:t>May, June</a:t>
            </a:r>
          </a:p>
          <a:p>
            <a:r>
              <a:rPr lang="en-GB" sz="2000" dirty="0">
                <a:latin typeface="Cabin" pitchFamily="2" charset="0"/>
                <a:cs typeface="Arial"/>
              </a:rPr>
              <a:t>Internal Audit Conference emails: </a:t>
            </a:r>
            <a:r>
              <a:rPr lang="en-GB" sz="2000" i="1" dirty="0">
                <a:latin typeface="Cabin" pitchFamily="2" charset="0"/>
                <a:cs typeface="Arial"/>
              </a:rPr>
              <a:t>May and September</a:t>
            </a:r>
          </a:p>
          <a:p>
            <a:r>
              <a:rPr lang="en-GB" sz="2000" dirty="0">
                <a:latin typeface="Cabin" pitchFamily="2" charset="0"/>
                <a:cs typeface="Arial"/>
              </a:rPr>
              <a:t>‘</a:t>
            </a:r>
            <a:r>
              <a:rPr lang="en-GB" sz="2000" i="1" dirty="0">
                <a:latin typeface="Cabin" pitchFamily="2" charset="0"/>
                <a:cs typeface="Arial"/>
              </a:rPr>
              <a:t>Events &amp; Learning</a:t>
            </a:r>
            <a:r>
              <a:rPr lang="en-GB" sz="2000" dirty="0">
                <a:latin typeface="Cabin" pitchFamily="2" charset="0"/>
                <a:cs typeface="Arial"/>
              </a:rPr>
              <a:t>’ quarterly e-newsletter to members:</a:t>
            </a:r>
            <a:r>
              <a:rPr lang="en-GB" sz="2000" i="1" dirty="0">
                <a:latin typeface="Cabin" pitchFamily="2" charset="0"/>
                <a:cs typeface="Arial"/>
              </a:rPr>
              <a:t> July (next one in October)</a:t>
            </a:r>
          </a:p>
          <a:p>
            <a:r>
              <a:rPr lang="en-GB" sz="2000" dirty="0">
                <a:latin typeface="Cabin" pitchFamily="2" charset="0"/>
                <a:cs typeface="Arial"/>
              </a:rPr>
              <a:t>Member communication and topic preferences email: </a:t>
            </a:r>
            <a:r>
              <a:rPr lang="en-GB" sz="2000" i="1" dirty="0">
                <a:latin typeface="Cabin" pitchFamily="2" charset="0"/>
                <a:cs typeface="Arial"/>
              </a:rPr>
              <a:t>August (next one in October)</a:t>
            </a:r>
            <a:endParaRPr lang="en-GB" sz="2000" i="1" dirty="0">
              <a:latin typeface="Cabin" pitchFamily="2" charset="0"/>
            </a:endParaRPr>
          </a:p>
          <a:p>
            <a:pPr indent="0">
              <a:lnSpc>
                <a:spcPct val="120000"/>
              </a:lnSpc>
              <a:spcBef>
                <a:spcPts val="0"/>
              </a:spcBef>
            </a:pPr>
            <a:endParaRPr lang="en-GB" sz="2000" i="1" dirty="0">
              <a:latin typeface="Cabin"/>
              <a:cs typeface="Arial"/>
            </a:endParaRPr>
          </a:p>
          <a:p>
            <a:pPr marL="0" indent="0">
              <a:buNone/>
            </a:pPr>
            <a:r>
              <a:rPr lang="en-GB" sz="2000" b="1" dirty="0">
                <a:latin typeface="Cabin"/>
                <a:cs typeface="Arial"/>
              </a:rPr>
              <a:t>NB </a:t>
            </a:r>
            <a:r>
              <a:rPr lang="en-GB" sz="2000" dirty="0">
                <a:latin typeface="Cabin"/>
                <a:cs typeface="Arial"/>
              </a:rPr>
              <a:t>If you are yet to ‘Sign up’ and create a website account so that you can review your contact or membership information, update your communication preferences, or view recent payment information – then please do so via the ‘Sign-up’ button on our </a:t>
            </a:r>
            <a:r>
              <a:rPr lang="en-GB" sz="2000" dirty="0">
                <a:latin typeface="Cabin"/>
                <a:cs typeface="Arial"/>
                <a:hlinkClick r:id="rId2"/>
              </a:rPr>
              <a:t>website</a:t>
            </a:r>
            <a:r>
              <a:rPr lang="en-GB" sz="2000" dirty="0">
                <a:latin typeface="Cabin"/>
                <a:cs typeface="Arial"/>
              </a:rPr>
              <a:t>.</a:t>
            </a:r>
            <a:endParaRPr lang="en-GB" sz="2000" dirty="0">
              <a:latin typeface="Cabin" pitchFamily="2" charset="0"/>
              <a:cs typeface="Arial"/>
            </a:endParaRPr>
          </a:p>
          <a:p>
            <a:pPr marL="0" indent="0">
              <a:buNone/>
            </a:pPr>
            <a:endParaRPr lang="en-GB" sz="2000" dirty="0">
              <a:latin typeface="Cabin" pitchFamily="2" charset="0"/>
              <a:cs typeface="Arial"/>
            </a:endParaRPr>
          </a:p>
          <a:p>
            <a:endParaRPr lang="en-GB" sz="2000" dirty="0">
              <a:cs typeface="Arial"/>
            </a:endParaRPr>
          </a:p>
          <a:p>
            <a:endParaRPr lang="en-GB" dirty="0">
              <a:cs typeface="Arial"/>
            </a:endParaRPr>
          </a:p>
        </p:txBody>
      </p:sp>
      <p:sp>
        <p:nvSpPr>
          <p:cNvPr id="5" name="Footer Placeholder 4">
            <a:extLst>
              <a:ext uri="{FF2B5EF4-FFF2-40B4-BE49-F238E27FC236}">
                <a16:creationId xmlns:a16="http://schemas.microsoft.com/office/drawing/2014/main" id="{A9A58E0C-5AB3-2BB6-A99F-45EE955360D6}"/>
              </a:ext>
            </a:extLst>
          </p:cNvPr>
          <p:cNvSpPr>
            <a:spLocks noGrp="1"/>
          </p:cNvSpPr>
          <p:nvPr>
            <p:ph type="ftr" sz="quarter" idx="11"/>
          </p:nvPr>
        </p:nvSpPr>
        <p:spPr>
          <a:xfrm>
            <a:off x="850106" y="6236880"/>
            <a:ext cx="6617494" cy="365125"/>
          </a:xfrm>
        </p:spPr>
        <p:txBody>
          <a:bodyPr/>
          <a:lstStyle/>
          <a:p>
            <a:r>
              <a:rPr lang="en-GB"/>
              <a:t>Six monthly membership report 2025/26</a:t>
            </a:r>
          </a:p>
          <a:p>
            <a:endParaRPr lang="en-GB"/>
          </a:p>
        </p:txBody>
      </p:sp>
      <p:sp>
        <p:nvSpPr>
          <p:cNvPr id="6" name="Slide Number Placeholder 5">
            <a:extLst>
              <a:ext uri="{FF2B5EF4-FFF2-40B4-BE49-F238E27FC236}">
                <a16:creationId xmlns:a16="http://schemas.microsoft.com/office/drawing/2014/main" id="{101761EA-A7C9-F0BD-F972-4C2339AC80B6}"/>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5</a:t>
            </a:fld>
            <a:endParaRPr lang="en-GB"/>
          </a:p>
        </p:txBody>
      </p:sp>
    </p:spTree>
    <p:extLst>
      <p:ext uri="{BB962C8B-B14F-4D97-AF65-F5344CB8AC3E}">
        <p14:creationId xmlns:p14="http://schemas.microsoft.com/office/powerpoint/2010/main" val="3843547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70498-B7C8-D6DD-0BDB-330B6684F8CD}"/>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DAAD82A2-A282-7394-A9BB-D8BDA681CA6F}"/>
              </a:ext>
            </a:extLst>
          </p:cNvPr>
          <p:cNvSpPr>
            <a:spLocks noGrp="1"/>
          </p:cNvSpPr>
          <p:nvPr>
            <p:ph type="title"/>
          </p:nvPr>
        </p:nvSpPr>
        <p:spPr>
          <a:xfrm>
            <a:off x="385439" y="365125"/>
            <a:ext cx="11430740" cy="911225"/>
          </a:xfrm>
        </p:spPr>
        <p:txBody>
          <a:bodyPr/>
          <a:lstStyle/>
          <a:p>
            <a:r>
              <a:rPr lang="en-GB"/>
              <a:t>FoC Forums (April - Sept)</a:t>
            </a:r>
          </a:p>
        </p:txBody>
      </p:sp>
      <p:sp>
        <p:nvSpPr>
          <p:cNvPr id="16" name="Content Placeholder 15">
            <a:extLst>
              <a:ext uri="{FF2B5EF4-FFF2-40B4-BE49-F238E27FC236}">
                <a16:creationId xmlns:a16="http://schemas.microsoft.com/office/drawing/2014/main" id="{6B2CF15D-6E4A-BFC8-2BAB-DAD6A0388DB8}"/>
              </a:ext>
            </a:extLst>
          </p:cNvPr>
          <p:cNvSpPr>
            <a:spLocks noGrp="1"/>
          </p:cNvSpPr>
          <p:nvPr>
            <p:ph idx="1"/>
          </p:nvPr>
        </p:nvSpPr>
        <p:spPr>
          <a:xfrm>
            <a:off x="754855" y="1495425"/>
            <a:ext cx="11061323" cy="4533900"/>
          </a:xfrm>
        </p:spPr>
        <p:txBody>
          <a:bodyPr vert="horz" lIns="91440" tIns="45720" rIns="91440" bIns="45720" rtlCol="0" anchor="t">
            <a:normAutofit lnSpcReduction="10000"/>
          </a:bodyPr>
          <a:lstStyle/>
          <a:p>
            <a:pPr marL="0" indent="0">
              <a:buNone/>
            </a:pPr>
            <a:r>
              <a:rPr lang="en-GB" sz="2000" b="1" dirty="0">
                <a:latin typeface="Cabin"/>
              </a:rPr>
              <a:t>Key forum activity:</a:t>
            </a:r>
            <a:r>
              <a:rPr lang="en-GB" sz="2000" dirty="0">
                <a:latin typeface="Cabin"/>
              </a:rPr>
              <a:t>                                                    </a:t>
            </a:r>
            <a:r>
              <a:rPr lang="en-GB" sz="2000" b="1" dirty="0">
                <a:latin typeface="Cabin"/>
              </a:rPr>
              <a:t>Topics Included:</a:t>
            </a:r>
            <a:endParaRPr lang="en-US" b="1" dirty="0"/>
          </a:p>
          <a:p>
            <a:r>
              <a:rPr lang="en-GB" sz="2000" dirty="0">
                <a:latin typeface="Cabin"/>
              </a:rPr>
              <a:t>Data Analytics and AI (</a:t>
            </a:r>
            <a:r>
              <a:rPr lang="en-GB" sz="2000" i="1" dirty="0">
                <a:latin typeface="Cabin"/>
              </a:rPr>
              <a:t>650+ attendees</a:t>
            </a:r>
            <a:r>
              <a:rPr lang="en-GB" sz="2000" dirty="0">
                <a:latin typeface="Cabin"/>
              </a:rPr>
              <a:t>)            AI impact, Utilising AI for Audits, DA case studies</a:t>
            </a:r>
            <a:endParaRPr lang="en-GB" dirty="0">
              <a:cs typeface="Arial"/>
            </a:endParaRPr>
          </a:p>
          <a:p>
            <a:r>
              <a:rPr lang="en-GB" sz="2000" dirty="0">
                <a:latin typeface="Cabin"/>
              </a:rPr>
              <a:t>Heads of Audit Forum (</a:t>
            </a:r>
            <a:r>
              <a:rPr lang="en-GB" sz="2000" i="1" dirty="0">
                <a:latin typeface="Cabin"/>
              </a:rPr>
              <a:t>250+ attendees</a:t>
            </a:r>
            <a:r>
              <a:rPr lang="en-GB" sz="2000" dirty="0">
                <a:latin typeface="Cabin"/>
              </a:rPr>
              <a:t>)           Professional Courage, Governing Cyber </a:t>
            </a:r>
            <a:endParaRPr lang="en-GB" sz="2000" dirty="0">
              <a:latin typeface="Cabin"/>
              <a:cs typeface="Arial"/>
            </a:endParaRPr>
          </a:p>
          <a:p>
            <a:r>
              <a:rPr lang="en-GB" sz="2000" dirty="0">
                <a:latin typeface="Cabin"/>
              </a:rPr>
              <a:t>Local Authority Forum (</a:t>
            </a:r>
            <a:r>
              <a:rPr lang="en-GB" sz="2000" i="1" dirty="0">
                <a:latin typeface="Cabin"/>
              </a:rPr>
              <a:t>400+ attendees</a:t>
            </a:r>
            <a:r>
              <a:rPr lang="en-GB" sz="2000" dirty="0">
                <a:latin typeface="Cabin"/>
              </a:rPr>
              <a:t>)          Local Government Reform, Assurance Mapping </a:t>
            </a:r>
            <a:endParaRPr lang="en-GB" sz="2000" dirty="0">
              <a:latin typeface="Cabin"/>
              <a:cs typeface="Arial"/>
            </a:endParaRPr>
          </a:p>
          <a:p>
            <a:r>
              <a:rPr lang="en-GB" sz="2000" dirty="0">
                <a:latin typeface="Cabin"/>
              </a:rPr>
              <a:t>Change Forum (</a:t>
            </a:r>
            <a:r>
              <a:rPr lang="en-GB" sz="2000" i="1" dirty="0">
                <a:latin typeface="Cabin"/>
              </a:rPr>
              <a:t>60+ attendees</a:t>
            </a:r>
            <a:r>
              <a:rPr lang="en-GB" sz="2000" dirty="0">
                <a:latin typeface="Cabin"/>
              </a:rPr>
              <a:t>)                           Auditing Complex Change </a:t>
            </a:r>
            <a:endParaRPr lang="en-GB" sz="2000" dirty="0">
              <a:latin typeface="Cabin"/>
              <a:cs typeface="Arial"/>
            </a:endParaRPr>
          </a:p>
          <a:p>
            <a:r>
              <a:rPr lang="en-GB" sz="2000" dirty="0">
                <a:latin typeface="Cabin"/>
              </a:rPr>
              <a:t>Fraud Forum (</a:t>
            </a:r>
            <a:r>
              <a:rPr lang="en-GB" sz="2000" i="1" dirty="0">
                <a:latin typeface="Cabin"/>
              </a:rPr>
              <a:t>100+ attendees</a:t>
            </a:r>
            <a:r>
              <a:rPr lang="en-GB" sz="2000" dirty="0">
                <a:latin typeface="Cabin"/>
              </a:rPr>
              <a:t>)        ECCTA, Getting back to basics</a:t>
            </a:r>
          </a:p>
          <a:p>
            <a:endParaRPr lang="en-GB" sz="2000" dirty="0">
              <a:latin typeface="Cabin" pitchFamily="2" charset="0"/>
            </a:endParaRPr>
          </a:p>
          <a:p>
            <a:r>
              <a:rPr lang="en-GB" sz="2000" dirty="0">
                <a:latin typeface="Cabin"/>
              </a:rPr>
              <a:t>Total number of Forum attendees over this period: </a:t>
            </a:r>
            <a:r>
              <a:rPr lang="en-GB" sz="2000" b="1" dirty="0">
                <a:latin typeface="Cabin"/>
              </a:rPr>
              <a:t>c. 1,500</a:t>
            </a:r>
            <a:endParaRPr lang="en-GB" sz="2000" b="1" dirty="0">
              <a:latin typeface="Cabin" pitchFamily="2" charset="0"/>
            </a:endParaRPr>
          </a:p>
          <a:p>
            <a:r>
              <a:rPr lang="en-GB" sz="2000" b="1" i="1" dirty="0">
                <a:latin typeface="Cabin"/>
              </a:rPr>
              <a:t>For more information on our communities, see</a:t>
            </a:r>
            <a:r>
              <a:rPr lang="en-GB" sz="2000" dirty="0">
                <a:latin typeface="Cabin"/>
              </a:rPr>
              <a:t>: </a:t>
            </a:r>
            <a:r>
              <a:rPr lang="en-GB" sz="2000" dirty="0">
                <a:latin typeface="Cabin"/>
                <a:hlinkClick r:id="rId2"/>
              </a:rPr>
              <a:t>https://charterediia.org/events/communities/</a:t>
            </a:r>
            <a:r>
              <a:rPr lang="en-GB" sz="2000" dirty="0">
                <a:latin typeface="Cabin"/>
              </a:rPr>
              <a:t> </a:t>
            </a:r>
          </a:p>
          <a:p>
            <a:endParaRPr lang="en-GB" sz="2000" dirty="0">
              <a:latin typeface="Cabin" pitchFamily="2" charset="0"/>
              <a:cs typeface="Arial"/>
            </a:endParaRPr>
          </a:p>
          <a:p>
            <a:pPr marL="541020" lvl="1" indent="-274320"/>
            <a:endParaRPr lang="en-GB" sz="1400" dirty="0">
              <a:cs typeface="Arial"/>
            </a:endParaRPr>
          </a:p>
        </p:txBody>
      </p:sp>
      <p:sp>
        <p:nvSpPr>
          <p:cNvPr id="5" name="Footer Placeholder 4">
            <a:extLst>
              <a:ext uri="{FF2B5EF4-FFF2-40B4-BE49-F238E27FC236}">
                <a16:creationId xmlns:a16="http://schemas.microsoft.com/office/drawing/2014/main" id="{0BB38FEF-8518-217E-F6D5-7F824A53E171}"/>
              </a:ext>
            </a:extLst>
          </p:cNvPr>
          <p:cNvSpPr>
            <a:spLocks noGrp="1"/>
          </p:cNvSpPr>
          <p:nvPr>
            <p:ph type="ftr" sz="quarter" idx="11"/>
          </p:nvPr>
        </p:nvSpPr>
        <p:spPr>
          <a:xfrm>
            <a:off x="850106" y="6236880"/>
            <a:ext cx="6617494" cy="365125"/>
          </a:xfrm>
        </p:spPr>
        <p:txBody>
          <a:bodyPr/>
          <a:lstStyle/>
          <a:p>
            <a:r>
              <a:rPr lang="en-GB"/>
              <a:t>Six monthly membership report 2025/26</a:t>
            </a:r>
          </a:p>
        </p:txBody>
      </p:sp>
      <p:sp>
        <p:nvSpPr>
          <p:cNvPr id="6" name="Slide Number Placeholder 5">
            <a:extLst>
              <a:ext uri="{FF2B5EF4-FFF2-40B4-BE49-F238E27FC236}">
                <a16:creationId xmlns:a16="http://schemas.microsoft.com/office/drawing/2014/main" id="{22484A6A-9416-F254-AA53-D84726447CE8}"/>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6</a:t>
            </a:fld>
            <a:endParaRPr lang="en-GB"/>
          </a:p>
        </p:txBody>
      </p:sp>
    </p:spTree>
    <p:extLst>
      <p:ext uri="{BB962C8B-B14F-4D97-AF65-F5344CB8AC3E}">
        <p14:creationId xmlns:p14="http://schemas.microsoft.com/office/powerpoint/2010/main" val="1716207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94F86-D0D8-24CC-07D8-B346A8E2AE0D}"/>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CBB0F32C-C989-FB9A-648B-F80A7A7DDAE0}"/>
              </a:ext>
            </a:extLst>
          </p:cNvPr>
          <p:cNvSpPr>
            <a:spLocks noGrp="1"/>
          </p:cNvSpPr>
          <p:nvPr>
            <p:ph type="title"/>
          </p:nvPr>
        </p:nvSpPr>
        <p:spPr>
          <a:xfrm>
            <a:off x="385439" y="365125"/>
            <a:ext cx="11430740" cy="911225"/>
          </a:xfrm>
        </p:spPr>
        <p:txBody>
          <a:bodyPr/>
          <a:lstStyle/>
          <a:p>
            <a:r>
              <a:rPr lang="en-GB"/>
              <a:t>FoC Special Interest Groups (April - Sept)</a:t>
            </a:r>
          </a:p>
        </p:txBody>
      </p:sp>
      <p:sp>
        <p:nvSpPr>
          <p:cNvPr id="16" name="Content Placeholder 15">
            <a:extLst>
              <a:ext uri="{FF2B5EF4-FFF2-40B4-BE49-F238E27FC236}">
                <a16:creationId xmlns:a16="http://schemas.microsoft.com/office/drawing/2014/main" id="{DCCF99DE-7F0C-70B6-5F2B-D185D15F8C23}"/>
              </a:ext>
            </a:extLst>
          </p:cNvPr>
          <p:cNvSpPr>
            <a:spLocks noGrp="1"/>
          </p:cNvSpPr>
          <p:nvPr>
            <p:ph idx="1"/>
          </p:nvPr>
        </p:nvSpPr>
        <p:spPr>
          <a:xfrm>
            <a:off x="754855" y="1495425"/>
            <a:ext cx="11061323" cy="4533900"/>
          </a:xfrm>
        </p:spPr>
        <p:txBody>
          <a:bodyPr vert="horz" lIns="91440" tIns="45720" rIns="91440" bIns="45720" rtlCol="0" anchor="t">
            <a:normAutofit/>
          </a:bodyPr>
          <a:lstStyle/>
          <a:p>
            <a:pPr marL="0" indent="0">
              <a:buNone/>
            </a:pPr>
            <a:endParaRPr lang="en-GB" sz="2000" b="1" dirty="0">
              <a:latin typeface="Cabin"/>
            </a:endParaRPr>
          </a:p>
          <a:p>
            <a:pPr marL="0" indent="0">
              <a:buNone/>
            </a:pPr>
            <a:r>
              <a:rPr lang="en-GB" sz="2000" b="1" dirty="0">
                <a:latin typeface="Cabin"/>
              </a:rPr>
              <a:t>Key meetings over this period:</a:t>
            </a:r>
            <a:endParaRPr lang="en-GB" dirty="0"/>
          </a:p>
          <a:p>
            <a:r>
              <a:rPr lang="en-GB" sz="2000" dirty="0">
                <a:latin typeface="Cabin"/>
              </a:rPr>
              <a:t>Student Community: 22 May </a:t>
            </a:r>
            <a:r>
              <a:rPr lang="en-GB" sz="2100" dirty="0">
                <a:latin typeface="Cabin"/>
              </a:rPr>
              <a:t>(</a:t>
            </a:r>
            <a:r>
              <a:rPr lang="en-GB" sz="2100" i="1" dirty="0">
                <a:latin typeface="Cabin"/>
              </a:rPr>
              <a:t>121 delegates</a:t>
            </a:r>
            <a:r>
              <a:rPr lang="en-GB" sz="2100" dirty="0">
                <a:latin typeface="Cabin"/>
              </a:rPr>
              <a:t>)</a:t>
            </a:r>
            <a:endParaRPr lang="en-US" dirty="0">
              <a:cs typeface="Arial"/>
            </a:endParaRPr>
          </a:p>
          <a:p>
            <a:r>
              <a:rPr lang="en-GB" sz="2000" dirty="0">
                <a:latin typeface="Cabin"/>
              </a:rPr>
              <a:t>Race &amp; Ethnicity Community: </a:t>
            </a:r>
            <a:r>
              <a:rPr lang="en-GB" sz="2000" dirty="0">
                <a:ea typeface="+mn-lt"/>
                <a:cs typeface="+mn-lt"/>
              </a:rPr>
              <a:t>2nd Anniversary event</a:t>
            </a:r>
            <a:r>
              <a:rPr lang="en-GB" sz="2000" dirty="0">
                <a:latin typeface="Arial"/>
                <a:cs typeface="Arial"/>
              </a:rPr>
              <a:t>, 4 June </a:t>
            </a:r>
            <a:r>
              <a:rPr lang="en-GB" sz="2000" dirty="0">
                <a:latin typeface="Cabin"/>
              </a:rPr>
              <a:t>(</a:t>
            </a:r>
            <a:r>
              <a:rPr lang="en-GB" sz="2000" i="1" dirty="0">
                <a:latin typeface="Cabin"/>
              </a:rPr>
              <a:t>75 attendees</a:t>
            </a:r>
            <a:r>
              <a:rPr lang="en-GB" sz="2000" dirty="0">
                <a:latin typeface="Cabin"/>
              </a:rPr>
              <a:t>)</a:t>
            </a:r>
            <a:endParaRPr lang="en-GB" dirty="0"/>
          </a:p>
          <a:p>
            <a:r>
              <a:rPr lang="en-GB" sz="2000" dirty="0">
                <a:latin typeface="Cabin"/>
              </a:rPr>
              <a:t>Aspire Community: 11 June (</a:t>
            </a:r>
            <a:r>
              <a:rPr lang="en-GB" sz="2000" i="1" dirty="0">
                <a:latin typeface="Cabin"/>
              </a:rPr>
              <a:t>236 attendees</a:t>
            </a:r>
            <a:r>
              <a:rPr lang="en-GB" sz="2000" dirty="0">
                <a:latin typeface="Cabin"/>
              </a:rPr>
              <a:t>)</a:t>
            </a:r>
          </a:p>
          <a:p>
            <a:r>
              <a:rPr lang="en-GB" sz="2000" dirty="0">
                <a:latin typeface="Cabin"/>
              </a:rPr>
              <a:t>Women In Internal Audit Community: 16 June (</a:t>
            </a:r>
            <a:r>
              <a:rPr lang="en-GB" sz="2000" i="1" dirty="0">
                <a:latin typeface="Cabin"/>
              </a:rPr>
              <a:t>120 attendees</a:t>
            </a:r>
            <a:r>
              <a:rPr lang="en-GB" sz="2000" dirty="0">
                <a:latin typeface="Cabin"/>
              </a:rPr>
              <a:t>)</a:t>
            </a:r>
          </a:p>
        </p:txBody>
      </p:sp>
      <p:sp>
        <p:nvSpPr>
          <p:cNvPr id="5" name="Footer Placeholder 4">
            <a:extLst>
              <a:ext uri="{FF2B5EF4-FFF2-40B4-BE49-F238E27FC236}">
                <a16:creationId xmlns:a16="http://schemas.microsoft.com/office/drawing/2014/main" id="{2F0FA4F7-3565-6D42-8596-ABAAFA505C83}"/>
              </a:ext>
            </a:extLst>
          </p:cNvPr>
          <p:cNvSpPr>
            <a:spLocks noGrp="1"/>
          </p:cNvSpPr>
          <p:nvPr>
            <p:ph type="ftr" sz="quarter" idx="11"/>
          </p:nvPr>
        </p:nvSpPr>
        <p:spPr>
          <a:xfrm>
            <a:off x="850106" y="6236880"/>
            <a:ext cx="6617494" cy="365125"/>
          </a:xfrm>
        </p:spPr>
        <p:txBody>
          <a:bodyPr/>
          <a:lstStyle/>
          <a:p>
            <a:r>
              <a:rPr lang="en-GB"/>
              <a:t>Six monthly membership report 2025/26</a:t>
            </a:r>
          </a:p>
        </p:txBody>
      </p:sp>
      <p:sp>
        <p:nvSpPr>
          <p:cNvPr id="6" name="Slide Number Placeholder 5">
            <a:extLst>
              <a:ext uri="{FF2B5EF4-FFF2-40B4-BE49-F238E27FC236}">
                <a16:creationId xmlns:a16="http://schemas.microsoft.com/office/drawing/2014/main" id="{81FEF12A-2C33-2541-26BB-4E5E89E2103E}"/>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7</a:t>
            </a:fld>
            <a:endParaRPr lang="en-GB"/>
          </a:p>
        </p:txBody>
      </p:sp>
    </p:spTree>
    <p:extLst>
      <p:ext uri="{BB962C8B-B14F-4D97-AF65-F5344CB8AC3E}">
        <p14:creationId xmlns:p14="http://schemas.microsoft.com/office/powerpoint/2010/main" val="1216199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50B1F-907E-B3EE-31D5-D7792C597EDA}"/>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C05E8AB0-B525-2732-AEFE-A597A74C8516}"/>
              </a:ext>
            </a:extLst>
          </p:cNvPr>
          <p:cNvSpPr>
            <a:spLocks noGrp="1"/>
          </p:cNvSpPr>
          <p:nvPr>
            <p:ph type="title"/>
          </p:nvPr>
        </p:nvSpPr>
        <p:spPr>
          <a:xfrm>
            <a:off x="385439" y="365125"/>
            <a:ext cx="11430740" cy="911225"/>
          </a:xfrm>
        </p:spPr>
        <p:txBody>
          <a:bodyPr/>
          <a:lstStyle/>
          <a:p>
            <a:r>
              <a:rPr lang="en-GB"/>
              <a:t>FoC Special Interest Groups (April - Sept)</a:t>
            </a:r>
          </a:p>
        </p:txBody>
      </p:sp>
      <p:sp>
        <p:nvSpPr>
          <p:cNvPr id="16" name="Content Placeholder 15">
            <a:extLst>
              <a:ext uri="{FF2B5EF4-FFF2-40B4-BE49-F238E27FC236}">
                <a16:creationId xmlns:a16="http://schemas.microsoft.com/office/drawing/2014/main" id="{3A533E74-BBB3-EC2B-3B5E-710B2B6DDA05}"/>
              </a:ext>
            </a:extLst>
          </p:cNvPr>
          <p:cNvSpPr>
            <a:spLocks noGrp="1"/>
          </p:cNvSpPr>
          <p:nvPr>
            <p:ph idx="1"/>
          </p:nvPr>
        </p:nvSpPr>
        <p:spPr>
          <a:xfrm>
            <a:off x="754855" y="1495425"/>
            <a:ext cx="11061323" cy="4533900"/>
          </a:xfrm>
        </p:spPr>
        <p:txBody>
          <a:bodyPr vert="horz" lIns="91440" tIns="45720" rIns="91440" bIns="45720" rtlCol="0" anchor="t">
            <a:normAutofit/>
          </a:bodyPr>
          <a:lstStyle/>
          <a:p>
            <a:pPr marL="0" indent="0">
              <a:buNone/>
            </a:pPr>
            <a:endParaRPr lang="en-GB" sz="2000" b="1" dirty="0">
              <a:latin typeface="Cabin"/>
            </a:endParaRPr>
          </a:p>
          <a:p>
            <a:pPr marL="0" indent="0">
              <a:buNone/>
            </a:pPr>
            <a:r>
              <a:rPr lang="en-GB" sz="2000" b="1" dirty="0">
                <a:latin typeface="Cabin"/>
              </a:rPr>
              <a:t>Key meetings over this period:</a:t>
            </a:r>
            <a:endParaRPr lang="en-GB" dirty="0"/>
          </a:p>
          <a:p>
            <a:r>
              <a:rPr lang="en-GB" sz="2000" dirty="0">
                <a:latin typeface="Cabin"/>
              </a:rPr>
              <a:t>The Banking and Financial Services Sector Advisory Panel: 26 June (</a:t>
            </a:r>
            <a:r>
              <a:rPr lang="en-GB" sz="2000" i="1" dirty="0">
                <a:latin typeface="Cabin"/>
              </a:rPr>
              <a:t>9 attendees</a:t>
            </a:r>
            <a:r>
              <a:rPr lang="en-GB" sz="2000" dirty="0">
                <a:latin typeface="Cabin"/>
              </a:rPr>
              <a:t>)</a:t>
            </a:r>
            <a:endParaRPr lang="en-GB" dirty="0">
              <a:cs typeface="Arial"/>
            </a:endParaRPr>
          </a:p>
          <a:p>
            <a:r>
              <a:rPr lang="en-GB" sz="2000" dirty="0">
                <a:latin typeface="Cabin"/>
              </a:rPr>
              <a:t>The Banking and Financial Services Sector Advisory Panel: 6 August (</a:t>
            </a:r>
            <a:r>
              <a:rPr lang="en-GB" sz="2000" i="1" dirty="0">
                <a:latin typeface="Cabin"/>
              </a:rPr>
              <a:t>183 attendees</a:t>
            </a:r>
            <a:r>
              <a:rPr lang="en-GB" sz="2000" dirty="0">
                <a:latin typeface="Cabin"/>
              </a:rPr>
              <a:t>)</a:t>
            </a:r>
            <a:endParaRPr lang="en-GB" dirty="0">
              <a:latin typeface="Cabin"/>
              <a:cs typeface="Arial"/>
            </a:endParaRPr>
          </a:p>
          <a:p>
            <a:pPr indent="0">
              <a:lnSpc>
                <a:spcPct val="120000"/>
              </a:lnSpc>
              <a:spcBef>
                <a:spcPts val="0"/>
              </a:spcBef>
            </a:pPr>
            <a:endParaRPr lang="en-GB" sz="2200">
              <a:latin typeface="Cabin"/>
            </a:endParaRPr>
          </a:p>
          <a:p>
            <a:r>
              <a:rPr lang="en-GB" sz="2200" dirty="0">
                <a:latin typeface="Cabin"/>
              </a:rPr>
              <a:t>Total number of Community attendees over this period: </a:t>
            </a:r>
            <a:r>
              <a:rPr lang="en-GB" sz="2200" b="1" dirty="0">
                <a:latin typeface="Cabin"/>
              </a:rPr>
              <a:t>744</a:t>
            </a:r>
            <a:endParaRPr lang="en-GB" sz="2200" b="1" dirty="0">
              <a:latin typeface="Cabin"/>
              <a:cs typeface="Arial"/>
            </a:endParaRPr>
          </a:p>
          <a:p>
            <a:r>
              <a:rPr lang="en-GB" sz="2000" b="1" i="1" dirty="0">
                <a:latin typeface="Cabin"/>
              </a:rPr>
              <a:t>For more information on our communities, see</a:t>
            </a:r>
            <a:r>
              <a:rPr lang="en-GB" sz="2000" dirty="0">
                <a:latin typeface="Cabin"/>
              </a:rPr>
              <a:t>: </a:t>
            </a:r>
            <a:r>
              <a:rPr lang="en-GB" sz="2000" dirty="0">
                <a:latin typeface="Cabin"/>
                <a:hlinkClick r:id="rId2"/>
              </a:rPr>
              <a:t>https://charterediia.org/events/communities/</a:t>
            </a:r>
            <a:r>
              <a:rPr lang="en-GB" sz="2000" dirty="0">
                <a:latin typeface="Cabin"/>
              </a:rPr>
              <a:t> </a:t>
            </a:r>
          </a:p>
        </p:txBody>
      </p:sp>
      <p:sp>
        <p:nvSpPr>
          <p:cNvPr id="5" name="Footer Placeholder 4">
            <a:extLst>
              <a:ext uri="{FF2B5EF4-FFF2-40B4-BE49-F238E27FC236}">
                <a16:creationId xmlns:a16="http://schemas.microsoft.com/office/drawing/2014/main" id="{3715025C-4241-EACF-6812-E4174E3D77E6}"/>
              </a:ext>
            </a:extLst>
          </p:cNvPr>
          <p:cNvSpPr>
            <a:spLocks noGrp="1"/>
          </p:cNvSpPr>
          <p:nvPr>
            <p:ph type="ftr" sz="quarter" idx="11"/>
          </p:nvPr>
        </p:nvSpPr>
        <p:spPr>
          <a:xfrm>
            <a:off x="850106" y="6236880"/>
            <a:ext cx="6617494" cy="365125"/>
          </a:xfrm>
        </p:spPr>
        <p:txBody>
          <a:bodyPr/>
          <a:lstStyle/>
          <a:p>
            <a:r>
              <a:rPr lang="en-GB"/>
              <a:t>Six monthly membership report 2025/26</a:t>
            </a:r>
          </a:p>
        </p:txBody>
      </p:sp>
      <p:sp>
        <p:nvSpPr>
          <p:cNvPr id="6" name="Slide Number Placeholder 5">
            <a:extLst>
              <a:ext uri="{FF2B5EF4-FFF2-40B4-BE49-F238E27FC236}">
                <a16:creationId xmlns:a16="http://schemas.microsoft.com/office/drawing/2014/main" id="{69BCFC10-6DFE-CFB7-9E60-0A323BDCC75C}"/>
              </a:ext>
            </a:extLst>
          </p:cNvPr>
          <p:cNvSpPr>
            <a:spLocks noGrp="1"/>
          </p:cNvSpPr>
          <p:nvPr>
            <p:ph type="sldNum" sz="quarter" idx="12"/>
          </p:nvPr>
        </p:nvSpPr>
        <p:spPr>
          <a:xfrm>
            <a:off x="10506074" y="6236880"/>
            <a:ext cx="1309365" cy="365125"/>
          </a:xfrm>
        </p:spPr>
        <p:txBody>
          <a:bodyPr/>
          <a:lstStyle/>
          <a:p>
            <a:fld id="{DCE29462-D582-495B-966A-7379D4E80C1C}" type="slidenum">
              <a:rPr lang="en-GB" smtClean="0"/>
              <a:pPr/>
              <a:t>8</a:t>
            </a:fld>
            <a:endParaRPr lang="en-GB"/>
          </a:p>
        </p:txBody>
      </p:sp>
    </p:spTree>
    <p:extLst>
      <p:ext uri="{BB962C8B-B14F-4D97-AF65-F5344CB8AC3E}">
        <p14:creationId xmlns:p14="http://schemas.microsoft.com/office/powerpoint/2010/main" val="698616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46F1E-BD64-A096-A587-9B9E635063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C7359F-E49F-5287-AD08-01CFBF725134}"/>
              </a:ext>
            </a:extLst>
          </p:cNvPr>
          <p:cNvSpPr>
            <a:spLocks noGrp="1"/>
          </p:cNvSpPr>
          <p:nvPr>
            <p:ph type="title"/>
          </p:nvPr>
        </p:nvSpPr>
        <p:spPr>
          <a:xfrm>
            <a:off x="831850" y="1736727"/>
            <a:ext cx="10515600" cy="3384548"/>
          </a:xfrm>
        </p:spPr>
        <p:txBody>
          <a:bodyPr>
            <a:normAutofit/>
          </a:bodyPr>
          <a:lstStyle/>
          <a:p>
            <a:r>
              <a:rPr lang="en-GB" sz="6000" i="1"/>
              <a:t>‘Develop our members’</a:t>
            </a:r>
            <a:br>
              <a:rPr lang="en-GB"/>
            </a:br>
            <a:br>
              <a:rPr lang="en-GB"/>
            </a:br>
            <a:r>
              <a:rPr lang="en-GB" sz="6000" i="1"/>
              <a:t>Delivering technical expertise and insight</a:t>
            </a:r>
          </a:p>
        </p:txBody>
      </p:sp>
      <p:sp>
        <p:nvSpPr>
          <p:cNvPr id="5" name="Text Placeholder 4">
            <a:extLst>
              <a:ext uri="{FF2B5EF4-FFF2-40B4-BE49-F238E27FC236}">
                <a16:creationId xmlns:a16="http://schemas.microsoft.com/office/drawing/2014/main" id="{68681064-5A4F-A3FF-D702-D502670C5B26}"/>
              </a:ext>
            </a:extLst>
          </p:cNvPr>
          <p:cNvSpPr>
            <a:spLocks noGrp="1"/>
          </p:cNvSpPr>
          <p:nvPr>
            <p:ph type="body" idx="1"/>
          </p:nvPr>
        </p:nvSpPr>
        <p:spPr/>
        <p:txBody>
          <a:bodyPr vert="horz" lIns="91440" tIns="45720" rIns="91440" bIns="45720" rtlCol="0" anchor="t">
            <a:normAutofit/>
          </a:bodyPr>
          <a:lstStyle/>
          <a:p>
            <a:endParaRPr lang="en-GB">
              <a:latin typeface="Cabin" pitchFamily="2" charset="0"/>
            </a:endParaRPr>
          </a:p>
        </p:txBody>
      </p:sp>
    </p:spTree>
    <p:extLst>
      <p:ext uri="{BB962C8B-B14F-4D97-AF65-F5344CB8AC3E}">
        <p14:creationId xmlns:p14="http://schemas.microsoft.com/office/powerpoint/2010/main" val="889288072"/>
      </p:ext>
    </p:extLst>
  </p:cSld>
  <p:clrMapOvr>
    <a:masterClrMapping/>
  </p:clrMapOvr>
</p:sld>
</file>

<file path=ppt/theme/theme1.xml><?xml version="1.0" encoding="utf-8"?>
<a:theme xmlns:a="http://schemas.openxmlformats.org/drawingml/2006/main" name="Office Theme">
  <a:themeElements>
    <a:clrScheme name="CIIA">
      <a:dk1>
        <a:srgbClr val="041233"/>
      </a:dk1>
      <a:lt1>
        <a:sysClr val="window" lastClr="FFFFFF"/>
      </a:lt1>
      <a:dk2>
        <a:srgbClr val="0D1C82"/>
      </a:dk2>
      <a:lt2>
        <a:srgbClr val="E8E8E8"/>
      </a:lt2>
      <a:accent1>
        <a:srgbClr val="0D1C82"/>
      </a:accent1>
      <a:accent2>
        <a:srgbClr val="E83D4A"/>
      </a:accent2>
      <a:accent3>
        <a:srgbClr val="56BD60"/>
      </a:accent3>
      <a:accent4>
        <a:srgbClr val="ED6C2E"/>
      </a:accent4>
      <a:accent5>
        <a:srgbClr val="64DAE0"/>
      </a:accent5>
      <a:accent6>
        <a:srgbClr val="041233"/>
      </a:accent6>
      <a:hlink>
        <a:srgbClr val="E83D4A"/>
      </a:hlink>
      <a:folHlink>
        <a:srgbClr val="0D1C82"/>
      </a:folHlink>
    </a:clrScheme>
    <a:fontScheme name="CII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lIns="216000" tIns="216000" rIns="216000" bIns="216000" rtlCol="0" anchor="ctr">
        <a:normAutofit fontScale="92500" lnSpcReduction="20000"/>
      </a:bodyPr>
      <a:lstStyle>
        <a:defPPr algn="ctr">
          <a:lnSpc>
            <a:spcPct val="130000"/>
          </a:lnSpc>
          <a:defRPr sz="2800" dirty="0" smtClean="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31FACC9-BBC8-4FE5-B495-9FBE861CF5EA}" vid="{C34A7F01-8C0B-4124-89C1-CFF1DD215A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A3A016793B894CA1A4580850072AD7" ma:contentTypeVersion="4" ma:contentTypeDescription="Create a new document." ma:contentTypeScope="" ma:versionID="fc452ca47017bb90ebb8b1b5ce40e78a">
  <xsd:schema xmlns:xsd="http://www.w3.org/2001/XMLSchema" xmlns:xs="http://www.w3.org/2001/XMLSchema" xmlns:p="http://schemas.microsoft.com/office/2006/metadata/properties" xmlns:ns2="bbbfaf3e-ddf0-4499-931d-309a8f2d23e3" targetNamespace="http://schemas.microsoft.com/office/2006/metadata/properties" ma:root="true" ma:fieldsID="be5c61b8d0294e9192d5dd49ccda7630" ns2:_="">
    <xsd:import namespace="bbbfaf3e-ddf0-4499-931d-309a8f2d23e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faf3e-ddf0-4499-931d-309a8f2d23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D3F5C7-0691-4694-BED6-51D5BD66435C}">
  <ds:schemaRefs>
    <ds:schemaRef ds:uri="bbbfaf3e-ddf0-4499-931d-309a8f2d23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5EBCD9B-ADED-4542-BC5C-B62D5B0CE940}">
  <ds:schemaRefs>
    <ds:schemaRef ds:uri="http://schemas.microsoft.com/sharepoint/v3/contenttype/forms"/>
  </ds:schemaRefs>
</ds:datastoreItem>
</file>

<file path=customXml/itemProps3.xml><?xml version="1.0" encoding="utf-8"?>
<ds:datastoreItem xmlns:ds="http://schemas.openxmlformats.org/officeDocument/2006/customXml" ds:itemID="{51051CDE-E29F-41B6-8032-F7B7DE3342F7}">
  <ds:schemaRefs>
    <ds:schemaRef ds:uri="bbbfaf3e-ddf0-4499-931d-309a8f2d23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Company presentation template</Template>
  <TotalTime>25</TotalTime>
  <Words>3394</Words>
  <Application>Microsoft Office PowerPoint</Application>
  <PresentationFormat>Widescreen</PresentationFormat>
  <Paragraphs>361</Paragraphs>
  <Slides>39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Aptos</vt:lpstr>
      <vt:lpstr>Arial</vt:lpstr>
      <vt:lpstr>Cabin</vt:lpstr>
      <vt:lpstr>Georgia</vt:lpstr>
      <vt:lpstr>Symbol</vt:lpstr>
      <vt:lpstr>Office Theme</vt:lpstr>
      <vt:lpstr>Membership   Activity Report</vt:lpstr>
      <vt:lpstr>Agenda</vt:lpstr>
      <vt:lpstr>‘Support our members’  Membership engagement  activities</vt:lpstr>
      <vt:lpstr>Membership interactions (April - Sept)</vt:lpstr>
      <vt:lpstr>Member emails (April - Sept)</vt:lpstr>
      <vt:lpstr>FoC Forums (April - Sept)</vt:lpstr>
      <vt:lpstr>FoC Special Interest Groups (April - Sept)</vt:lpstr>
      <vt:lpstr>FoC Special Interest Groups (April - Sept)</vt:lpstr>
      <vt:lpstr>‘Develop our members’  Delivering technical expertise and insight</vt:lpstr>
      <vt:lpstr>Technical publications (April - Sept) </vt:lpstr>
      <vt:lpstr>Research and reports (April - Sept) </vt:lpstr>
      <vt:lpstr>Technical activities (April - Sept)</vt:lpstr>
      <vt:lpstr>‘Advocate for our members’  Policy &amp; Public Affairs</vt:lpstr>
      <vt:lpstr>Policy &amp; Public Affairs work (April - Sept)</vt:lpstr>
      <vt:lpstr>Policy &amp; Public Affairs (April - Sept)</vt:lpstr>
      <vt:lpstr>Policy &amp; Public Affairs (April - Sept)</vt:lpstr>
      <vt:lpstr>Policy &amp; Public Affairs (April - Sept)</vt:lpstr>
      <vt:lpstr>‘Develop our members’  Education &amp; Development</vt:lpstr>
      <vt:lpstr>Updates to the Qualification Framework (April - Sept)</vt:lpstr>
      <vt:lpstr>Updates to the Qualification Framework (April - Sept)</vt:lpstr>
      <vt:lpstr>PowerPoint Presentation</vt:lpstr>
      <vt:lpstr>Learning programmes (April - Sept)</vt:lpstr>
      <vt:lpstr>Learning programmes (April - Sept)</vt:lpstr>
      <vt:lpstr>Training and On demand courses (April - Sept)</vt:lpstr>
      <vt:lpstr>‘Support our members’   Conferences &amp; Key events</vt:lpstr>
      <vt:lpstr>Regional key events (April - Sept)</vt:lpstr>
      <vt:lpstr>Other key events (April - Sept)</vt:lpstr>
      <vt:lpstr>Partnership webinars (April - Sept)</vt:lpstr>
      <vt:lpstr>‘Support our members’  Content hub: articles and blogs</vt:lpstr>
      <vt:lpstr>General Articles (April - Sept)</vt:lpstr>
      <vt:lpstr>New member-only Articles (April - Sept)</vt:lpstr>
      <vt:lpstr>New Blogs available to members (April - Sept)</vt:lpstr>
      <vt:lpstr>New Blogs available to members (April - Sept)</vt:lpstr>
      <vt:lpstr>‘Advocate for our members’  Policy &amp; Public Affairs: media coverage</vt:lpstr>
      <vt:lpstr>Media &amp; PR work (April - Sept)</vt:lpstr>
      <vt:lpstr>Media &amp; PR work (April - Sept)</vt:lpstr>
      <vt:lpstr>Media &amp; PR work (April - Sept)</vt:lpstr>
      <vt:lpstr>Media &amp; PR work (April - Sept)</vt:lpstr>
      <vt:lpstr>Thank you A further 6 month version of this report will next be published for members in April 2026 (covering Q3 and Q4 of 2025/26).  Please email membership@charterediia.org for further information or with any queries about your membership.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Nigel Shattock</dc:creator>
  <cp:lastModifiedBy>Nigel Shattock</cp:lastModifiedBy>
  <cp:revision>220</cp:revision>
  <dcterms:created xsi:type="dcterms:W3CDTF">2025-04-11T10:45:52Z</dcterms:created>
  <dcterms:modified xsi:type="dcterms:W3CDTF">2025-10-06T15:28:13Z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0x010100B5A3A016793B894CA1A4580850072AD7</vt:lpwstr>
  </property>
</Properties>
</file>